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703"/>
  </p:normalViewPr>
  <p:slideViewPr>
    <p:cSldViewPr snapToGrid="0">
      <p:cViewPr varScale="1">
        <p:scale>
          <a:sx n="128" d="100"/>
          <a:sy n="128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E576F-EECF-2B46-8669-307862C88EE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94BB5-27A7-D942-8481-13525FFB4A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815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94BB5-27A7-D942-8481-13525FFB4AF2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134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6DB-E63C-6605-5CE0-A02A9DB94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90FCE-2BB7-54E3-8C63-3F32F46D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F815-5379-9577-D38A-C121BD51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004D-8581-A474-D9E3-7028B593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61A5-79C4-4781-6DA4-44F6805F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54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0F4A-1AFB-1391-6C8C-CFAC991B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85F08-D3DB-A052-EF9D-AD472B50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9063-0A38-DE79-55B6-7C977433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EF119-B671-C917-2FD6-05E1FE05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8A53-447E-9C35-E20E-24E7B69A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47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9D68C-59AA-090A-ED32-D407182F0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44B5F-63FA-95FD-5F02-7BD20D84D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A5D8-9E61-39F5-B490-3AA00D36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67CC-F8A8-557B-AC99-888BC455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4735-9DFA-298B-1C43-06A8FA8F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53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B8A6-16B1-EDD0-280B-A5117056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8333-48A6-85FE-5D53-BA579296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2EE6-02BA-BD6D-8D1E-7804392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D650-B076-460C-143B-1EF2DE36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D1A1-EF86-356D-804A-7563BF70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133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2E5C-EDB9-736C-57BA-05F9BCF1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0590-4D9D-505A-E03A-E67CA580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8E9A-B631-EFBB-CCED-1B92843F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8931-F9AB-E71B-A6BE-4DB38670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EDC0-9FE6-F272-CB00-96062086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874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188C-D161-96CA-1FD2-9D8F2F4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B468-BBF3-7F50-17EC-DBFF1660E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F2BB0-792A-B6BF-CDE0-E432FB41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C385F-5FC3-F1DF-A45E-997B4DDF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380F1-897F-B510-FCBD-4CBBB5E1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A4F9D-412A-F184-2C70-76EFD196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05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3A48-B774-C08D-6C89-DB60BF4C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AC984-9A44-2794-2BF7-2829FBF9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E198D-DB3B-2203-E29A-05F73F175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30944-C7BA-CFC2-A4C4-FB4750848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EDBD7-B2C4-7C34-D05B-D929D9CC8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28D1D-3C4B-576F-396D-5E5F596A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20AF9-DEA6-BAD2-2362-38B3F9BC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3610-4537-F045-0B6F-69A3B591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611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B45C-3DD7-50CE-39C2-C8F9FCC2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F0ADC-A58D-8D31-AD64-A5C8C2DA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4633F-5530-E3AC-B9FD-37FCA26D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894D2-3C46-7763-403E-ADAE6326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778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D56B2-A14C-F44A-A7E7-719BA9B0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98406-EE37-C804-AAA6-5AA81E78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78D82-78D5-528F-E499-AFF47757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065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D85E-E5C0-ADC1-004D-1B6ED543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CDE2-2BDE-0968-AD12-C345821E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AA41D-BAC7-9296-FB21-E346BDAB9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D8C93-AAD7-FFE9-6D9C-07C309CB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90D4-300C-4544-0FDB-6943493F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D0A8F-7B24-A6A8-C346-CFE5ABDF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538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7633-D08F-42D3-A90E-11F568BB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BD4B0-FC34-F459-2977-71B92CBC9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9CE27-87DE-4784-A2D8-1D6139E6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A1F11-B790-F6E9-F366-29D719BB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DD2C5-B7F5-9F42-5A97-3A2DF336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CE5F7-C572-B70C-79CB-58F06E08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54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C1779-CD6B-E482-DA28-92F15B16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D362B-0054-8172-DF59-2B11ADA1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284C-4945-1916-536A-4CA044EBD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6652B-94A8-3345-810A-01F0F0C5CD36}" type="datetimeFigureOut">
              <a:rPr lang="en-CH" smtClean="0"/>
              <a:t>30.09.23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69C29-7B3B-84CD-091A-5DB2AB1D9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0092-37CF-0580-84A4-F079B05AB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C626-B07F-FB4B-8693-4CE9263E56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842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aibhav.Kulkarni@debiopharm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39.png"/><Relationship Id="rId10" Type="http://schemas.openxmlformats.org/officeDocument/2006/relationships/image" Target="../media/image50.png"/><Relationship Id="rId4" Type="http://schemas.openxmlformats.org/officeDocument/2006/relationships/image" Target="../media/image48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jpeg"/><Relationship Id="rId34" Type="http://schemas.openxmlformats.org/officeDocument/2006/relationships/image" Target="../media/image4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jpeg"/><Relationship Id="rId33" Type="http://schemas.openxmlformats.org/officeDocument/2006/relationships/image" Target="../media/image41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jpe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22.jpe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8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enqualität mit Python sichern | iX | Heise Magazine">
            <a:extLst>
              <a:ext uri="{FF2B5EF4-FFF2-40B4-BE49-F238E27FC236}">
                <a16:creationId xmlns:a16="http://schemas.microsoft.com/office/drawing/2014/main" id="{74BCC745-F76E-CADF-A6F9-35F6043EA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9" name="Rectangle 513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F1E87D-959F-ECE5-FAAE-C19DB2006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i="0" dirty="0">
                <a:solidFill>
                  <a:srgbClr val="FFFFFF"/>
                </a:solidFill>
                <a:effectLst/>
                <a:latin typeface="Helvetica" pitchFamily="2" charset="0"/>
              </a:rPr>
              <a:t>Clinical Data Stor</a:t>
            </a:r>
            <a:r>
              <a:rPr lang="en-GB" sz="4400" b="1" dirty="0">
                <a:solidFill>
                  <a:srgbClr val="FFFFFF"/>
                </a:solidFill>
                <a:latin typeface="Helvetica" pitchFamily="2" charset="0"/>
              </a:rPr>
              <a:t>age</a:t>
            </a:r>
            <a:r>
              <a:rPr lang="en-GB" sz="4400" b="1" i="0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endParaRPr lang="en-CH" sz="4400" b="1" dirty="0">
              <a:solidFill>
                <a:srgbClr val="FFFFFF"/>
              </a:solidFill>
              <a:latin typeface="Helvetica" pitchFamily="2" charset="0"/>
            </a:endParaRPr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D5EE09-CF0A-428D-98A8-CD30FC718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1912930"/>
            <a:ext cx="6819176" cy="420722"/>
          </a:xfrm>
        </p:spPr>
        <p:txBody>
          <a:bodyPr anchor="b">
            <a:noAutofit/>
          </a:bodyPr>
          <a:lstStyle/>
          <a:p>
            <a:pPr algn="l"/>
            <a:r>
              <a:rPr lang="en-GB" sz="2800" b="1" i="0" dirty="0">
                <a:solidFill>
                  <a:schemeClr val="bg1"/>
                </a:solidFill>
                <a:effectLst/>
                <a:latin typeface="Helvetica" pitchFamily="2" charset="0"/>
              </a:rPr>
              <a:t>Making Informed Technology Choices</a:t>
            </a:r>
            <a:endParaRPr lang="en-CH" sz="2800" b="1" dirty="0">
              <a:solidFill>
                <a:schemeClr val="bg1"/>
              </a:solidFill>
            </a:endParaRP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15E90FB2-7CEC-3773-0E5F-6ADEDFD9993E}"/>
              </a:ext>
            </a:extLst>
          </p:cNvPr>
          <p:cNvSpPr txBox="1">
            <a:spLocks/>
          </p:cNvSpPr>
          <p:nvPr/>
        </p:nvSpPr>
        <p:spPr>
          <a:xfrm>
            <a:off x="865140" y="5675852"/>
            <a:ext cx="5890470" cy="996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rgbClr val="FFFFFF"/>
                </a:solidFill>
                <a:latin typeface="Helvetica" pitchFamily="2" charset="0"/>
              </a:rPr>
              <a:t>Vaibhav Kulkarni, Data Engineering Lead – </a:t>
            </a:r>
            <a:r>
              <a:rPr lang="en-GB" sz="1600" dirty="0" err="1">
                <a:solidFill>
                  <a:srgbClr val="FFFFFF"/>
                </a:solidFill>
                <a:latin typeface="Helvetica" pitchFamily="2" charset="0"/>
              </a:rPr>
              <a:t>Debiopharm</a:t>
            </a:r>
            <a:br>
              <a:rPr lang="en-GB" sz="1600" dirty="0">
                <a:solidFill>
                  <a:srgbClr val="FFFFFF"/>
                </a:solidFill>
                <a:latin typeface="Helvetica" pitchFamily="2" charset="0"/>
              </a:rPr>
            </a:br>
            <a:r>
              <a:rPr lang="en-GB" sz="1600" dirty="0">
                <a:solidFill>
                  <a:srgbClr val="FFFFFF"/>
                </a:solidFill>
                <a:latin typeface="Helvetica" pitchFamily="2" charset="0"/>
              </a:rPr>
              <a:t>PhD, Computer Science</a:t>
            </a:r>
            <a:br>
              <a:rPr lang="en-GB" sz="1600" dirty="0">
                <a:solidFill>
                  <a:srgbClr val="FFFFFF"/>
                </a:solidFill>
                <a:latin typeface="Helvetica" pitchFamily="2" charset="0"/>
              </a:rPr>
            </a:br>
            <a:r>
              <a:rPr lang="en-GB" sz="1600" dirty="0">
                <a:solidFill>
                  <a:srgbClr val="FFFFFF"/>
                </a:solidFill>
                <a:latin typeface="Helvetica" pitchFamily="2" charset="0"/>
                <a:hlinkClick r:id="rId4"/>
              </a:rPr>
              <a:t>Vaibhav.Kulkarni@debiopharm.com</a:t>
            </a:r>
            <a:br>
              <a:rPr lang="en-GB" sz="1600" dirty="0">
                <a:solidFill>
                  <a:srgbClr val="FFFFFF"/>
                </a:solidFill>
                <a:latin typeface="Helvetica" pitchFamily="2" charset="0"/>
              </a:rPr>
            </a:br>
            <a:r>
              <a:rPr lang="en-GB" sz="1600" dirty="0">
                <a:solidFill>
                  <a:srgbClr val="FFFFFF"/>
                </a:solidFill>
                <a:latin typeface="Helvetica" pitchFamily="2" charset="0"/>
              </a:rPr>
              <a:t>vaibhav90.github.io</a:t>
            </a:r>
            <a:endParaRPr lang="en-CH" sz="1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EB161-6A56-D542-FBEC-E84229265ED1}"/>
              </a:ext>
            </a:extLst>
          </p:cNvPr>
          <p:cNvSpPr txBox="1">
            <a:spLocks/>
          </p:cNvSpPr>
          <p:nvPr/>
        </p:nvSpPr>
        <p:spPr>
          <a:xfrm>
            <a:off x="9009776" y="6098796"/>
            <a:ext cx="2936147" cy="5732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 err="1">
                <a:solidFill>
                  <a:schemeClr val="bg1"/>
                </a:solidFill>
                <a:latin typeface="Helvetica" pitchFamily="2" charset="0"/>
              </a:rPr>
              <a:t>BioTechX</a:t>
            </a:r>
            <a:r>
              <a:rPr lang="en-GB" sz="1600" dirty="0">
                <a:solidFill>
                  <a:schemeClr val="bg1"/>
                </a:solidFill>
                <a:latin typeface="Helvetica" pitchFamily="2" charset="0"/>
              </a:rPr>
              <a:t>, Basel, Oct 5, 2023</a:t>
            </a:r>
          </a:p>
          <a:p>
            <a:pPr algn="l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background image source: https://</a:t>
            </a:r>
            <a:r>
              <a:rPr lang="en-GB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www.heise.de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/</a:t>
            </a:r>
            <a:endParaRPr lang="en-CH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A5EE-EFBA-0CF7-569D-D52E5C6D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52" y="279540"/>
            <a:ext cx="9727096" cy="826112"/>
          </a:xfrm>
        </p:spPr>
        <p:txBody>
          <a:bodyPr>
            <a:noAutofit/>
          </a:bodyPr>
          <a:lstStyle/>
          <a:p>
            <a:r>
              <a:rPr lang="en-CH" sz="2800" b="1" dirty="0">
                <a:latin typeface="Helvetica" pitchFamily="2" charset="0"/>
              </a:rPr>
              <a:t>Strict regulatory compliance &amp; entreprice grade security</a:t>
            </a:r>
          </a:p>
        </p:txBody>
      </p:sp>
      <p:pic>
        <p:nvPicPr>
          <p:cNvPr id="4" name="Picture 8" descr="Hevo">
            <a:extLst>
              <a:ext uri="{FF2B5EF4-FFF2-40B4-BE49-F238E27FC236}">
                <a16:creationId xmlns:a16="http://schemas.microsoft.com/office/drawing/2014/main" id="{56D83555-F965-37E3-D1BC-21A49087E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r="17177"/>
          <a:stretch/>
        </p:blipFill>
        <p:spPr bwMode="auto">
          <a:xfrm>
            <a:off x="1232453" y="1790652"/>
            <a:ext cx="1209969" cy="98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SoftwareReviews | Microsoft Azure Synapse Analytics | Make Better IT">
            <a:extLst>
              <a:ext uri="{FF2B5EF4-FFF2-40B4-BE49-F238E27FC236}">
                <a16:creationId xmlns:a16="http://schemas.microsoft.com/office/drawing/2014/main" id="{93E51FB5-B903-6408-88EA-298C5361F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t="5332" r="3389" b="9030"/>
          <a:stretch/>
        </p:blipFill>
        <p:spPr bwMode="auto">
          <a:xfrm>
            <a:off x="1232453" y="3244792"/>
            <a:ext cx="1209969" cy="101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reate Google logos with words · Issue #87 · cncf/filterable-landscape ·  GitHub">
            <a:extLst>
              <a:ext uri="{FF2B5EF4-FFF2-40B4-BE49-F238E27FC236}">
                <a16:creationId xmlns:a16="http://schemas.microsoft.com/office/drawing/2014/main" id="{FD3E15E3-F1C1-2E0A-F80A-E6EEA1EEC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 t="5950" r="6635"/>
          <a:stretch/>
        </p:blipFill>
        <p:spPr bwMode="auto">
          <a:xfrm>
            <a:off x="1232452" y="4732429"/>
            <a:ext cx="1209970" cy="11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dbt Labs | Transform Data in Your Warehouse">
            <a:extLst>
              <a:ext uri="{FF2B5EF4-FFF2-40B4-BE49-F238E27FC236}">
                <a16:creationId xmlns:a16="http://schemas.microsoft.com/office/drawing/2014/main" id="{0FCE409B-AD90-64D4-602A-62B94609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81" y="3244792"/>
            <a:ext cx="1973903" cy="103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615629-A535-9B93-5EA3-2AD1BB665A8D}"/>
              </a:ext>
            </a:extLst>
          </p:cNvPr>
          <p:cNvSpPr txBox="1"/>
          <p:nvPr/>
        </p:nvSpPr>
        <p:spPr>
          <a:xfrm>
            <a:off x="3551582" y="1248097"/>
            <a:ext cx="4588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 b="1" i="0" dirty="0">
                <a:effectLst/>
                <a:latin typeface="Helvetica" pitchFamily="2" charset="0"/>
              </a:rPr>
              <a:t>| </a:t>
            </a:r>
            <a:r>
              <a:rPr lang="en-CH" sz="2000" b="1" dirty="0">
                <a:latin typeface="Helvetica" pitchFamily="2" charset="0"/>
              </a:rPr>
              <a:t>💰 💰 | </a:t>
            </a:r>
            <a:r>
              <a:rPr lang="en-CH" sz="2000" b="1" i="0" dirty="0">
                <a:effectLst/>
                <a:latin typeface="Helvetica" pitchFamily="2" charset="0"/>
              </a:rPr>
              <a:t>🚀 🚀 | </a:t>
            </a:r>
            <a:r>
              <a:rPr lang="en-CH" sz="2000" b="0" i="0" dirty="0">
                <a:effectLst/>
                <a:latin typeface="Helvetica" pitchFamily="2" charset="0"/>
              </a:rPr>
              <a:t>🛠️ </a:t>
            </a:r>
            <a:r>
              <a:rPr lang="en-CH" sz="2000" dirty="0">
                <a:latin typeface="Helvetica" pitchFamily="2" charset="0"/>
              </a:rPr>
              <a:t>|</a:t>
            </a:r>
            <a:r>
              <a:rPr lang="en-CH" sz="2000" b="0" i="0" dirty="0">
                <a:effectLst/>
                <a:latin typeface="Helvetica" pitchFamily="2" charset="0"/>
              </a:rPr>
              <a:t> 🔒 🔒 🔒 | </a:t>
            </a:r>
            <a:r>
              <a:rPr lang="en-CH" sz="2000" b="1" i="0" dirty="0">
                <a:effectLst/>
                <a:latin typeface="Helvetica" pitchFamily="2" charset="0"/>
              </a:rPr>
              <a:t>🧰 🧰 🧰 |</a:t>
            </a:r>
            <a:r>
              <a:rPr lang="en-CH" sz="2000" b="0" i="0" dirty="0">
                <a:effectLst/>
                <a:latin typeface="Helvetica" pitchFamily="2" charset="0"/>
              </a:rPr>
              <a:t> </a:t>
            </a:r>
            <a:r>
              <a:rPr lang="en-CH" sz="2000" b="1" i="0" dirty="0">
                <a:effectLst/>
                <a:latin typeface="Helvetica" pitchFamily="2" charset="0"/>
              </a:rPr>
              <a:t> </a:t>
            </a:r>
            <a:r>
              <a:rPr lang="en-CH" sz="2000" b="1" dirty="0">
                <a:latin typeface="Helvetica" pitchFamily="2" charset="0"/>
              </a:rPr>
              <a:t> </a:t>
            </a:r>
            <a:endParaRPr lang="en-CH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EE7B40-99B8-DC56-5FBA-FA5CE4E2D4F9}"/>
              </a:ext>
            </a:extLst>
          </p:cNvPr>
          <p:cNvCxnSpPr/>
          <p:nvPr/>
        </p:nvCxnSpPr>
        <p:spPr>
          <a:xfrm>
            <a:off x="2617304" y="3751026"/>
            <a:ext cx="10137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6BBE0F-FF8E-8BB3-602B-0779CF261C12}"/>
              </a:ext>
            </a:extLst>
          </p:cNvPr>
          <p:cNvSpPr txBox="1"/>
          <p:nvPr/>
        </p:nvSpPr>
        <p:spPr>
          <a:xfrm>
            <a:off x="6649278" y="2288691"/>
            <a:ext cx="4899991" cy="30484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CH" sz="2000" dirty="0">
                <a:latin typeface="Helvetica" pitchFamily="2" charset="0"/>
              </a:rPr>
              <a:t>Integrated with your cloud ecosystem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CH" sz="2000" dirty="0">
                <a:latin typeface="Helvetica" pitchFamily="2" charset="0"/>
              </a:rPr>
              <a:t>Serverless environment and support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CH" sz="2000" dirty="0">
                <a:latin typeface="Helvetica" pitchFamily="2" charset="0"/>
              </a:rPr>
              <a:t>Built-in monitoring and management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CH" sz="2000" dirty="0">
                <a:latin typeface="Helvetica" pitchFamily="2" charset="0"/>
              </a:rPr>
              <a:t>Global reach, security, time-to market</a:t>
            </a:r>
          </a:p>
        </p:txBody>
      </p:sp>
    </p:spTree>
    <p:extLst>
      <p:ext uri="{BB962C8B-B14F-4D97-AF65-F5344CB8AC3E}">
        <p14:creationId xmlns:p14="http://schemas.microsoft.com/office/powerpoint/2010/main" val="32272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E37A-8AE4-8BED-519E-6E2F9744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9" y="317088"/>
            <a:ext cx="10104783" cy="611329"/>
          </a:xfrm>
        </p:spPr>
        <p:txBody>
          <a:bodyPr>
            <a:normAutofit/>
          </a:bodyPr>
          <a:lstStyle/>
          <a:p>
            <a:r>
              <a:rPr lang="en-CH" sz="2800" b="1" dirty="0">
                <a:latin typeface="Helvetica" pitchFamily="2" charset="0"/>
              </a:rPr>
              <a:t>Complex data quality checks &amp; scalable transformations</a:t>
            </a:r>
          </a:p>
        </p:txBody>
      </p:sp>
      <p:pic>
        <p:nvPicPr>
          <p:cNvPr id="4" name="Picture 2" descr="Apache Spark - Wikipedia">
            <a:extLst>
              <a:ext uri="{FF2B5EF4-FFF2-40B4-BE49-F238E27FC236}">
                <a16:creationId xmlns:a16="http://schemas.microsoft.com/office/drawing/2014/main" id="{B61841F9-8263-6F56-D464-0E50789D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31" y="2471505"/>
            <a:ext cx="1761895" cy="91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2" descr="Welcome | Great Expectations">
            <a:extLst>
              <a:ext uri="{FF2B5EF4-FFF2-40B4-BE49-F238E27FC236}">
                <a16:creationId xmlns:a16="http://schemas.microsoft.com/office/drawing/2014/main" id="{5AEDCB12-CE50-0A56-A8C0-100355F52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2" t="30832" r="15165" b="31269"/>
          <a:stretch/>
        </p:blipFill>
        <p:spPr bwMode="auto">
          <a:xfrm>
            <a:off x="3870716" y="2588292"/>
            <a:ext cx="2935064" cy="79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derstanding Airflow ETL: 2 Easy Methods">
            <a:extLst>
              <a:ext uri="{FF2B5EF4-FFF2-40B4-BE49-F238E27FC236}">
                <a16:creationId xmlns:a16="http://schemas.microsoft.com/office/drawing/2014/main" id="{72271C3F-2424-EC95-5705-80F55D54C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33" y="3265968"/>
            <a:ext cx="1468148" cy="5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titch vs. Talend - An Accurate Comparison of Marketing ...">
            <a:extLst>
              <a:ext uri="{FF2B5EF4-FFF2-40B4-BE49-F238E27FC236}">
                <a16:creationId xmlns:a16="http://schemas.microsoft.com/office/drawing/2014/main" id="{9FD1A0DF-4AE2-502A-6B9B-FBF16804F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0" b="30752"/>
          <a:stretch/>
        </p:blipFill>
        <p:spPr bwMode="auto">
          <a:xfrm>
            <a:off x="1037891" y="2022360"/>
            <a:ext cx="1468148" cy="4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evo">
            <a:extLst>
              <a:ext uri="{FF2B5EF4-FFF2-40B4-BE49-F238E27FC236}">
                <a16:creationId xmlns:a16="http://schemas.microsoft.com/office/drawing/2014/main" id="{F92A5379-1C38-40FD-F159-F2C91B163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r="17177"/>
          <a:stretch/>
        </p:blipFill>
        <p:spPr bwMode="auto">
          <a:xfrm>
            <a:off x="1599705" y="4552801"/>
            <a:ext cx="715019" cy="58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SoftwareReviews | Microsoft Azure Synapse Analytics | Make Better IT">
            <a:extLst>
              <a:ext uri="{FF2B5EF4-FFF2-40B4-BE49-F238E27FC236}">
                <a16:creationId xmlns:a16="http://schemas.microsoft.com/office/drawing/2014/main" id="{9B43CB5C-5F9E-B4FB-A6F6-1C8FD2EAF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t="5332" r="3389" b="9030"/>
          <a:stretch/>
        </p:blipFill>
        <p:spPr bwMode="auto">
          <a:xfrm>
            <a:off x="737249" y="4545060"/>
            <a:ext cx="700677" cy="5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reate Google logos with words · Issue #87 · cncf/filterable-landscape ·  GitHub">
            <a:extLst>
              <a:ext uri="{FF2B5EF4-FFF2-40B4-BE49-F238E27FC236}">
                <a16:creationId xmlns:a16="http://schemas.microsoft.com/office/drawing/2014/main" id="{49FE3C1C-AFE7-A435-FAE0-3E7C32500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 t="5950" r="6635"/>
          <a:stretch/>
        </p:blipFill>
        <p:spPr bwMode="auto">
          <a:xfrm>
            <a:off x="2476503" y="4545060"/>
            <a:ext cx="604738" cy="58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elcome | Great Expectations">
            <a:extLst>
              <a:ext uri="{FF2B5EF4-FFF2-40B4-BE49-F238E27FC236}">
                <a16:creationId xmlns:a16="http://schemas.microsoft.com/office/drawing/2014/main" id="{6E3A43A0-ECB9-0FB5-54F5-B05D8F0FE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3"/>
          <a:stretch/>
        </p:blipFill>
        <p:spPr bwMode="auto">
          <a:xfrm>
            <a:off x="4579113" y="3548414"/>
            <a:ext cx="1888086" cy="257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-up of a computer&#10;&#10;Description automatically generated">
            <a:extLst>
              <a:ext uri="{FF2B5EF4-FFF2-40B4-BE49-F238E27FC236}">
                <a16:creationId xmlns:a16="http://schemas.microsoft.com/office/drawing/2014/main" id="{A67580FE-4C4F-52EC-5D96-D78B2EC3D3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9808" y="3824254"/>
            <a:ext cx="4064943" cy="20273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3D476F-34B3-99D6-C08D-E0A6BF466618}"/>
              </a:ext>
            </a:extLst>
          </p:cNvPr>
          <p:cNvCxnSpPr>
            <a:cxnSpLocks/>
          </p:cNvCxnSpPr>
          <p:nvPr/>
        </p:nvCxnSpPr>
        <p:spPr>
          <a:xfrm>
            <a:off x="3438939" y="1669774"/>
            <a:ext cx="0" cy="445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3F63C2-7AC4-942C-B1C6-F5D170496359}"/>
              </a:ext>
            </a:extLst>
          </p:cNvPr>
          <p:cNvCxnSpPr>
            <a:cxnSpLocks/>
          </p:cNvCxnSpPr>
          <p:nvPr/>
        </p:nvCxnSpPr>
        <p:spPr>
          <a:xfrm>
            <a:off x="7149547" y="1669774"/>
            <a:ext cx="0" cy="4542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636D4C-BFBB-1BC6-D014-B915E18A2BA5}"/>
              </a:ext>
            </a:extLst>
          </p:cNvPr>
          <p:cNvCxnSpPr/>
          <p:nvPr/>
        </p:nvCxnSpPr>
        <p:spPr>
          <a:xfrm>
            <a:off x="2686878" y="3631757"/>
            <a:ext cx="10137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34F267-E624-2B0C-7ACA-0D7F33581E52}"/>
              </a:ext>
            </a:extLst>
          </p:cNvPr>
          <p:cNvCxnSpPr/>
          <p:nvPr/>
        </p:nvCxnSpPr>
        <p:spPr>
          <a:xfrm>
            <a:off x="6725478" y="3619166"/>
            <a:ext cx="10137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5B03AB-B00D-767F-5AC2-49C5051A3F52}"/>
              </a:ext>
            </a:extLst>
          </p:cNvPr>
          <p:cNvSpPr txBox="1"/>
          <p:nvPr/>
        </p:nvSpPr>
        <p:spPr>
          <a:xfrm>
            <a:off x="3700670" y="988570"/>
            <a:ext cx="4270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 b="1" i="0" dirty="0">
                <a:effectLst/>
                <a:latin typeface="Helvetica" pitchFamily="2" charset="0"/>
              </a:rPr>
              <a:t>| </a:t>
            </a:r>
            <a:r>
              <a:rPr lang="en-CH" sz="2000" b="1" dirty="0">
                <a:latin typeface="Helvetica" pitchFamily="2" charset="0"/>
              </a:rPr>
              <a:t>💰 | </a:t>
            </a:r>
            <a:r>
              <a:rPr lang="en-CH" sz="2000" b="1" i="0" dirty="0">
                <a:effectLst/>
                <a:latin typeface="Helvetica" pitchFamily="2" charset="0"/>
              </a:rPr>
              <a:t>🚀 🚀 | </a:t>
            </a:r>
            <a:r>
              <a:rPr lang="en-CH" sz="2000" b="0" i="0" dirty="0">
                <a:effectLst/>
                <a:latin typeface="Helvetica" pitchFamily="2" charset="0"/>
              </a:rPr>
              <a:t>🛠️ 🛠️ 🛠️ </a:t>
            </a:r>
            <a:r>
              <a:rPr lang="en-CH" sz="2000" dirty="0">
                <a:latin typeface="Helvetica" pitchFamily="2" charset="0"/>
              </a:rPr>
              <a:t>|</a:t>
            </a:r>
            <a:r>
              <a:rPr lang="en-CH" sz="2000" b="0" i="0" dirty="0">
                <a:effectLst/>
                <a:latin typeface="Helvetica" pitchFamily="2" charset="0"/>
              </a:rPr>
              <a:t> 🔒 🔒 | </a:t>
            </a:r>
            <a:r>
              <a:rPr lang="en-CH" sz="2000" b="1" i="0" dirty="0">
                <a:effectLst/>
                <a:latin typeface="Helvetica" pitchFamily="2" charset="0"/>
              </a:rPr>
              <a:t>🧰 🧰 |</a:t>
            </a:r>
            <a:r>
              <a:rPr lang="en-CH" sz="2000" b="0" i="0" dirty="0">
                <a:effectLst/>
                <a:latin typeface="Helvetica" pitchFamily="2" charset="0"/>
              </a:rPr>
              <a:t> </a:t>
            </a:r>
            <a:r>
              <a:rPr lang="en-CH" sz="2000" b="1" i="0" dirty="0">
                <a:effectLst/>
                <a:latin typeface="Helvetica" pitchFamily="2" charset="0"/>
              </a:rPr>
              <a:t> </a:t>
            </a:r>
            <a:r>
              <a:rPr lang="en-CH" sz="2000" b="1" dirty="0">
                <a:latin typeface="Helvetica" pitchFamily="2" charset="0"/>
              </a:rPr>
              <a:t> 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378575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7376-A00B-EA68-6364-E342B477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160" y="275673"/>
            <a:ext cx="2541104" cy="639026"/>
          </a:xfrm>
        </p:spPr>
        <p:txBody>
          <a:bodyPr>
            <a:normAutofit/>
          </a:bodyPr>
          <a:lstStyle/>
          <a:p>
            <a:r>
              <a:rPr lang="en-CH" sz="2800" b="1" dirty="0">
                <a:latin typeface="Helvetica" pitchFamily="2" charset="0"/>
              </a:rPr>
              <a:t>Data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2EB2A-9FA9-1211-4115-D93AE094556D}"/>
              </a:ext>
            </a:extLst>
          </p:cNvPr>
          <p:cNvSpPr txBox="1"/>
          <p:nvPr/>
        </p:nvSpPr>
        <p:spPr>
          <a:xfrm>
            <a:off x="1283987" y="1371787"/>
            <a:ext cx="203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Structured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6965C-E00C-415A-0BEC-76746E4C2A88}"/>
              </a:ext>
            </a:extLst>
          </p:cNvPr>
          <p:cNvSpPr txBox="1"/>
          <p:nvPr/>
        </p:nvSpPr>
        <p:spPr>
          <a:xfrm>
            <a:off x="4671160" y="1371787"/>
            <a:ext cx="2541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Semi-structured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FF31-E164-45D7-3B21-6713CA242C1F}"/>
              </a:ext>
            </a:extLst>
          </p:cNvPr>
          <p:cNvSpPr txBox="1"/>
          <p:nvPr/>
        </p:nvSpPr>
        <p:spPr>
          <a:xfrm>
            <a:off x="8644948" y="1371787"/>
            <a:ext cx="243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Un-structured Data</a:t>
            </a:r>
          </a:p>
        </p:txBody>
      </p:sp>
      <p:pic>
        <p:nvPicPr>
          <p:cNvPr id="7" name="Picture 66" descr="Amazon Redshift Logo PNG vector in SVG, PDF, AI, CDR format">
            <a:extLst>
              <a:ext uri="{FF2B5EF4-FFF2-40B4-BE49-F238E27FC236}">
                <a16:creationId xmlns:a16="http://schemas.microsoft.com/office/drawing/2014/main" id="{F4474614-39B2-68C5-27D7-FF13D5B1A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3" t="30038" r="11373" b="30129"/>
          <a:stretch/>
        </p:blipFill>
        <p:spPr bwMode="auto">
          <a:xfrm>
            <a:off x="997549" y="1876726"/>
            <a:ext cx="2249884" cy="8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0" descr="PostgreSQL logo and symbol, meaning, history, PNG">
            <a:extLst>
              <a:ext uri="{FF2B5EF4-FFF2-40B4-BE49-F238E27FC236}">
                <a16:creationId xmlns:a16="http://schemas.microsoft.com/office/drawing/2014/main" id="{59EBFFC1-1B17-7123-09BC-32773C32E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3" b="37597"/>
          <a:stretch/>
        </p:blipFill>
        <p:spPr bwMode="auto">
          <a:xfrm>
            <a:off x="997549" y="2889440"/>
            <a:ext cx="248037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2">
            <a:extLst>
              <a:ext uri="{FF2B5EF4-FFF2-40B4-BE49-F238E27FC236}">
                <a16:creationId xmlns:a16="http://schemas.microsoft.com/office/drawing/2014/main" id="{FD5D0048-6B51-27F7-00FD-4070616E2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26" y="3474173"/>
            <a:ext cx="1241418" cy="100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8">
            <a:extLst>
              <a:ext uri="{FF2B5EF4-FFF2-40B4-BE49-F238E27FC236}">
                <a16:creationId xmlns:a16="http://schemas.microsoft.com/office/drawing/2014/main" id="{4C8DC93C-4CE2-B6BD-ED28-F6AF5AB81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7" y="4666486"/>
            <a:ext cx="2249884" cy="53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4" descr="Google BigQuery Logo PNG vector in SVG, PDF, AI, CDR format">
            <a:extLst>
              <a:ext uri="{FF2B5EF4-FFF2-40B4-BE49-F238E27FC236}">
                <a16:creationId xmlns:a16="http://schemas.microsoft.com/office/drawing/2014/main" id="{692A142F-D4E5-27B9-7DC7-720D08F35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31915" r="11372" b="31973"/>
          <a:stretch/>
        </p:blipFill>
        <p:spPr bwMode="auto">
          <a:xfrm>
            <a:off x="1105242" y="5388971"/>
            <a:ext cx="2026533" cy="72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6" descr="Cosmos DB">
            <a:extLst>
              <a:ext uri="{FF2B5EF4-FFF2-40B4-BE49-F238E27FC236}">
                <a16:creationId xmlns:a16="http://schemas.microsoft.com/office/drawing/2014/main" id="{5702CD90-11F2-CC83-D50E-036A42952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22625" r="3766" b="24257"/>
          <a:stretch/>
        </p:blipFill>
        <p:spPr bwMode="auto">
          <a:xfrm>
            <a:off x="4977032" y="1876726"/>
            <a:ext cx="1938315" cy="113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0" descr="MongoDB logo and symbol, meaning, history, PNG">
            <a:extLst>
              <a:ext uri="{FF2B5EF4-FFF2-40B4-BE49-F238E27FC236}">
                <a16:creationId xmlns:a16="http://schemas.microsoft.com/office/drawing/2014/main" id="{789E7540-C3B1-EFE5-FA40-CD3E6E9AE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7" b="27141"/>
          <a:stretch/>
        </p:blipFill>
        <p:spPr bwMode="auto">
          <a:xfrm>
            <a:off x="4777925" y="3160445"/>
            <a:ext cx="2334200" cy="63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4" descr="Calculating Google Cloud Storage Bucket Size | by Sachin Shinde | Medium">
            <a:extLst>
              <a:ext uri="{FF2B5EF4-FFF2-40B4-BE49-F238E27FC236}">
                <a16:creationId xmlns:a16="http://schemas.microsoft.com/office/drawing/2014/main" id="{1E9B4C6E-8DB3-EBE4-D84A-D41F848CA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2" b="16301"/>
          <a:stretch/>
        </p:blipFill>
        <p:spPr bwMode="auto">
          <a:xfrm>
            <a:off x="4774612" y="4120180"/>
            <a:ext cx="2334200" cy="10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2" descr="Setting Up AWS S3 for Open edX - Blog">
            <a:extLst>
              <a:ext uri="{FF2B5EF4-FFF2-40B4-BE49-F238E27FC236}">
                <a16:creationId xmlns:a16="http://schemas.microsoft.com/office/drawing/2014/main" id="{EBA76917-87CD-5A58-5485-39CAD013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588" y="3799470"/>
            <a:ext cx="1682150" cy="126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8" descr="Azure DataLake vs Data Bricks - Best Training Institute 2023">
            <a:extLst>
              <a:ext uri="{FF2B5EF4-FFF2-40B4-BE49-F238E27FC236}">
                <a16:creationId xmlns:a16="http://schemas.microsoft.com/office/drawing/2014/main" id="{5A3C088E-8DC9-CEAC-4B43-7FAFD298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47" y="2197351"/>
            <a:ext cx="1990353" cy="113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92A062-D1AC-7C32-6750-69F2D065048A}"/>
              </a:ext>
            </a:extLst>
          </p:cNvPr>
          <p:cNvCxnSpPr>
            <a:cxnSpLocks/>
          </p:cNvCxnSpPr>
          <p:nvPr/>
        </p:nvCxnSpPr>
        <p:spPr>
          <a:xfrm>
            <a:off x="3945835" y="1190926"/>
            <a:ext cx="0" cy="526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FC029C-F6E1-FFBF-7EEB-C8003B34168C}"/>
              </a:ext>
            </a:extLst>
          </p:cNvPr>
          <p:cNvCxnSpPr>
            <a:cxnSpLocks/>
          </p:cNvCxnSpPr>
          <p:nvPr/>
        </p:nvCxnSpPr>
        <p:spPr>
          <a:xfrm>
            <a:off x="7696200" y="1164715"/>
            <a:ext cx="0" cy="526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5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391-7A3F-99B2-5D80-A2713DAC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13"/>
            <a:ext cx="10515600" cy="648666"/>
          </a:xfrm>
        </p:spPr>
        <p:txBody>
          <a:bodyPr>
            <a:normAutofit/>
          </a:bodyPr>
          <a:lstStyle/>
          <a:p>
            <a:pPr algn="ctr"/>
            <a:r>
              <a:rPr lang="en-CH" sz="2800" b="1" dirty="0">
                <a:latin typeface="Helvetica" pitchFamily="2" charset="0"/>
              </a:rPr>
              <a:t>What have I learnt over the years?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43C8-89DE-B7E1-9E70-36870DD5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36" y="1212574"/>
            <a:ext cx="11444908" cy="513853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Helvetica" pitchFamily="2" charset="0"/>
              </a:rPr>
              <a:t>No universally correct solution; solutions must fit the business problem, domain, &amp; team</a:t>
            </a:r>
            <a:br>
              <a:rPr lang="en-GB" sz="2000" b="0" i="0" dirty="0">
                <a:effectLst/>
                <a:latin typeface="Helvetica" pitchFamily="2" charset="0"/>
              </a:rPr>
            </a:br>
            <a:endParaRPr lang="en-GB" sz="2000" b="0" i="0" dirty="0"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Helvetica" pitchFamily="2" charset="0"/>
              </a:rPr>
              <a:t>Obsession with architecture is misplaced; tools/services are secondary</a:t>
            </a:r>
            <a:br>
              <a:rPr lang="en-GB" sz="2000" b="0" i="0" dirty="0">
                <a:effectLst/>
                <a:latin typeface="Helvetica" pitchFamily="2" charset="0"/>
              </a:rPr>
            </a:br>
            <a:endParaRPr lang="en-GB" sz="2000" b="0" i="0" dirty="0"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Helvetica" pitchFamily="2" charset="0"/>
              </a:rPr>
              <a:t>Quality of code (SQL, Python, Spark, etc.) is crucial; poor code leads to issues</a:t>
            </a:r>
            <a:br>
              <a:rPr lang="en-GB" sz="2000" b="0" i="0" dirty="0">
                <a:effectLst/>
                <a:latin typeface="Helvetica" pitchFamily="2" charset="0"/>
              </a:rPr>
            </a:br>
            <a:endParaRPr lang="en-GB" sz="2000" b="0" i="0" dirty="0"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Helvetica" pitchFamily="2" charset="0"/>
              </a:rPr>
              <a:t>Organizations overemphasize high-level decisions because they feel important and are easier</a:t>
            </a:r>
            <a:br>
              <a:rPr lang="en-GB" sz="2000" b="0" i="0" dirty="0">
                <a:effectLst/>
                <a:latin typeface="Helvetica" pitchFamily="2" charset="0"/>
              </a:rPr>
            </a:br>
            <a:endParaRPr lang="en-GB" sz="2000" b="0" i="0" dirty="0"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Helvetica" pitchFamily="2" charset="0"/>
              </a:rPr>
              <a:t>Real challenge: understanding and defining business problems</a:t>
            </a:r>
            <a:br>
              <a:rPr lang="en-GB" sz="2000" b="0" i="0" dirty="0">
                <a:effectLst/>
                <a:latin typeface="Helvetica" pitchFamily="2" charset="0"/>
              </a:rPr>
            </a:br>
            <a:endParaRPr lang="en-GB" sz="2000" b="0" i="0" dirty="0"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Helvetica" pitchFamily="2" charset="0"/>
              </a:rPr>
              <a:t>Tool choice (DBT, Airflow, Snowflake, etc.) is secondary; most can solve your problem</a:t>
            </a:r>
            <a:br>
              <a:rPr lang="en-GB" sz="2000" b="0" i="0" dirty="0">
                <a:effectLst/>
                <a:latin typeface="Helvetica" pitchFamily="2" charset="0"/>
              </a:rPr>
            </a:br>
            <a:endParaRPr lang="en-GB" sz="2000" b="0" i="0" dirty="0"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Helvetica" pitchFamily="2" charset="0"/>
              </a:rPr>
              <a:t>Focus on the problem the team is addressing; engage with business partners; avoid assumptions</a:t>
            </a:r>
            <a:br>
              <a:rPr lang="en-GB" sz="2000" b="0" i="0" dirty="0">
                <a:effectLst/>
                <a:latin typeface="Helvetica" pitchFamily="2" charset="0"/>
              </a:rPr>
            </a:br>
            <a:endParaRPr lang="en-GB" sz="2000" b="0" i="0" dirty="0"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Helvetica" pitchFamily="2" charset="0"/>
              </a:rPr>
              <a:t>Experience is beneficial, but absolute certainty is rare in the field.</a:t>
            </a:r>
          </a:p>
        </p:txBody>
      </p:sp>
    </p:spTree>
    <p:extLst>
      <p:ext uri="{BB962C8B-B14F-4D97-AF65-F5344CB8AC3E}">
        <p14:creationId xmlns:p14="http://schemas.microsoft.com/office/powerpoint/2010/main" val="319214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E66-7B4B-B0D4-8E74-7F4AD24F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018" y="322714"/>
            <a:ext cx="9675964" cy="501790"/>
          </a:xfrm>
        </p:spPr>
        <p:txBody>
          <a:bodyPr anchor="ctr">
            <a:noAutofit/>
          </a:bodyPr>
          <a:lstStyle/>
          <a:p>
            <a:r>
              <a:rPr lang="en-GB" sz="2800" b="1" i="0" dirty="0">
                <a:effectLst/>
                <a:latin typeface="Helvetica" pitchFamily="2" charset="0"/>
              </a:rPr>
              <a:t>Building Future-Ready Clinical Data Storage Solutions</a:t>
            </a:r>
            <a:endParaRPr lang="en-CH" sz="2800" dirty="0">
              <a:latin typeface="Helvetica" pitchFamily="2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A095A0-6A46-ADFD-F420-300FD7A5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55" y="2563400"/>
            <a:ext cx="5359777" cy="2486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BD3E5-6A9E-691B-0323-0B301330BD85}"/>
              </a:ext>
            </a:extLst>
          </p:cNvPr>
          <p:cNvSpPr txBox="1"/>
          <p:nvPr/>
        </p:nvSpPr>
        <p:spPr>
          <a:xfrm>
            <a:off x="214656" y="594247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s</a:t>
            </a:r>
            <a:r>
              <a:rPr lang="en-CH" sz="1400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ources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9080D7-1113-129D-F377-C34FDD54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00" y="6322981"/>
            <a:ext cx="503192" cy="11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rdor Intelligence (MI) - Crunchbase Company Profile &amp; Funding">
            <a:extLst>
              <a:ext uri="{FF2B5EF4-FFF2-40B4-BE49-F238E27FC236}">
                <a16:creationId xmlns:a16="http://schemas.microsoft.com/office/drawing/2014/main" id="{30F4DECA-99DC-D674-A684-DE4CEF290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5" b="20629"/>
          <a:stretch/>
        </p:blipFill>
        <p:spPr bwMode="auto">
          <a:xfrm>
            <a:off x="3335556" y="6523615"/>
            <a:ext cx="348808" cy="2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D11158-441D-A3C6-6145-4CA7364ACAE4}"/>
              </a:ext>
            </a:extLst>
          </p:cNvPr>
          <p:cNvSpPr txBox="1"/>
          <p:nvPr/>
        </p:nvSpPr>
        <p:spPr>
          <a:xfrm>
            <a:off x="214656" y="6508437"/>
            <a:ext cx="32783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https://www.mordorintelligence.com/industry-reports/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AAC75-EB6D-49E7-D630-AE438135E23A}"/>
              </a:ext>
            </a:extLst>
          </p:cNvPr>
          <p:cNvSpPr txBox="1"/>
          <p:nvPr/>
        </p:nvSpPr>
        <p:spPr>
          <a:xfrm>
            <a:off x="231608" y="6262216"/>
            <a:ext cx="29125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https://www.gartner.com/en/documents/4009950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0082ACF-2159-561C-A0F7-AAE5687D9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018" y="995124"/>
            <a:ext cx="7597238" cy="2940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b="0" i="0" dirty="0">
                <a:effectLst/>
                <a:latin typeface="Helvetica" pitchFamily="2" charset="0"/>
              </a:rPr>
              <a:t> Data Centralization: Transform raw data into actionable insights</a:t>
            </a:r>
            <a:br>
              <a:rPr lang="en-GB" sz="1800" b="0" i="0" dirty="0">
                <a:effectLst/>
                <a:latin typeface="Helvetica" pitchFamily="2" charset="0"/>
              </a:rPr>
            </a:br>
            <a:endParaRPr lang="en-CH" sz="1800" dirty="0">
              <a:latin typeface="Helvetica" pitchFamily="2" charset="0"/>
            </a:endParaRPr>
          </a:p>
        </p:txBody>
      </p:sp>
      <p:pic>
        <p:nvPicPr>
          <p:cNvPr id="2054" name="Picture 6" descr="The Gartner Storage Hype-Cycle 2023">
            <a:extLst>
              <a:ext uri="{FF2B5EF4-FFF2-40B4-BE49-F238E27FC236}">
                <a16:creationId xmlns:a16="http://schemas.microsoft.com/office/drawing/2014/main" id="{1CA64DB7-49CF-5313-4D76-C863AA0FA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" r="727"/>
          <a:stretch/>
        </p:blipFill>
        <p:spPr bwMode="auto">
          <a:xfrm>
            <a:off x="231608" y="2563400"/>
            <a:ext cx="5160139" cy="270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8EB116-F5E2-0A9E-3E54-9A583C61096F}"/>
              </a:ext>
            </a:extLst>
          </p:cNvPr>
          <p:cNvSpPr txBox="1"/>
          <p:nvPr/>
        </p:nvSpPr>
        <p:spPr>
          <a:xfrm>
            <a:off x="1258018" y="1459417"/>
            <a:ext cx="6919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b="0" i="0" dirty="0">
                <a:effectLst/>
                <a:latin typeface="Helvetica" pitchFamily="2" charset="0"/>
              </a:rPr>
              <a:t>Innovation Catalyst: Expedite AI-driven drug discovery process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1AE20-FCCA-F81F-26A7-DBE6817AB254}"/>
              </a:ext>
            </a:extLst>
          </p:cNvPr>
          <p:cNvSpPr/>
          <p:nvPr/>
        </p:nvSpPr>
        <p:spPr>
          <a:xfrm>
            <a:off x="729842" y="2591860"/>
            <a:ext cx="1584317" cy="455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7C095-760B-D31E-939F-25BA0ECF1ADD}"/>
              </a:ext>
            </a:extLst>
          </p:cNvPr>
          <p:cNvSpPr txBox="1"/>
          <p:nvPr/>
        </p:nvSpPr>
        <p:spPr>
          <a:xfrm>
            <a:off x="104437" y="5226403"/>
            <a:ext cx="5650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e</a:t>
            </a:r>
            <a:r>
              <a:rPr lang="en-CH" sz="1200" dirty="0">
                <a:latin typeface="Helvetica" pitchFamily="2" charset="0"/>
              </a:rPr>
              <a:t>xponential data growth pushes data-store technologies on top of the hype cycle</a:t>
            </a: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49D2D-6188-0A14-7050-15F249CE0AC6}"/>
              </a:ext>
            </a:extLst>
          </p:cNvPr>
          <p:cNvSpPr txBox="1"/>
          <p:nvPr/>
        </p:nvSpPr>
        <p:spPr>
          <a:xfrm>
            <a:off x="6426540" y="5226402"/>
            <a:ext cx="3636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dirty="0">
                <a:latin typeface="Helvetica" pitchFamily="2" charset="0"/>
              </a:rPr>
              <a:t>m</a:t>
            </a:r>
            <a:r>
              <a:rPr lang="en-GB" sz="1200" b="0" i="0" dirty="0">
                <a:effectLst/>
                <a:latin typeface="Helvetica" pitchFamily="2" charset="0"/>
              </a:rPr>
              <a:t>arket shift: Increased data, advanced intelligence</a:t>
            </a:r>
          </a:p>
        </p:txBody>
      </p:sp>
    </p:spTree>
    <p:extLst>
      <p:ext uri="{BB962C8B-B14F-4D97-AF65-F5344CB8AC3E}">
        <p14:creationId xmlns:p14="http://schemas.microsoft.com/office/powerpoint/2010/main" val="148505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424F-8010-8649-B858-A959A4C7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571" y="253420"/>
            <a:ext cx="8544858" cy="568093"/>
          </a:xfrm>
        </p:spPr>
        <p:txBody>
          <a:bodyPr anchor="b">
            <a:noAutofit/>
          </a:bodyPr>
          <a:lstStyle/>
          <a:p>
            <a:r>
              <a:rPr lang="en-CH" sz="2800" b="1" dirty="0">
                <a:latin typeface="Helvetica" pitchFamily="2" charset="0"/>
              </a:rPr>
              <a:t>Building Clinical Data Storage: Key Components</a:t>
            </a:r>
          </a:p>
        </p:txBody>
      </p:sp>
      <p:pic>
        <p:nvPicPr>
          <p:cNvPr id="1026" name="Picture 2" descr="Everything About ETL.. What is ETL? | by Ankush kunwar | Medium">
            <a:extLst>
              <a:ext uri="{FF2B5EF4-FFF2-40B4-BE49-F238E27FC236}">
                <a16:creationId xmlns:a16="http://schemas.microsoft.com/office/drawing/2014/main" id="{342FE14B-0BF0-1822-118F-D871AB631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80"/>
          <a:stretch/>
        </p:blipFill>
        <p:spPr bwMode="auto">
          <a:xfrm>
            <a:off x="2497988" y="1681797"/>
            <a:ext cx="7196024" cy="210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C7C9D-9A5F-B637-94EE-63321BAC54BE}"/>
              </a:ext>
            </a:extLst>
          </p:cNvPr>
          <p:cNvSpPr txBox="1"/>
          <p:nvPr/>
        </p:nvSpPr>
        <p:spPr>
          <a:xfrm>
            <a:off x="2516560" y="1268847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s</a:t>
            </a:r>
            <a:r>
              <a:rPr lang="en-CH" sz="1600" dirty="0">
                <a:latin typeface="Helvetica" pitchFamily="2" charset="0"/>
              </a:rPr>
              <a:t>ource data providers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9266E-982C-2610-8378-65F884737B46}"/>
              </a:ext>
            </a:extLst>
          </p:cNvPr>
          <p:cNvSpPr txBox="1"/>
          <p:nvPr/>
        </p:nvSpPr>
        <p:spPr>
          <a:xfrm>
            <a:off x="5607030" y="1268847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data quality </a:t>
            </a:r>
            <a:endParaRPr lang="en-CH" sz="1600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2452F-AE4C-C939-A6B8-61C8DDE9809A}"/>
              </a:ext>
            </a:extLst>
          </p:cNvPr>
          <p:cNvSpPr txBox="1"/>
          <p:nvPr/>
        </p:nvSpPr>
        <p:spPr>
          <a:xfrm>
            <a:off x="7830275" y="1268847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data destination</a:t>
            </a:r>
            <a:endParaRPr lang="en-CH" sz="1600" dirty="0">
              <a:latin typeface="Helvetica" pitchFamily="2" charset="0"/>
            </a:endParaRPr>
          </a:p>
        </p:txBody>
      </p:sp>
      <p:pic>
        <p:nvPicPr>
          <p:cNvPr id="10" name="Picture 2" descr="What is a Data Pipeline?">
            <a:extLst>
              <a:ext uri="{FF2B5EF4-FFF2-40B4-BE49-F238E27FC236}">
                <a16:creationId xmlns:a16="http://schemas.microsoft.com/office/drawing/2014/main" id="{3966395E-C797-562D-D726-17A9C849B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63" y="4070479"/>
            <a:ext cx="2600807" cy="118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ata quality checks blue gradient concept icon Stock Vector Image &amp; Art -  Alamy">
            <a:extLst>
              <a:ext uri="{FF2B5EF4-FFF2-40B4-BE49-F238E27FC236}">
                <a16:creationId xmlns:a16="http://schemas.microsoft.com/office/drawing/2014/main" id="{4C7D7ADC-D7DA-533B-3089-43288E1D6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7"/>
          <a:stretch/>
        </p:blipFill>
        <p:spPr bwMode="auto">
          <a:xfrm>
            <a:off x="6091927" y="4070480"/>
            <a:ext cx="1233103" cy="118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Warehouse Icon Images – Browse 11,011 Stock Photos, Vectors, and Video  | Adobe Stock">
            <a:extLst>
              <a:ext uri="{FF2B5EF4-FFF2-40B4-BE49-F238E27FC236}">
                <a16:creationId xmlns:a16="http://schemas.microsoft.com/office/drawing/2014/main" id="{14BC6F58-EDC8-41D5-AB6A-E73B735AC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8" t="12170" r="23788" b="33113"/>
          <a:stretch/>
        </p:blipFill>
        <p:spPr bwMode="auto">
          <a:xfrm>
            <a:off x="8339278" y="4070479"/>
            <a:ext cx="1173347" cy="118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16AAE-ABB3-DC79-2850-F4C147CC4013}"/>
              </a:ext>
            </a:extLst>
          </p:cNvPr>
          <p:cNvSpPr txBox="1"/>
          <p:nvPr/>
        </p:nvSpPr>
        <p:spPr>
          <a:xfrm>
            <a:off x="3280220" y="5420559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d</a:t>
            </a:r>
            <a:r>
              <a:rPr lang="en-CH" sz="1600" dirty="0">
                <a:latin typeface="Helvetica" pitchFamily="2" charset="0"/>
              </a:rPr>
              <a:t>ata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31C4D-67CB-73E5-EF31-1522F0FB3FDA}"/>
              </a:ext>
            </a:extLst>
          </p:cNvPr>
          <p:cNvSpPr txBox="1"/>
          <p:nvPr/>
        </p:nvSpPr>
        <p:spPr>
          <a:xfrm>
            <a:off x="6181746" y="5420559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d</a:t>
            </a:r>
            <a:r>
              <a:rPr lang="en-CH" sz="1600" dirty="0">
                <a:latin typeface="Helvetica" pitchFamily="2" charset="0"/>
              </a:rPr>
              <a:t>ata 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55C65-763B-832A-4927-20FBD89EFC05}"/>
              </a:ext>
            </a:extLst>
          </p:cNvPr>
          <p:cNvSpPr txBox="1"/>
          <p:nvPr/>
        </p:nvSpPr>
        <p:spPr>
          <a:xfrm>
            <a:off x="8339505" y="5420559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d</a:t>
            </a:r>
            <a:r>
              <a:rPr lang="en-CH" sz="1600" dirty="0">
                <a:latin typeface="Helvetica" pitchFamily="2" charset="0"/>
              </a:rPr>
              <a:t>ata storage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1E15F6-61B7-EED3-A052-FFFAEEF7723E}"/>
              </a:ext>
            </a:extLst>
          </p:cNvPr>
          <p:cNvCxnSpPr>
            <a:cxnSpLocks/>
          </p:cNvCxnSpPr>
          <p:nvPr/>
        </p:nvCxnSpPr>
        <p:spPr>
          <a:xfrm>
            <a:off x="2497988" y="3649211"/>
            <a:ext cx="716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Consolidating data from source systems | The Analytics Setup Guidebook">
            <a:extLst>
              <a:ext uri="{FF2B5EF4-FFF2-40B4-BE49-F238E27FC236}">
                <a16:creationId xmlns:a16="http://schemas.microsoft.com/office/drawing/2014/main" id="{53FFF7E4-17A8-2E36-D79C-43212BB8E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4" name="AutoShape 4" descr="Ingest data">
            <a:extLst>
              <a:ext uri="{FF2B5EF4-FFF2-40B4-BE49-F238E27FC236}">
                <a16:creationId xmlns:a16="http://schemas.microsoft.com/office/drawing/2014/main" id="{37E64C03-3F07-F5C9-22D6-F539D9FB27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828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F4BB-E337-5E13-9225-8FF7587B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206" y="211418"/>
            <a:ext cx="9220786" cy="540006"/>
          </a:xfrm>
        </p:spPr>
        <p:txBody>
          <a:bodyPr>
            <a:normAutofit fontScale="90000"/>
          </a:bodyPr>
          <a:lstStyle/>
          <a:p>
            <a:r>
              <a:rPr lang="en-CH" sz="2800" b="1" dirty="0">
                <a:latin typeface="Helvetica" pitchFamily="2" charset="0"/>
              </a:rPr>
              <a:t>Clinical Data Warehouse Architecture – Today’s Landscape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1AFF9-EDE3-7DE2-3104-DB0994CFE591}"/>
              </a:ext>
            </a:extLst>
          </p:cNvPr>
          <p:cNvSpPr txBox="1"/>
          <p:nvPr/>
        </p:nvSpPr>
        <p:spPr>
          <a:xfrm>
            <a:off x="1232631" y="1072620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D</a:t>
            </a:r>
            <a:r>
              <a:rPr lang="en-CH" sz="1600" dirty="0">
                <a:latin typeface="Helvetica" pitchFamily="2" charset="0"/>
              </a:rPr>
              <a:t>ata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9A48C-7830-A7B7-C0A2-2546985DCC71}"/>
              </a:ext>
            </a:extLst>
          </p:cNvPr>
          <p:cNvSpPr txBox="1"/>
          <p:nvPr/>
        </p:nvSpPr>
        <p:spPr>
          <a:xfrm>
            <a:off x="4966096" y="1072620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D</a:t>
            </a:r>
            <a:r>
              <a:rPr lang="en-CH" sz="1600" dirty="0">
                <a:latin typeface="Helvetica" pitchFamily="2" charset="0"/>
              </a:rPr>
              <a:t>ata 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508D7-2997-12DE-87CB-1285B1799605}"/>
              </a:ext>
            </a:extLst>
          </p:cNvPr>
          <p:cNvSpPr txBox="1"/>
          <p:nvPr/>
        </p:nvSpPr>
        <p:spPr>
          <a:xfrm>
            <a:off x="8876489" y="1072620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D</a:t>
            </a:r>
            <a:r>
              <a:rPr lang="en-CH" sz="1600" dirty="0">
                <a:latin typeface="Helvetica" pitchFamily="2" charset="0"/>
              </a:rPr>
              <a:t>ata Storage</a:t>
            </a:r>
          </a:p>
        </p:txBody>
      </p:sp>
      <p:pic>
        <p:nvPicPr>
          <p:cNvPr id="2050" name="Picture 2" descr="Apache Airflow - Wikipedia">
            <a:extLst>
              <a:ext uri="{FF2B5EF4-FFF2-40B4-BE49-F238E27FC236}">
                <a16:creationId xmlns:a16="http://schemas.microsoft.com/office/drawing/2014/main" id="{856B78EC-65F1-AE12-A5F4-04E09221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5" y="1685708"/>
            <a:ext cx="1007853" cy="38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yte + Asana • Asana">
            <a:extLst>
              <a:ext uri="{FF2B5EF4-FFF2-40B4-BE49-F238E27FC236}">
                <a16:creationId xmlns:a16="http://schemas.microsoft.com/office/drawing/2014/main" id="{18DBF61A-ED62-E737-FEF1-FB78C78F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14356" r="4128" b="19310"/>
          <a:stretch/>
        </p:blipFill>
        <p:spPr bwMode="auto">
          <a:xfrm>
            <a:off x="664810" y="2402679"/>
            <a:ext cx="1268494" cy="3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evo">
            <a:extLst>
              <a:ext uri="{FF2B5EF4-FFF2-40B4-BE49-F238E27FC236}">
                <a16:creationId xmlns:a16="http://schemas.microsoft.com/office/drawing/2014/main" id="{283C84B2-5284-C85D-D9CC-1F0D17CAE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r="17177"/>
          <a:stretch/>
        </p:blipFill>
        <p:spPr bwMode="auto">
          <a:xfrm>
            <a:off x="1029892" y="3036685"/>
            <a:ext cx="674832" cy="54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oftwareReviews | Microsoft Azure Synapse Analytics | Make Better IT">
            <a:extLst>
              <a:ext uri="{FF2B5EF4-FFF2-40B4-BE49-F238E27FC236}">
                <a16:creationId xmlns:a16="http://schemas.microsoft.com/office/drawing/2014/main" id="{3A841BF3-B6B9-3F28-738B-7D1B85265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t="5332" r="3389" b="9030"/>
          <a:stretch/>
        </p:blipFill>
        <p:spPr bwMode="auto">
          <a:xfrm>
            <a:off x="973008" y="3868758"/>
            <a:ext cx="788599" cy="66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953ED0D9-9BA5-84FC-375E-069F4229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57" y="4824141"/>
            <a:ext cx="947421" cy="40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uleSoft Logo PNG Vector (SVG) Free Download">
            <a:extLst>
              <a:ext uri="{FF2B5EF4-FFF2-40B4-BE49-F238E27FC236}">
                <a16:creationId xmlns:a16="http://schemas.microsoft.com/office/drawing/2014/main" id="{B9150859-FF16-958A-CF50-DF943325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38" y="3037811"/>
            <a:ext cx="803643" cy="5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Next Pathway - IBM DataStage">
            <a:extLst>
              <a:ext uri="{FF2B5EF4-FFF2-40B4-BE49-F238E27FC236}">
                <a16:creationId xmlns:a16="http://schemas.microsoft.com/office/drawing/2014/main" id="{68D5C703-53C0-CE1B-0EA6-C018B251F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0" b="23365"/>
          <a:stretch/>
        </p:blipFill>
        <p:spPr bwMode="auto">
          <a:xfrm>
            <a:off x="2169125" y="4054792"/>
            <a:ext cx="1407629" cy="27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dbt Labs | Transform Data in Your Warehouse">
            <a:extLst>
              <a:ext uri="{FF2B5EF4-FFF2-40B4-BE49-F238E27FC236}">
                <a16:creationId xmlns:a16="http://schemas.microsoft.com/office/drawing/2014/main" id="{18EDD397-1198-5E6C-9A07-18CE44FF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01" y="1620972"/>
            <a:ext cx="1052423" cy="5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Welcome | Great Expectations">
            <a:extLst>
              <a:ext uri="{FF2B5EF4-FFF2-40B4-BE49-F238E27FC236}">
                <a16:creationId xmlns:a16="http://schemas.microsoft.com/office/drawing/2014/main" id="{21E01DF1-58E4-129A-7EAC-F7305A981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2" t="30832" r="15165" b="31269"/>
          <a:stretch/>
        </p:blipFill>
        <p:spPr bwMode="auto">
          <a:xfrm>
            <a:off x="4154538" y="2468881"/>
            <a:ext cx="1468148" cy="3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Beam Logos">
            <a:extLst>
              <a:ext uri="{FF2B5EF4-FFF2-40B4-BE49-F238E27FC236}">
                <a16:creationId xmlns:a16="http://schemas.microsoft.com/office/drawing/2014/main" id="{E7D56182-B890-DA42-0E59-A9B9C131D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8" b="30039"/>
          <a:stretch/>
        </p:blipFill>
        <p:spPr bwMode="auto">
          <a:xfrm>
            <a:off x="4307047" y="3831801"/>
            <a:ext cx="1163130" cy="46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E51CB611-BFD0-3033-E153-D19E46821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34" y="4661767"/>
            <a:ext cx="1180526" cy="47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0" descr="Database Systems | SQL is a Programming Language">
            <a:extLst>
              <a:ext uri="{FF2B5EF4-FFF2-40B4-BE49-F238E27FC236}">
                <a16:creationId xmlns:a16="http://schemas.microsoft.com/office/drawing/2014/main" id="{FA0F6773-0906-EDD5-4045-BD61D433C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0598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1" name="AutoShape 42" descr="Database Systems | SQL is a Programming Language">
            <a:extLst>
              <a:ext uri="{FF2B5EF4-FFF2-40B4-BE49-F238E27FC236}">
                <a16:creationId xmlns:a16="http://schemas.microsoft.com/office/drawing/2014/main" id="{4C597531-A761-8A5F-7B98-05B8A9E7CF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907483"/>
            <a:ext cx="2639683" cy="26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pic>
        <p:nvPicPr>
          <p:cNvPr id="2092" name="Picture 44" descr="Badge, blue, language, query, sql, structured, white icon - Download on  Iconfinder">
            <a:extLst>
              <a:ext uri="{FF2B5EF4-FFF2-40B4-BE49-F238E27FC236}">
                <a16:creationId xmlns:a16="http://schemas.microsoft.com/office/drawing/2014/main" id="{E666A6EB-3036-A6D6-51C4-E93A2A46B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" t="24993" r="4452" b="25891"/>
          <a:stretch/>
        </p:blipFill>
        <p:spPr bwMode="auto">
          <a:xfrm>
            <a:off x="6329372" y="4741095"/>
            <a:ext cx="725244" cy="3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Trifacta - Wikipedia">
            <a:extLst>
              <a:ext uri="{FF2B5EF4-FFF2-40B4-BE49-F238E27FC236}">
                <a16:creationId xmlns:a16="http://schemas.microsoft.com/office/drawing/2014/main" id="{E57F343F-BCE9-757D-D8CE-B9AD7701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38" y="1650699"/>
            <a:ext cx="558315" cy="5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 descr="DataRobot Partner Schweiz: Automated Maschine Learning ganz ...">
            <a:extLst>
              <a:ext uri="{FF2B5EF4-FFF2-40B4-BE49-F238E27FC236}">
                <a16:creationId xmlns:a16="http://schemas.microsoft.com/office/drawing/2014/main" id="{1ECFF9BB-73CC-C35C-DFD5-C3D48A12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38" y="2977556"/>
            <a:ext cx="896628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 descr="AI Powered Cloud Data Management | Informatica">
            <a:extLst>
              <a:ext uri="{FF2B5EF4-FFF2-40B4-BE49-F238E27FC236}">
                <a16:creationId xmlns:a16="http://schemas.microsoft.com/office/drawing/2014/main" id="{829EBFA2-D795-52B9-2AC4-8104F4AA9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27426" r="2288" b="27202"/>
          <a:stretch/>
        </p:blipFill>
        <p:spPr bwMode="auto">
          <a:xfrm>
            <a:off x="5988180" y="3915107"/>
            <a:ext cx="1407629" cy="35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Cosmos DB">
            <a:extLst>
              <a:ext uri="{FF2B5EF4-FFF2-40B4-BE49-F238E27FC236}">
                <a16:creationId xmlns:a16="http://schemas.microsoft.com/office/drawing/2014/main" id="{688FAC01-894E-E5F9-2808-27EDF47FD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22625" r="3766" b="24257"/>
          <a:stretch/>
        </p:blipFill>
        <p:spPr bwMode="auto">
          <a:xfrm>
            <a:off x="8394834" y="2430853"/>
            <a:ext cx="896628" cy="52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 descr="PostgreSQL logo and symbol, meaning, history, PNG">
            <a:extLst>
              <a:ext uri="{FF2B5EF4-FFF2-40B4-BE49-F238E27FC236}">
                <a16:creationId xmlns:a16="http://schemas.microsoft.com/office/drawing/2014/main" id="{73B56F31-9923-4E1C-4AC6-3B575C33D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3" b="37597"/>
          <a:stretch/>
        </p:blipFill>
        <p:spPr bwMode="auto">
          <a:xfrm>
            <a:off x="8152901" y="3327174"/>
            <a:ext cx="1380493" cy="22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 descr="Setting Up AWS S3 for Open edX - Blog">
            <a:extLst>
              <a:ext uri="{FF2B5EF4-FFF2-40B4-BE49-F238E27FC236}">
                <a16:creationId xmlns:a16="http://schemas.microsoft.com/office/drawing/2014/main" id="{DB033F68-3AA6-CCB1-237C-2861132F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78" y="3817699"/>
            <a:ext cx="866584" cy="6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 descr="Calculating Google Cloud Storage Bucket Size | by Sachin Shinde | Medium">
            <a:extLst>
              <a:ext uri="{FF2B5EF4-FFF2-40B4-BE49-F238E27FC236}">
                <a16:creationId xmlns:a16="http://schemas.microsoft.com/office/drawing/2014/main" id="{3854DBA9-3782-7BB6-7EC1-8E7307ACF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2" b="16301"/>
          <a:stretch/>
        </p:blipFill>
        <p:spPr bwMode="auto">
          <a:xfrm>
            <a:off x="8394834" y="4715502"/>
            <a:ext cx="1178320" cy="5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 descr="Amazon Redshift Logo PNG vector in SVG, PDF, AI, CDR format">
            <a:extLst>
              <a:ext uri="{FF2B5EF4-FFF2-40B4-BE49-F238E27FC236}">
                <a16:creationId xmlns:a16="http://schemas.microsoft.com/office/drawing/2014/main" id="{CC9ABBAA-9BEE-9132-79D5-A40D6B667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3" t="30038" r="11373" b="30129"/>
          <a:stretch/>
        </p:blipFill>
        <p:spPr bwMode="auto">
          <a:xfrm>
            <a:off x="9887417" y="1650021"/>
            <a:ext cx="1197154" cy="4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6" name="Picture 68">
            <a:extLst>
              <a:ext uri="{FF2B5EF4-FFF2-40B4-BE49-F238E27FC236}">
                <a16:creationId xmlns:a16="http://schemas.microsoft.com/office/drawing/2014/main" id="{2821F7C4-EACB-7AC0-83A7-5001A3DE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936" y="2503766"/>
            <a:ext cx="1682151" cy="40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8" name="Picture 70" descr="MongoDB logo and symbol, meaning, history, PNG">
            <a:extLst>
              <a:ext uri="{FF2B5EF4-FFF2-40B4-BE49-F238E27FC236}">
                <a16:creationId xmlns:a16="http://schemas.microsoft.com/office/drawing/2014/main" id="{AED9A474-FE28-0D00-F14C-625EA861F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7" b="27141"/>
          <a:stretch/>
        </p:blipFill>
        <p:spPr bwMode="auto">
          <a:xfrm>
            <a:off x="9831175" y="3129385"/>
            <a:ext cx="1682151" cy="4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" name="Picture 72">
            <a:extLst>
              <a:ext uri="{FF2B5EF4-FFF2-40B4-BE49-F238E27FC236}">
                <a16:creationId xmlns:a16="http://schemas.microsoft.com/office/drawing/2014/main" id="{064907BC-9009-FA37-706D-45F58FB6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667" y="3817699"/>
            <a:ext cx="800687" cy="6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2" name="Picture 74" descr="Google BigQuery Logo PNG vector in SVG, PDF, AI, CDR format">
            <a:extLst>
              <a:ext uri="{FF2B5EF4-FFF2-40B4-BE49-F238E27FC236}">
                <a16:creationId xmlns:a16="http://schemas.microsoft.com/office/drawing/2014/main" id="{F8497E68-B982-33C5-6FB8-112C69BBA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31915" r="11372" b="31973"/>
          <a:stretch/>
        </p:blipFill>
        <p:spPr bwMode="auto">
          <a:xfrm>
            <a:off x="10092405" y="4780701"/>
            <a:ext cx="1172195" cy="42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6" name="Picture 78" descr="Azure DataLake vs Data Bricks - Best Training Institute 2023">
            <a:extLst>
              <a:ext uri="{FF2B5EF4-FFF2-40B4-BE49-F238E27FC236}">
                <a16:creationId xmlns:a16="http://schemas.microsoft.com/office/drawing/2014/main" id="{D1F65C14-0810-2F03-4464-A7853764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628" y="1614756"/>
            <a:ext cx="930834" cy="52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70DA4F-11F3-A009-98C9-EC2002D0DE2F}"/>
              </a:ext>
            </a:extLst>
          </p:cNvPr>
          <p:cNvCxnSpPr>
            <a:cxnSpLocks/>
          </p:cNvCxnSpPr>
          <p:nvPr/>
        </p:nvCxnSpPr>
        <p:spPr>
          <a:xfrm>
            <a:off x="3847381" y="1614756"/>
            <a:ext cx="0" cy="401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8" name="Picture 80">
            <a:extLst>
              <a:ext uri="{FF2B5EF4-FFF2-40B4-BE49-F238E27FC236}">
                <a16:creationId xmlns:a16="http://schemas.microsoft.com/office/drawing/2014/main" id="{6A5A23F2-9409-C2F2-A2A1-A8B19BCA2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79" y="3029282"/>
            <a:ext cx="1180413" cy="61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" name="Picture 82" descr="upload.wikimedia.org/wikipedia/commons/thumb/7/...">
            <a:extLst>
              <a:ext uri="{FF2B5EF4-FFF2-40B4-BE49-F238E27FC236}">
                <a16:creationId xmlns:a16="http://schemas.microsoft.com/office/drawing/2014/main" id="{1E8A84AE-327C-EFEE-5AA4-DE46C4C4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66" y="2305561"/>
            <a:ext cx="961146" cy="47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reate Google logos with words · Issue #87 · cncf/filterable-landscape ·  GitHub">
            <a:extLst>
              <a:ext uri="{FF2B5EF4-FFF2-40B4-BE49-F238E27FC236}">
                <a16:creationId xmlns:a16="http://schemas.microsoft.com/office/drawing/2014/main" id="{E21C3EDB-DD5F-DF77-427D-E50EC968C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 t="5950" r="6635"/>
          <a:stretch/>
        </p:blipFill>
        <p:spPr bwMode="auto">
          <a:xfrm>
            <a:off x="1019397" y="4715502"/>
            <a:ext cx="788599" cy="7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pache Spark - Wikipedia">
            <a:extLst>
              <a:ext uri="{FF2B5EF4-FFF2-40B4-BE49-F238E27FC236}">
                <a16:creationId xmlns:a16="http://schemas.microsoft.com/office/drawing/2014/main" id="{84E79E21-B8BB-5E34-2318-C90731396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05" y="2401843"/>
            <a:ext cx="917987" cy="4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itch vs. Talend - An Accurate Comparison of Marketing ...">
            <a:extLst>
              <a:ext uri="{FF2B5EF4-FFF2-40B4-BE49-F238E27FC236}">
                <a16:creationId xmlns:a16="http://schemas.microsoft.com/office/drawing/2014/main" id="{9AFDDDBC-BE4D-29B8-C6A6-18E52644D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0" b="30752"/>
          <a:stretch/>
        </p:blipFill>
        <p:spPr bwMode="auto">
          <a:xfrm>
            <a:off x="2121191" y="1712788"/>
            <a:ext cx="1337076" cy="3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355B87-5174-6605-FA3A-82D96C9C0240}"/>
              </a:ext>
            </a:extLst>
          </p:cNvPr>
          <p:cNvCxnSpPr>
            <a:cxnSpLocks/>
          </p:cNvCxnSpPr>
          <p:nvPr/>
        </p:nvCxnSpPr>
        <p:spPr>
          <a:xfrm>
            <a:off x="7598658" y="1595742"/>
            <a:ext cx="0" cy="401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Logo - Stacks">
            <a:extLst>
              <a:ext uri="{FF2B5EF4-FFF2-40B4-BE49-F238E27FC236}">
                <a16:creationId xmlns:a16="http://schemas.microsoft.com/office/drawing/2014/main" id="{4A433D41-7AA9-5010-0B14-8C7DA7DC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569" y="5805506"/>
            <a:ext cx="1443060" cy="2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acker News 简讯2022-09-13 - 新动弹计划">
            <a:extLst>
              <a:ext uri="{FF2B5EF4-FFF2-40B4-BE49-F238E27FC236}">
                <a16:creationId xmlns:a16="http://schemas.microsoft.com/office/drawing/2014/main" id="{A5E589FA-A8BB-7A48-A9C8-C91F5767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32" y="6329338"/>
            <a:ext cx="738304" cy="3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Reddit Logo and symbol, meaning, history, PNG, brand">
            <a:extLst>
              <a:ext uri="{FF2B5EF4-FFF2-40B4-BE49-F238E27FC236}">
                <a16:creationId xmlns:a16="http://schemas.microsoft.com/office/drawing/2014/main" id="{77293879-66BB-BE10-D61E-58E259273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7" b="21957"/>
          <a:stretch/>
        </p:blipFill>
        <p:spPr bwMode="auto">
          <a:xfrm>
            <a:off x="5522430" y="5811814"/>
            <a:ext cx="1007854" cy="36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ev, logo, logos icon - Free download on Iconfinder">
            <a:extLst>
              <a:ext uri="{FF2B5EF4-FFF2-40B4-BE49-F238E27FC236}">
                <a16:creationId xmlns:a16="http://schemas.microsoft.com/office/drawing/2014/main" id="{4B65E50C-2CBE-29BA-420F-09091E79F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5005" r="4620" b="5459"/>
          <a:stretch/>
        </p:blipFill>
        <p:spPr bwMode="auto">
          <a:xfrm>
            <a:off x="5522430" y="6269900"/>
            <a:ext cx="380533" cy="37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85C9FE-B42F-51A3-80C6-9C21862CABE2}"/>
              </a:ext>
            </a:extLst>
          </p:cNvPr>
          <p:cNvSpPr txBox="1"/>
          <p:nvPr/>
        </p:nvSpPr>
        <p:spPr>
          <a:xfrm>
            <a:off x="754040" y="5763019"/>
            <a:ext cx="29912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Data sources:</a:t>
            </a:r>
            <a:br>
              <a:rPr lang="en-CH" sz="12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</a:br>
            <a:r>
              <a:rPr lang="en-CH" sz="12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https://stackoverflow.com</a:t>
            </a:r>
            <a:br>
              <a:rPr lang="en-CH" sz="12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</a:br>
            <a:r>
              <a:rPr lang="en-CH" sz="12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https://news.ycombinator.com </a:t>
            </a:r>
          </a:p>
          <a:p>
            <a:r>
              <a:rPr lang="en-CH" sz="12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https://dev.to/ </a:t>
            </a:r>
          </a:p>
          <a:p>
            <a:r>
              <a:rPr lang="en-CH" sz="12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https://www.reddit.com/r/dataengineering/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876C3-89E1-3F6B-DB3F-CE1AFC8F7159}"/>
              </a:ext>
            </a:extLst>
          </p:cNvPr>
          <p:cNvSpPr txBox="1"/>
          <p:nvPr/>
        </p:nvSpPr>
        <p:spPr>
          <a:xfrm>
            <a:off x="6633720" y="6408753"/>
            <a:ext cx="5554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d</a:t>
            </a:r>
            <a:r>
              <a:rPr lang="en-CH" sz="1200" dirty="0">
                <a:latin typeface="Helvetica" pitchFamily="2" charset="0"/>
              </a:rPr>
              <a:t>ata available here: </a:t>
            </a:r>
            <a:r>
              <a:rPr lang="en-GB" sz="1200" dirty="0">
                <a:latin typeface="Helvetica" pitchFamily="2" charset="0"/>
              </a:rPr>
              <a:t>https://</a:t>
            </a:r>
            <a:r>
              <a:rPr lang="en-GB" sz="1200" dirty="0" err="1">
                <a:latin typeface="Helvetica" pitchFamily="2" charset="0"/>
              </a:rPr>
              <a:t>github.com</a:t>
            </a:r>
            <a:r>
              <a:rPr lang="en-GB" sz="1200" dirty="0">
                <a:latin typeface="Helvetica" pitchFamily="2" charset="0"/>
              </a:rPr>
              <a:t>/vaibhav90/</a:t>
            </a:r>
            <a:r>
              <a:rPr lang="en-GB" sz="1200" dirty="0" err="1">
                <a:latin typeface="Helvetica" pitchFamily="2" charset="0"/>
              </a:rPr>
              <a:t>biotechX</a:t>
            </a:r>
            <a:r>
              <a:rPr lang="en-GB" sz="1200" dirty="0">
                <a:latin typeface="Helvetica" pitchFamily="2" charset="0"/>
              </a:rPr>
              <a:t>-CDW-Tech-Choices</a:t>
            </a:r>
            <a:endParaRPr lang="en-CH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4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F474-B31B-C0CB-48EC-7A96E96C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546" y="197890"/>
            <a:ext cx="8240789" cy="633675"/>
          </a:xfrm>
        </p:spPr>
        <p:txBody>
          <a:bodyPr>
            <a:normAutofit/>
          </a:bodyPr>
          <a:lstStyle/>
          <a:p>
            <a:r>
              <a:rPr lang="en-CH" sz="2800" b="1" dirty="0">
                <a:latin typeface="Helvetica" pitchFamily="2" charset="0"/>
              </a:rPr>
              <a:t>Architecting Data Warehouse - Decision Areas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F2086-EDAD-1CE8-5612-3263CF7B196D}"/>
              </a:ext>
            </a:extLst>
          </p:cNvPr>
          <p:cNvSpPr txBox="1"/>
          <p:nvPr/>
        </p:nvSpPr>
        <p:spPr>
          <a:xfrm>
            <a:off x="7623549" y="3109760"/>
            <a:ext cx="3149817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Helvetica" pitchFamily="2" charset="0"/>
              </a:rPr>
              <a:t>d</a:t>
            </a:r>
            <a:r>
              <a:rPr lang="en-GB" b="0" i="0" dirty="0">
                <a:effectLst/>
                <a:latin typeface="Helvetica" pitchFamily="2" charset="0"/>
              </a:rPr>
              <a:t>ata-Processing Frequency</a:t>
            </a:r>
            <a:endParaRPr lang="en-CH" dirty="0"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11D04-E6D7-95A1-8E96-C401438FBD1D}"/>
              </a:ext>
            </a:extLst>
          </p:cNvPr>
          <p:cNvSpPr txBox="1"/>
          <p:nvPr/>
        </p:nvSpPr>
        <p:spPr>
          <a:xfrm>
            <a:off x="7623549" y="2568694"/>
            <a:ext cx="230063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H" dirty="0">
                <a:latin typeface="Helvetica" pitchFamily="2" charset="0"/>
              </a:rPr>
              <a:t>data source diversity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2A118-FF36-F4C7-6B7C-3397D3B3A350}"/>
              </a:ext>
            </a:extLst>
          </p:cNvPr>
          <p:cNvSpPr txBox="1"/>
          <p:nvPr/>
        </p:nvSpPr>
        <p:spPr>
          <a:xfrm>
            <a:off x="7623549" y="2048414"/>
            <a:ext cx="2044149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H" dirty="0">
                <a:latin typeface="Helvetica" pitchFamily="2" charset="0"/>
              </a:rPr>
              <a:t>data injestion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BB9EA-E4D2-34D9-0CAA-08726BBC963E}"/>
              </a:ext>
            </a:extLst>
          </p:cNvPr>
          <p:cNvSpPr txBox="1"/>
          <p:nvPr/>
        </p:nvSpPr>
        <p:spPr>
          <a:xfrm>
            <a:off x="7623549" y="5163952"/>
            <a:ext cx="3275256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H" dirty="0">
                <a:latin typeface="Helvetica" pitchFamily="2" charset="0"/>
              </a:rPr>
              <a:t>analytics platforms connection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1F934-AC7D-CB33-FCED-C678FE71C893}"/>
              </a:ext>
            </a:extLst>
          </p:cNvPr>
          <p:cNvSpPr txBox="1"/>
          <p:nvPr/>
        </p:nvSpPr>
        <p:spPr>
          <a:xfrm>
            <a:off x="7623549" y="1517628"/>
            <a:ext cx="2762295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p</a:t>
            </a:r>
            <a:r>
              <a:rPr lang="en-CH" dirty="0">
                <a:latin typeface="Helvetica" pitchFamily="2" charset="0"/>
              </a:rPr>
              <a:t>erformance &amp; 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B698B-FD03-9D9C-8B23-0BEEF43084D8}"/>
              </a:ext>
            </a:extLst>
          </p:cNvPr>
          <p:cNvSpPr txBox="1"/>
          <p:nvPr/>
        </p:nvSpPr>
        <p:spPr>
          <a:xfrm>
            <a:off x="7623549" y="4122376"/>
            <a:ext cx="2980303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d</a:t>
            </a:r>
            <a:r>
              <a:rPr lang="en-CH" dirty="0">
                <a:latin typeface="Helvetica" pitchFamily="2" charset="0"/>
              </a:rPr>
              <a:t>ata governance &amp; security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F5803-B116-8B98-5B55-B382FFF88070}"/>
              </a:ext>
            </a:extLst>
          </p:cNvPr>
          <p:cNvSpPr txBox="1"/>
          <p:nvPr/>
        </p:nvSpPr>
        <p:spPr>
          <a:xfrm>
            <a:off x="7623549" y="5682941"/>
            <a:ext cx="2980303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H" dirty="0">
                <a:latin typeface="Helvetica" pitchFamily="2" charset="0"/>
              </a:rPr>
              <a:t>budget &amp; team composition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D1FD0-10B7-B456-F6AA-B33160B75B80}"/>
              </a:ext>
            </a:extLst>
          </p:cNvPr>
          <p:cNvSpPr txBox="1"/>
          <p:nvPr/>
        </p:nvSpPr>
        <p:spPr>
          <a:xfrm>
            <a:off x="7623549" y="3631996"/>
            <a:ext cx="3711272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H" dirty="0">
                <a:latin typeface="Helvetica" pitchFamily="2" charset="0"/>
              </a:rPr>
              <a:t>infrastructure &amp; deployment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56EA3-8957-FDBD-42F7-60B1E6AAABE9}"/>
              </a:ext>
            </a:extLst>
          </p:cNvPr>
          <p:cNvSpPr txBox="1"/>
          <p:nvPr/>
        </p:nvSpPr>
        <p:spPr>
          <a:xfrm>
            <a:off x="7623549" y="4644963"/>
            <a:ext cx="2826415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H" dirty="0">
                <a:latin typeface="Helvetica" pitchFamily="2" charset="0"/>
              </a:rPr>
              <a:t>flexibility &amp; future proofing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59AC02-9A9C-01A9-1F31-788714D5E887}"/>
              </a:ext>
            </a:extLst>
          </p:cNvPr>
          <p:cNvCxnSpPr>
            <a:cxnSpLocks/>
          </p:cNvCxnSpPr>
          <p:nvPr/>
        </p:nvCxnSpPr>
        <p:spPr>
          <a:xfrm>
            <a:off x="866043" y="6266577"/>
            <a:ext cx="10891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61CC25-9FF3-127A-5563-FA0F25E56E7C}"/>
              </a:ext>
            </a:extLst>
          </p:cNvPr>
          <p:cNvCxnSpPr>
            <a:cxnSpLocks/>
          </p:cNvCxnSpPr>
          <p:nvPr/>
        </p:nvCxnSpPr>
        <p:spPr>
          <a:xfrm flipV="1">
            <a:off x="872455" y="922789"/>
            <a:ext cx="0" cy="5352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CC7981-91A9-3BC4-E80E-EB980523BFCA}"/>
              </a:ext>
            </a:extLst>
          </p:cNvPr>
          <p:cNvSpPr txBox="1"/>
          <p:nvPr/>
        </p:nvSpPr>
        <p:spPr>
          <a:xfrm>
            <a:off x="984594" y="63468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61241-C238-5351-E9C4-F49E5E137322}"/>
              </a:ext>
            </a:extLst>
          </p:cNvPr>
          <p:cNvSpPr txBox="1"/>
          <p:nvPr/>
        </p:nvSpPr>
        <p:spPr>
          <a:xfrm>
            <a:off x="11028352" y="63876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6570C-9A0C-447F-2BD6-2C83E1FED704}"/>
              </a:ext>
            </a:extLst>
          </p:cNvPr>
          <p:cNvSpPr txBox="1"/>
          <p:nvPr/>
        </p:nvSpPr>
        <p:spPr>
          <a:xfrm>
            <a:off x="5901941" y="63531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2F103-451A-0A52-9DBD-03B190509CEC}"/>
              </a:ext>
            </a:extLst>
          </p:cNvPr>
          <p:cNvSpPr txBox="1"/>
          <p:nvPr/>
        </p:nvSpPr>
        <p:spPr>
          <a:xfrm>
            <a:off x="164830" y="46498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7E4DE-7C4C-794A-A062-7E61D5DF62D3}"/>
              </a:ext>
            </a:extLst>
          </p:cNvPr>
          <p:cNvSpPr txBox="1"/>
          <p:nvPr/>
        </p:nvSpPr>
        <p:spPr>
          <a:xfrm>
            <a:off x="168496" y="30520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4000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D6B561-A0B7-0E5C-9AF1-EBC4F018FE11}"/>
              </a:ext>
            </a:extLst>
          </p:cNvPr>
          <p:cNvSpPr txBox="1"/>
          <p:nvPr/>
        </p:nvSpPr>
        <p:spPr>
          <a:xfrm>
            <a:off x="164830" y="16511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6000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2B8D3C-5B03-4AA4-7199-9A083F84D5EF}"/>
              </a:ext>
            </a:extLst>
          </p:cNvPr>
          <p:cNvCxnSpPr/>
          <p:nvPr/>
        </p:nvCxnSpPr>
        <p:spPr>
          <a:xfrm>
            <a:off x="737821" y="4831839"/>
            <a:ext cx="26926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3803E-BEE7-4A9A-B3A0-88459A3D1900}"/>
              </a:ext>
            </a:extLst>
          </p:cNvPr>
          <p:cNvCxnSpPr/>
          <p:nvPr/>
        </p:nvCxnSpPr>
        <p:spPr>
          <a:xfrm>
            <a:off x="737821" y="3242078"/>
            <a:ext cx="26926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DE1212-924A-C34D-20F2-31E834E8368F}"/>
              </a:ext>
            </a:extLst>
          </p:cNvPr>
          <p:cNvCxnSpPr/>
          <p:nvPr/>
        </p:nvCxnSpPr>
        <p:spPr>
          <a:xfrm>
            <a:off x="737821" y="1835772"/>
            <a:ext cx="26926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3FE742-313C-44AE-FC0F-C24938F0312F}"/>
              </a:ext>
            </a:extLst>
          </p:cNvPr>
          <p:cNvCxnSpPr>
            <a:cxnSpLocks/>
          </p:cNvCxnSpPr>
          <p:nvPr/>
        </p:nvCxnSpPr>
        <p:spPr>
          <a:xfrm>
            <a:off x="1310966" y="6145525"/>
            <a:ext cx="0" cy="24210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381E8C-8C9A-3C93-31B6-989B4DA13CE7}"/>
              </a:ext>
            </a:extLst>
          </p:cNvPr>
          <p:cNvCxnSpPr>
            <a:cxnSpLocks/>
          </p:cNvCxnSpPr>
          <p:nvPr/>
        </p:nvCxnSpPr>
        <p:spPr>
          <a:xfrm>
            <a:off x="6228313" y="6145524"/>
            <a:ext cx="0" cy="24210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69AA53-8F60-D7A0-31CD-629F3421FB39}"/>
              </a:ext>
            </a:extLst>
          </p:cNvPr>
          <p:cNvCxnSpPr>
            <a:cxnSpLocks/>
          </p:cNvCxnSpPr>
          <p:nvPr/>
        </p:nvCxnSpPr>
        <p:spPr>
          <a:xfrm>
            <a:off x="11359576" y="6145523"/>
            <a:ext cx="0" cy="24210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8DD1E3-E5A9-ABB7-B23E-5541E17F8BE5}"/>
              </a:ext>
            </a:extLst>
          </p:cNvPr>
          <p:cNvSpPr txBox="1"/>
          <p:nvPr/>
        </p:nvSpPr>
        <p:spPr>
          <a:xfrm>
            <a:off x="7623549" y="1003675"/>
            <a:ext cx="1364476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H" dirty="0">
                <a:latin typeface="Helvetica" pitchFamily="2" charset="0"/>
              </a:rPr>
              <a:t>data quality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85650-87E6-FD5B-7E37-8D55EB328E99}"/>
              </a:ext>
            </a:extLst>
          </p:cNvPr>
          <p:cNvSpPr txBox="1"/>
          <p:nvPr/>
        </p:nvSpPr>
        <p:spPr>
          <a:xfrm>
            <a:off x="1867853" y="1175273"/>
            <a:ext cx="3634328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H" dirty="0">
                <a:latin typeface="Helvetica" pitchFamily="2" charset="0"/>
              </a:rPr>
              <a:t>Data collected from stackoverflow</a:t>
            </a:r>
            <a:br>
              <a:rPr lang="en-CH" dirty="0">
                <a:latin typeface="Helvetica" pitchFamily="2" charset="0"/>
              </a:rPr>
            </a:br>
            <a:r>
              <a:rPr lang="en-CH" dirty="0">
                <a:latin typeface="Helvetica" pitchFamily="2" charset="0"/>
              </a:rPr>
              <a:t>Question, Answers, Reputation </a:t>
            </a:r>
          </a:p>
          <a:p>
            <a:br>
              <a:rPr lang="en-CH" dirty="0">
                <a:latin typeface="Helvetica" pitchFamily="2" charset="0"/>
              </a:rPr>
            </a:br>
            <a:r>
              <a:rPr lang="en-CH" dirty="0">
                <a:latin typeface="Helvetica" pitchFamily="2" charset="0"/>
              </a:rPr>
              <a:t>Tags</a:t>
            </a:r>
            <a:br>
              <a:rPr lang="en-CH" dirty="0">
                <a:latin typeface="Helvetica" pitchFamily="2" charset="0"/>
              </a:rPr>
            </a:br>
            <a:r>
              <a:rPr lang="en-CH" dirty="0">
                <a:latin typeface="Helvetica" pitchFamily="2" charset="0"/>
              </a:rPr>
              <a:t>#data-warehouse</a:t>
            </a:r>
            <a:br>
              <a:rPr lang="en-CH" dirty="0">
                <a:latin typeface="Helvetica" pitchFamily="2" charset="0"/>
              </a:rPr>
            </a:br>
            <a:r>
              <a:rPr lang="en-CH" dirty="0">
                <a:latin typeface="Helvetica" pitchFamily="2" charset="0"/>
              </a:rPr>
              <a:t>#clinical-data-storage</a:t>
            </a:r>
          </a:p>
          <a:p>
            <a:r>
              <a:rPr lang="en-CH" dirty="0">
                <a:latin typeface="Helvetica" pitchFamily="2" charset="0"/>
              </a:rPr>
              <a:t>#healthcare-data-store</a:t>
            </a:r>
          </a:p>
          <a:p>
            <a:r>
              <a:rPr lang="en-CH" dirty="0">
                <a:latin typeface="Helvetica" pitchFamily="2" charset="0"/>
              </a:rPr>
              <a:t>#etl-pipelines</a:t>
            </a:r>
          </a:p>
          <a:p>
            <a:r>
              <a:rPr lang="en-CH" dirty="0">
                <a:latin typeface="Helvetica" pitchFamily="2" charset="0"/>
              </a:rPr>
              <a:t>#elt-pipelines</a:t>
            </a:r>
          </a:p>
          <a:p>
            <a:r>
              <a:rPr lang="en-CH" dirty="0">
                <a:latin typeface="Helvetica" pitchFamily="2" charset="0"/>
              </a:rPr>
              <a:t>#data-lake storage</a:t>
            </a:r>
          </a:p>
        </p:txBody>
      </p:sp>
      <p:pic>
        <p:nvPicPr>
          <p:cNvPr id="35" name="Picture 2" descr="Logo - Stacks">
            <a:extLst>
              <a:ext uri="{FF2B5EF4-FFF2-40B4-BE49-F238E27FC236}">
                <a16:creationId xmlns:a16="http://schemas.microsoft.com/office/drawing/2014/main" id="{2AE7CA86-B452-D675-3C6F-614D6DD6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53" y="4251899"/>
            <a:ext cx="1443060" cy="2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3FE66F7-C114-6F16-9ECD-909B58A4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53" y="4556233"/>
            <a:ext cx="1443060" cy="4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00C0-C393-B155-7595-C7AD7BBF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617" y="344328"/>
            <a:ext cx="5436765" cy="616387"/>
          </a:xfrm>
        </p:spPr>
        <p:txBody>
          <a:bodyPr>
            <a:normAutofit/>
          </a:bodyPr>
          <a:lstStyle/>
          <a:p>
            <a:r>
              <a:rPr lang="en-CH" sz="2800" b="1" dirty="0">
                <a:latin typeface="Helvetica" pitchFamily="2" charset="0"/>
              </a:rPr>
              <a:t>Technology Selection -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414DC-CCDE-7CCD-01EE-AC63BE6B7F65}"/>
              </a:ext>
            </a:extLst>
          </p:cNvPr>
          <p:cNvSpPr txBox="1"/>
          <p:nvPr/>
        </p:nvSpPr>
        <p:spPr>
          <a:xfrm>
            <a:off x="3476491" y="3240159"/>
            <a:ext cx="2827789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600" b="1" i="0" dirty="0">
                <a:effectLst/>
                <a:latin typeface="Helvetica" pitchFamily="2" charset="0"/>
              </a:rPr>
              <a:t>Flexibility &amp; Scalability </a:t>
            </a:r>
            <a:r>
              <a:rPr lang="en-CH" sz="1600" b="0" i="0" dirty="0">
                <a:effectLst/>
                <a:latin typeface="Helvetica" pitchFamily="2" charset="0"/>
              </a:rPr>
              <a:t>🛠️</a:t>
            </a:r>
            <a:br>
              <a:rPr lang="en-CH" sz="1600" b="0" i="0" dirty="0">
                <a:effectLst/>
                <a:latin typeface="Helvetica" pitchFamily="2" charset="0"/>
              </a:rPr>
            </a:br>
            <a:br>
              <a:rPr lang="en-CH" sz="1600" b="0" i="0" dirty="0">
                <a:effectLst/>
                <a:latin typeface="Helvetica" pitchFamily="2" charset="0"/>
              </a:rPr>
            </a:br>
            <a:r>
              <a:rPr lang="en-CH" sz="1600" b="0" i="0" dirty="0">
                <a:effectLst/>
                <a:latin typeface="Helvetica" pitchFamily="2" charset="0"/>
              </a:rPr>
              <a:t>Adaptability &amp; customization</a:t>
            </a:r>
          </a:p>
          <a:p>
            <a:pPr algn="l"/>
            <a:r>
              <a:rPr lang="en-CH" sz="1600" dirty="0">
                <a:latin typeface="Helvetica" pitchFamily="2" charset="0"/>
              </a:rPr>
              <a:t>Workload response</a:t>
            </a:r>
            <a:endParaRPr lang="en-GB" sz="1600" b="0" i="0" dirty="0">
              <a:effectLst/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F654C-E382-70DD-FD07-8E04A2B6080C}"/>
              </a:ext>
            </a:extLst>
          </p:cNvPr>
          <p:cNvSpPr txBox="1"/>
          <p:nvPr/>
        </p:nvSpPr>
        <p:spPr>
          <a:xfrm>
            <a:off x="6755734" y="3240159"/>
            <a:ext cx="2954796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600" b="1" i="0" dirty="0">
                <a:effectLst/>
                <a:latin typeface="Helvetica" pitchFamily="2" charset="0"/>
              </a:rPr>
              <a:t>Security &amp; Compliance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CH" sz="1600" b="0" i="0" dirty="0">
                <a:effectLst/>
                <a:latin typeface="Helvetica" pitchFamily="2" charset="0"/>
              </a:rPr>
              <a:t>🔒</a:t>
            </a:r>
            <a:br>
              <a:rPr lang="en-CH" sz="1600" b="0" i="0" dirty="0">
                <a:effectLst/>
                <a:latin typeface="Helvetica" pitchFamily="2" charset="0"/>
              </a:rPr>
            </a:br>
            <a:br>
              <a:rPr lang="en-CH" sz="1600" b="0" i="0" dirty="0">
                <a:effectLst/>
                <a:latin typeface="Helvetica" pitchFamily="2" charset="0"/>
              </a:rPr>
            </a:br>
            <a:r>
              <a:rPr lang="en-CH" sz="1600" b="0" i="0" dirty="0">
                <a:effectLst/>
                <a:latin typeface="Helvetica" pitchFamily="2" charset="0"/>
              </a:rPr>
              <a:t>Compliance</a:t>
            </a:r>
            <a:br>
              <a:rPr lang="en-CH" sz="1600" b="0" i="0" dirty="0">
                <a:effectLst/>
                <a:latin typeface="Helvetica" pitchFamily="2" charset="0"/>
              </a:rPr>
            </a:br>
            <a:r>
              <a:rPr lang="en-CH" sz="1600" b="0" i="0" dirty="0">
                <a:effectLst/>
                <a:latin typeface="Helvetica" pitchFamily="2" charset="0"/>
              </a:rPr>
              <a:t>Security &amp; user access</a:t>
            </a:r>
            <a:endParaRPr lang="en-GB" sz="1600" b="0" i="0" dirty="0">
              <a:effectLst/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DC2D8-8024-99F6-B8D1-8E15CCC13503}"/>
              </a:ext>
            </a:extLst>
          </p:cNvPr>
          <p:cNvSpPr txBox="1"/>
          <p:nvPr/>
        </p:nvSpPr>
        <p:spPr>
          <a:xfrm>
            <a:off x="879657" y="1780381"/>
            <a:ext cx="207278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H" sz="1600" b="1" dirty="0">
                <a:latin typeface="Helvetica" pitchFamily="2" charset="0"/>
              </a:rPr>
              <a:t>Cost Efficiency 💰</a:t>
            </a:r>
            <a:br>
              <a:rPr lang="en-CH" sz="1600" dirty="0">
                <a:latin typeface="Helvetica" pitchFamily="2" charset="0"/>
              </a:rPr>
            </a:br>
            <a:br>
              <a:rPr lang="en-CH" sz="1600" dirty="0">
                <a:latin typeface="Helvetica" pitchFamily="2" charset="0"/>
              </a:rPr>
            </a:br>
            <a:r>
              <a:rPr lang="en-GB" sz="1600" dirty="0">
                <a:latin typeface="Helvetica" pitchFamily="2" charset="0"/>
              </a:rPr>
              <a:t>S</a:t>
            </a:r>
            <a:r>
              <a:rPr lang="en-GB" sz="1600" b="0" i="0" dirty="0">
                <a:effectLst/>
                <a:latin typeface="Helvetica" pitchFamily="2" charset="0"/>
              </a:rPr>
              <a:t>etup </a:t>
            </a:r>
            <a:r>
              <a:rPr lang="en-GB" sz="1600" dirty="0">
                <a:latin typeface="Helvetica" pitchFamily="2" charset="0"/>
              </a:rPr>
              <a:t>&amp; </a:t>
            </a:r>
            <a:r>
              <a:rPr lang="en-GB" sz="1600" b="0" i="0" dirty="0">
                <a:effectLst/>
                <a:latin typeface="Helvetica" pitchFamily="2" charset="0"/>
              </a:rPr>
              <a:t>licensing</a:t>
            </a:r>
          </a:p>
          <a:p>
            <a:pPr marL="0" indent="0" algn="l">
              <a:buNone/>
            </a:pPr>
            <a:r>
              <a:rPr lang="en-GB" sz="1600" b="0" i="0" dirty="0">
                <a:effectLst/>
                <a:latin typeface="Helvetica" pitchFamily="2" charset="0"/>
              </a:rPr>
              <a:t>Operational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461D9-C297-9DB4-009F-06F73A20757E}"/>
              </a:ext>
            </a:extLst>
          </p:cNvPr>
          <p:cNvSpPr txBox="1"/>
          <p:nvPr/>
        </p:nvSpPr>
        <p:spPr>
          <a:xfrm>
            <a:off x="3476491" y="1780381"/>
            <a:ext cx="2718732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i="0" dirty="0">
                <a:effectLst/>
                <a:latin typeface="Helvetica" pitchFamily="2" charset="0"/>
              </a:rPr>
              <a:t>Implementation Ease </a:t>
            </a:r>
            <a:r>
              <a:rPr lang="en-CH" sz="1600" b="1" i="0" dirty="0">
                <a:effectLst/>
                <a:latin typeface="Helvetica" pitchFamily="2" charset="0"/>
              </a:rPr>
              <a:t>🚀</a:t>
            </a:r>
            <a:br>
              <a:rPr lang="en-GB" sz="1600" i="0" dirty="0">
                <a:effectLst/>
                <a:latin typeface="Helvetica" pitchFamily="2" charset="0"/>
              </a:rPr>
            </a:br>
            <a:br>
              <a:rPr lang="en-GB" sz="1600" i="0" dirty="0">
                <a:effectLst/>
                <a:latin typeface="Helvetica" pitchFamily="2" charset="0"/>
              </a:rPr>
            </a:br>
            <a:r>
              <a:rPr lang="en-GB" sz="1600" i="0" dirty="0">
                <a:effectLst/>
                <a:latin typeface="Helvetica" pitchFamily="2" charset="0"/>
              </a:rPr>
              <a:t>Setup &amp; integration time</a:t>
            </a:r>
          </a:p>
          <a:p>
            <a:pPr marL="0" indent="0">
              <a:buNone/>
            </a:pPr>
            <a:r>
              <a:rPr lang="en-GB" sz="1600" i="0" dirty="0">
                <a:effectLst/>
                <a:latin typeface="Helvetica" pitchFamily="2" charset="0"/>
              </a:rPr>
              <a:t>User </a:t>
            </a:r>
            <a:r>
              <a:rPr lang="en-GB" sz="1600" dirty="0">
                <a:latin typeface="Helvetica" pitchFamily="2" charset="0"/>
              </a:rPr>
              <a:t>interface &amp; experience</a:t>
            </a:r>
            <a:endParaRPr lang="en-GB" sz="1600" i="0" dirty="0">
              <a:effectLst/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B8FBA-FA77-A4E9-109E-F39A202ACF03}"/>
              </a:ext>
            </a:extLst>
          </p:cNvPr>
          <p:cNvSpPr txBox="1"/>
          <p:nvPr/>
        </p:nvSpPr>
        <p:spPr>
          <a:xfrm>
            <a:off x="8403324" y="4725022"/>
            <a:ext cx="271873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GB" sz="1600" b="1" i="0" dirty="0">
                <a:effectLst/>
                <a:latin typeface="Helvetica" pitchFamily="2" charset="0"/>
              </a:rPr>
              <a:t>Maintenance &amp; Support </a:t>
            </a:r>
            <a:r>
              <a:rPr lang="en-CH" sz="1600" b="1" i="0" dirty="0">
                <a:effectLst/>
                <a:latin typeface="Helvetica" pitchFamily="2" charset="0"/>
              </a:rPr>
              <a:t>🧰</a:t>
            </a:r>
            <a:endParaRPr lang="en-GB" sz="1600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br>
              <a:rPr lang="en-GB" sz="1600" i="0" dirty="0">
                <a:effectLst/>
                <a:latin typeface="Helvetica" pitchFamily="2" charset="0"/>
              </a:rPr>
            </a:br>
            <a:r>
              <a:rPr lang="en-GB" sz="1600" i="0" dirty="0">
                <a:effectLst/>
                <a:latin typeface="Helvetica" pitchFamily="2" charset="0"/>
              </a:rPr>
              <a:t>Update frequency</a:t>
            </a:r>
            <a:br>
              <a:rPr lang="en-GB" sz="1600" i="0" dirty="0">
                <a:effectLst/>
                <a:latin typeface="Helvetica" pitchFamily="2" charset="0"/>
              </a:rPr>
            </a:br>
            <a:r>
              <a:rPr lang="en-GB" sz="1600" i="0" dirty="0">
                <a:effectLst/>
                <a:latin typeface="Helvetica" pitchFamily="2" charset="0"/>
              </a:rPr>
              <a:t>Customer support</a:t>
            </a:r>
          </a:p>
          <a:p>
            <a:pPr marL="0" indent="0" algn="l">
              <a:buNone/>
            </a:pPr>
            <a:r>
              <a:rPr lang="en-GB" sz="1600" i="0" dirty="0">
                <a:effectLst/>
                <a:latin typeface="Helvetica" pitchFamily="2" charset="0"/>
              </a:rPr>
              <a:t>Community engagement</a:t>
            </a:r>
            <a:endParaRPr lang="en-GB" sz="1600" b="0" i="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2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80FF-9AA1-D4F1-B3C4-EEBE0E84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58" y="228284"/>
            <a:ext cx="11307417" cy="128615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H" sz="2800" b="1" dirty="0">
                <a:latin typeface="Helvetica" pitchFamily="2" charset="0"/>
              </a:rPr>
              <a:t>How to decide on a tech-stack?</a:t>
            </a:r>
            <a:br>
              <a:rPr lang="en-CH" sz="2800" b="1" dirty="0">
                <a:latin typeface="Helvetica" pitchFamily="2" charset="0"/>
              </a:rPr>
            </a:br>
            <a:r>
              <a:rPr lang="en-CH" sz="2400" b="1" dirty="0">
                <a:latin typeface="Helvetica" pitchFamily="2" charset="0"/>
              </a:rPr>
              <a:t>Can a data-driven methodology answer this question?</a:t>
            </a:r>
          </a:p>
        </p:txBody>
      </p:sp>
      <p:pic>
        <p:nvPicPr>
          <p:cNvPr id="4098" name="Picture 2" descr="Excel Logo, symbol, meaning, history, PNG, brand">
            <a:extLst>
              <a:ext uri="{FF2B5EF4-FFF2-40B4-BE49-F238E27FC236}">
                <a16:creationId xmlns:a16="http://schemas.microsoft.com/office/drawing/2014/main" id="{AA3FA6BC-10FD-0305-C3E9-6BFE41E06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2" b="17554"/>
          <a:stretch/>
        </p:blipFill>
        <p:spPr bwMode="auto">
          <a:xfrm>
            <a:off x="1442907" y="2878504"/>
            <a:ext cx="1946246" cy="71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xcel Logo, symbol, meaning, history, PNG, brand">
            <a:extLst>
              <a:ext uri="{FF2B5EF4-FFF2-40B4-BE49-F238E27FC236}">
                <a16:creationId xmlns:a16="http://schemas.microsoft.com/office/drawing/2014/main" id="{3264EF7D-DEF2-652D-10E1-0FD9AD49F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2" b="17554"/>
          <a:stretch/>
        </p:blipFill>
        <p:spPr bwMode="auto">
          <a:xfrm>
            <a:off x="4883791" y="2878504"/>
            <a:ext cx="1946246" cy="71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xcel Logo, symbol, meaning, history, PNG, brand">
            <a:extLst>
              <a:ext uri="{FF2B5EF4-FFF2-40B4-BE49-F238E27FC236}">
                <a16:creationId xmlns:a16="http://schemas.microsoft.com/office/drawing/2014/main" id="{070E29C1-E27D-667B-548B-9FE57E17B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2" b="17554"/>
          <a:stretch/>
        </p:blipFill>
        <p:spPr bwMode="auto">
          <a:xfrm>
            <a:off x="8215618" y="2878504"/>
            <a:ext cx="1946246" cy="71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BE510-DA44-8EAF-C28E-D2A9CBED78EB}"/>
              </a:ext>
            </a:extLst>
          </p:cNvPr>
          <p:cNvSpPr txBox="1"/>
          <p:nvPr/>
        </p:nvSpPr>
        <p:spPr>
          <a:xfrm>
            <a:off x="1701796" y="2391976"/>
            <a:ext cx="14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Data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0FB76-E016-E26F-74D9-EEE80E4CE701}"/>
              </a:ext>
            </a:extLst>
          </p:cNvPr>
          <p:cNvSpPr txBox="1"/>
          <p:nvPr/>
        </p:nvSpPr>
        <p:spPr>
          <a:xfrm>
            <a:off x="4952141" y="239197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Data quality checks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7D879-F0E2-450A-6089-60E6B3205CCB}"/>
              </a:ext>
            </a:extLst>
          </p:cNvPr>
          <p:cNvSpPr txBox="1"/>
          <p:nvPr/>
        </p:nvSpPr>
        <p:spPr>
          <a:xfrm>
            <a:off x="8505893" y="2391976"/>
            <a:ext cx="136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Data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202E50-0B75-BF24-8F57-769B7D89A971}"/>
              </a:ext>
            </a:extLst>
          </p:cNvPr>
          <p:cNvCxnSpPr/>
          <p:nvPr/>
        </p:nvCxnSpPr>
        <p:spPr>
          <a:xfrm>
            <a:off x="3640822" y="3152258"/>
            <a:ext cx="981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CBAAAB-1C43-8AC2-F7B6-1E8C8D70780C}"/>
              </a:ext>
            </a:extLst>
          </p:cNvPr>
          <p:cNvCxnSpPr/>
          <p:nvPr/>
        </p:nvCxnSpPr>
        <p:spPr>
          <a:xfrm>
            <a:off x="7006205" y="3201893"/>
            <a:ext cx="981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697E52-717F-40D2-0720-7D88240CD4BD}"/>
              </a:ext>
            </a:extLst>
          </p:cNvPr>
          <p:cNvSpPr txBox="1"/>
          <p:nvPr/>
        </p:nvSpPr>
        <p:spPr>
          <a:xfrm>
            <a:off x="159027" y="4594241"/>
            <a:ext cx="1187394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400" i="0" dirty="0">
                <a:effectLst/>
                <a:latin typeface="Helvetica" pitchFamily="2" charset="0"/>
              </a:rPr>
              <a:t>Aimed to provide a data-backed recommendation, eliminating biases </a:t>
            </a:r>
            <a:r>
              <a:rPr lang="en-GB" sz="2400" dirty="0">
                <a:latin typeface="Helvetica" pitchFamily="2" charset="0"/>
              </a:rPr>
              <a:t>&amp;</a:t>
            </a:r>
            <a:r>
              <a:rPr lang="en-GB" sz="2400" i="0" dirty="0">
                <a:effectLst/>
                <a:latin typeface="Helvetica" pitchFamily="2" charset="0"/>
              </a:rPr>
              <a:t> focusing on real-world performance </a:t>
            </a:r>
            <a:r>
              <a:rPr lang="en-GB" sz="2400" dirty="0">
                <a:latin typeface="Helvetica" pitchFamily="2" charset="0"/>
              </a:rPr>
              <a:t>&amp;</a:t>
            </a:r>
            <a:r>
              <a:rPr lang="en-GB" sz="2400" i="0" dirty="0">
                <a:effectLst/>
                <a:latin typeface="Helvetica" pitchFamily="2" charset="0"/>
              </a:rPr>
              <a:t> fit</a:t>
            </a:r>
          </a:p>
        </p:txBody>
      </p:sp>
    </p:spTree>
    <p:extLst>
      <p:ext uri="{BB962C8B-B14F-4D97-AF65-F5344CB8AC3E}">
        <p14:creationId xmlns:p14="http://schemas.microsoft.com/office/powerpoint/2010/main" val="415568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3253-279A-B003-E379-1AF36E2D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888" y="253508"/>
            <a:ext cx="7640224" cy="587926"/>
          </a:xfrm>
        </p:spPr>
        <p:txBody>
          <a:bodyPr>
            <a:noAutofit/>
          </a:bodyPr>
          <a:lstStyle/>
          <a:p>
            <a:r>
              <a:rPr lang="en-CH" sz="2800" b="1" dirty="0">
                <a:latin typeface="Helvetica" pitchFamily="2" charset="0"/>
              </a:rPr>
              <a:t>Low effort Data Warehousing Tech-Stack</a:t>
            </a:r>
          </a:p>
        </p:txBody>
      </p:sp>
      <p:pic>
        <p:nvPicPr>
          <p:cNvPr id="1026" name="Picture 2" descr="What, exactly, is dbt?">
            <a:extLst>
              <a:ext uri="{FF2B5EF4-FFF2-40B4-BE49-F238E27FC236}">
                <a16:creationId xmlns:a16="http://schemas.microsoft.com/office/drawing/2014/main" id="{50D2EE60-EA96-098A-04B1-D0B37A4E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97" y="2019224"/>
            <a:ext cx="7389399" cy="270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00140-283B-05BC-7FB4-1F059CB2E7A0}"/>
              </a:ext>
            </a:extLst>
          </p:cNvPr>
          <p:cNvSpPr txBox="1"/>
          <p:nvPr/>
        </p:nvSpPr>
        <p:spPr>
          <a:xfrm>
            <a:off x="912298" y="1493692"/>
            <a:ext cx="103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Helvetica" pitchFamily="2" charset="0"/>
              </a:rPr>
              <a:t>Enable data integration from </a:t>
            </a:r>
            <a:r>
              <a:rPr lang="en-GB" dirty="0">
                <a:latin typeface="Helvetica" pitchFamily="2" charset="0"/>
              </a:rPr>
              <a:t>common data sources </a:t>
            </a:r>
            <a:r>
              <a:rPr lang="en-GB" b="0" i="0" dirty="0">
                <a:effectLst/>
                <a:latin typeface="Helvetica" pitchFamily="2" charset="0"/>
              </a:rPr>
              <a:t>to facilitate seamless querying for data analysts</a:t>
            </a:r>
            <a:endParaRPr lang="en-CH" dirty="0"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41D19-7932-E37A-6134-56E6E4F38FDE}"/>
              </a:ext>
            </a:extLst>
          </p:cNvPr>
          <p:cNvSpPr txBox="1"/>
          <p:nvPr/>
        </p:nvSpPr>
        <p:spPr>
          <a:xfrm>
            <a:off x="1651453" y="5121702"/>
            <a:ext cx="888908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effectLst/>
                <a:latin typeface="Helvetica" pitchFamily="2" charset="0"/>
              </a:rPr>
              <a:t>stitch - cloud-native ETL platform offering seamless integrations and rapid 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43F5-9C09-CF98-53FA-07F35C2FC0B9}"/>
              </a:ext>
            </a:extLst>
          </p:cNvPr>
          <p:cNvSpPr txBox="1"/>
          <p:nvPr/>
        </p:nvSpPr>
        <p:spPr>
          <a:xfrm>
            <a:off x="1898374" y="5647234"/>
            <a:ext cx="830920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0" i="0" dirty="0" err="1">
                <a:effectLst/>
                <a:latin typeface="Helvetica" pitchFamily="2" charset="0"/>
              </a:rPr>
              <a:t>dbt</a:t>
            </a:r>
            <a:r>
              <a:rPr lang="en-GB" dirty="0">
                <a:latin typeface="Helvetica" pitchFamily="2" charset="0"/>
              </a:rPr>
              <a:t> -</a:t>
            </a:r>
            <a:r>
              <a:rPr lang="en-GB" sz="1800" b="0" i="0" dirty="0">
                <a:effectLst/>
                <a:latin typeface="Helvetica" pitchFamily="2" charset="0"/>
              </a:rPr>
              <a:t> streamlines data modelling with built-in quality tests and an intuitive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7E62E-1C40-8038-7598-21A0EF9667D8}"/>
              </a:ext>
            </a:extLst>
          </p:cNvPr>
          <p:cNvSpPr txBox="1"/>
          <p:nvPr/>
        </p:nvSpPr>
        <p:spPr>
          <a:xfrm>
            <a:off x="3932991" y="937382"/>
            <a:ext cx="4525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 b="1" dirty="0">
                <a:latin typeface="Helvetica" pitchFamily="2" charset="0"/>
              </a:rPr>
              <a:t>💰💰 | </a:t>
            </a:r>
            <a:r>
              <a:rPr lang="en-CH" sz="2000" b="1" i="0" dirty="0">
                <a:effectLst/>
                <a:latin typeface="Helvetica" pitchFamily="2" charset="0"/>
              </a:rPr>
              <a:t>🚀 🚀 🚀 | </a:t>
            </a:r>
            <a:r>
              <a:rPr lang="en-CH" sz="2000" b="0" i="0" dirty="0">
                <a:effectLst/>
                <a:latin typeface="Helvetica" pitchFamily="2" charset="0"/>
              </a:rPr>
              <a:t>🛠️ </a:t>
            </a:r>
            <a:r>
              <a:rPr lang="en-CH" sz="2000" dirty="0">
                <a:latin typeface="Helvetica" pitchFamily="2" charset="0"/>
              </a:rPr>
              <a:t>|</a:t>
            </a:r>
            <a:r>
              <a:rPr lang="en-CH" sz="2000" b="0" i="0" dirty="0">
                <a:effectLst/>
                <a:latin typeface="Helvetica" pitchFamily="2" charset="0"/>
              </a:rPr>
              <a:t> 🔒 🔒 | </a:t>
            </a:r>
            <a:r>
              <a:rPr lang="en-CH" sz="2000" b="1" i="0" dirty="0">
                <a:effectLst/>
                <a:latin typeface="Helvetica" pitchFamily="2" charset="0"/>
              </a:rPr>
              <a:t>🧰 🧰 🧰 |</a:t>
            </a:r>
            <a:r>
              <a:rPr lang="en-CH" sz="2000" b="0" i="0" dirty="0">
                <a:effectLst/>
                <a:latin typeface="Helvetica" pitchFamily="2" charset="0"/>
              </a:rPr>
              <a:t> </a:t>
            </a:r>
            <a:r>
              <a:rPr lang="en-CH" sz="2000" b="1" i="0" dirty="0">
                <a:effectLst/>
                <a:latin typeface="Helvetica" pitchFamily="2" charset="0"/>
              </a:rPr>
              <a:t> </a:t>
            </a:r>
            <a:r>
              <a:rPr lang="en-CH" sz="2000" b="1" dirty="0">
                <a:latin typeface="Helvetica" pitchFamily="2" charset="0"/>
              </a:rPr>
              <a:t> 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98705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675D-D7A6-14CC-7C60-21C028FF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13" y="145306"/>
            <a:ext cx="6546574" cy="835723"/>
          </a:xfrm>
        </p:spPr>
        <p:txBody>
          <a:bodyPr>
            <a:noAutofit/>
          </a:bodyPr>
          <a:lstStyle/>
          <a:p>
            <a:r>
              <a:rPr lang="en-CH" sz="2800" b="1" dirty="0">
                <a:latin typeface="Helvetica" pitchFamily="2" charset="0"/>
              </a:rPr>
              <a:t>Complex data source configuration</a:t>
            </a:r>
          </a:p>
        </p:txBody>
      </p:sp>
      <p:pic>
        <p:nvPicPr>
          <p:cNvPr id="2052" name="Picture 4" descr="Modern Data Sources - The new way of Analytics">
            <a:extLst>
              <a:ext uri="{FF2B5EF4-FFF2-40B4-BE49-F238E27FC236}">
                <a16:creationId xmlns:a16="http://schemas.microsoft.com/office/drawing/2014/main" id="{A06810E7-EDCA-A1B5-558D-0B0805EF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03" y="1542241"/>
            <a:ext cx="2156670" cy="377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rstanding Airflow ETL: 2 Easy Methods">
            <a:extLst>
              <a:ext uri="{FF2B5EF4-FFF2-40B4-BE49-F238E27FC236}">
                <a16:creationId xmlns:a16="http://schemas.microsoft.com/office/drawing/2014/main" id="{0049FFBF-EB17-BAE0-58BC-D9FC103A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42" y="2462817"/>
            <a:ext cx="2407246" cy="9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80ABBB-227A-0964-0CC1-BB459BD83057}"/>
              </a:ext>
            </a:extLst>
          </p:cNvPr>
          <p:cNvCxnSpPr/>
          <p:nvPr/>
        </p:nvCxnSpPr>
        <p:spPr>
          <a:xfrm>
            <a:off x="5362911" y="3449898"/>
            <a:ext cx="10137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146A55-35FE-1DAE-2743-45EF3C41766F}"/>
              </a:ext>
            </a:extLst>
          </p:cNvPr>
          <p:cNvSpPr txBox="1"/>
          <p:nvPr/>
        </p:nvSpPr>
        <p:spPr>
          <a:xfrm>
            <a:off x="1096465" y="5507638"/>
            <a:ext cx="988627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latin typeface="Helvetica" pitchFamily="2" charset="0"/>
              </a:rPr>
              <a:t>a</a:t>
            </a:r>
            <a:r>
              <a:rPr lang="en-GB" b="0" i="0" dirty="0">
                <a:effectLst/>
                <a:latin typeface="Helvetica" pitchFamily="2" charset="0"/>
              </a:rPr>
              <a:t>irflow is suited for complex, programmable workflow management where customization is key</a:t>
            </a:r>
            <a:endParaRPr lang="en-CH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06F89-47AA-7AC8-D2CE-2DE2FB504573}"/>
              </a:ext>
            </a:extLst>
          </p:cNvPr>
          <p:cNvSpPr txBox="1"/>
          <p:nvPr/>
        </p:nvSpPr>
        <p:spPr>
          <a:xfrm>
            <a:off x="1096465" y="6071751"/>
            <a:ext cx="989606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latin typeface="Helvetica" pitchFamily="2" charset="0"/>
              </a:rPr>
              <a:t>s</a:t>
            </a:r>
            <a:r>
              <a:rPr lang="en-GB" b="0" i="0" dirty="0">
                <a:effectLst/>
                <a:latin typeface="Helvetica" pitchFamily="2" charset="0"/>
              </a:rPr>
              <a:t>titch is a good choice for simpler, out-of-the-box data replication with less setup </a:t>
            </a:r>
            <a:r>
              <a:rPr lang="en-GB" dirty="0">
                <a:latin typeface="Helvetica" pitchFamily="2" charset="0"/>
              </a:rPr>
              <a:t>&amp;</a:t>
            </a:r>
            <a:r>
              <a:rPr lang="en-GB" b="0" i="0" dirty="0">
                <a:effectLst/>
                <a:latin typeface="Helvetica" pitchFamily="2" charset="0"/>
              </a:rPr>
              <a:t> maintenance</a:t>
            </a:r>
            <a:endParaRPr lang="en-CH" dirty="0">
              <a:latin typeface="Helvetica" pitchFamily="2" charset="0"/>
            </a:endParaRPr>
          </a:p>
        </p:txBody>
      </p:sp>
      <p:pic>
        <p:nvPicPr>
          <p:cNvPr id="10" name="Picture 6" descr="Airbyte + Asana • Asana">
            <a:extLst>
              <a:ext uri="{FF2B5EF4-FFF2-40B4-BE49-F238E27FC236}">
                <a16:creationId xmlns:a16="http://schemas.microsoft.com/office/drawing/2014/main" id="{0BE27B32-1260-38C6-6FC3-AACC9EA77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14356" r="4128" b="19310"/>
          <a:stretch/>
        </p:blipFill>
        <p:spPr bwMode="auto">
          <a:xfrm>
            <a:off x="6784442" y="3705332"/>
            <a:ext cx="2362200" cy="6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C42EA6-4888-630C-CD70-E469E38E8774}"/>
              </a:ext>
            </a:extLst>
          </p:cNvPr>
          <p:cNvSpPr txBox="1"/>
          <p:nvPr/>
        </p:nvSpPr>
        <p:spPr>
          <a:xfrm>
            <a:off x="3932991" y="937382"/>
            <a:ext cx="4147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 b="1" dirty="0">
                <a:latin typeface="Helvetica" pitchFamily="2" charset="0"/>
              </a:rPr>
              <a:t>💰 | </a:t>
            </a:r>
            <a:r>
              <a:rPr lang="en-CH" sz="2000" b="1" i="0" dirty="0">
                <a:effectLst/>
                <a:latin typeface="Helvetica" pitchFamily="2" charset="0"/>
              </a:rPr>
              <a:t>🚀 🚀 | </a:t>
            </a:r>
            <a:r>
              <a:rPr lang="en-CH" sz="2000" b="0" i="0" dirty="0">
                <a:effectLst/>
                <a:latin typeface="Helvetica" pitchFamily="2" charset="0"/>
              </a:rPr>
              <a:t>🛠️ 🛠️ 🛠️ </a:t>
            </a:r>
            <a:r>
              <a:rPr lang="en-CH" sz="2000" dirty="0">
                <a:latin typeface="Helvetica" pitchFamily="2" charset="0"/>
              </a:rPr>
              <a:t>|</a:t>
            </a:r>
            <a:r>
              <a:rPr lang="en-CH" sz="2000" b="0" i="0" dirty="0">
                <a:effectLst/>
                <a:latin typeface="Helvetica" pitchFamily="2" charset="0"/>
              </a:rPr>
              <a:t> 🔒 🔒 | </a:t>
            </a:r>
            <a:r>
              <a:rPr lang="en-CH" sz="2000" b="1" i="0" dirty="0">
                <a:effectLst/>
                <a:latin typeface="Helvetica" pitchFamily="2" charset="0"/>
              </a:rPr>
              <a:t>🧰 🧰  |</a:t>
            </a:r>
            <a:r>
              <a:rPr lang="en-CH" sz="2000" b="0" i="0" dirty="0">
                <a:effectLst/>
                <a:latin typeface="Helvetica" pitchFamily="2" charset="0"/>
              </a:rPr>
              <a:t> </a:t>
            </a:r>
            <a:r>
              <a:rPr lang="en-CH" sz="2000" b="1" i="0" dirty="0">
                <a:effectLst/>
                <a:latin typeface="Helvetica" pitchFamily="2" charset="0"/>
              </a:rPr>
              <a:t> </a:t>
            </a:r>
            <a:r>
              <a:rPr lang="en-CH" sz="2000" b="1" dirty="0">
                <a:latin typeface="Helvetica" pitchFamily="2" charset="0"/>
              </a:rPr>
              <a:t> 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273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</TotalTime>
  <Words>699</Words>
  <Application>Microsoft Macintosh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Wingdings</vt:lpstr>
      <vt:lpstr>Office Theme</vt:lpstr>
      <vt:lpstr>Clinical Data Storage </vt:lpstr>
      <vt:lpstr>Building Future-Ready Clinical Data Storage Solutions</vt:lpstr>
      <vt:lpstr>Building Clinical Data Storage: Key Components</vt:lpstr>
      <vt:lpstr>Clinical Data Warehouse Architecture – Today’s Landscape</vt:lpstr>
      <vt:lpstr>Architecting Data Warehouse - Decision Areas</vt:lpstr>
      <vt:lpstr>Technology Selection - Metrics</vt:lpstr>
      <vt:lpstr>How to decide on a tech-stack? Can a data-driven methodology answer this question?</vt:lpstr>
      <vt:lpstr>Low effort Data Warehousing Tech-Stack</vt:lpstr>
      <vt:lpstr>Complex data source configuration</vt:lpstr>
      <vt:lpstr>Strict regulatory compliance &amp; entreprice grade security</vt:lpstr>
      <vt:lpstr>Complex data quality checks &amp; scalable transformations</vt:lpstr>
      <vt:lpstr>Data storage</vt:lpstr>
      <vt:lpstr>What have I learnt over the years?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Data Repository: </dc:title>
  <dc:creator>Vaibhav Kulkarni</dc:creator>
  <cp:lastModifiedBy>Vaibhav Kulkarni</cp:lastModifiedBy>
  <cp:revision>13</cp:revision>
  <dcterms:created xsi:type="dcterms:W3CDTF">2023-09-07T11:41:02Z</dcterms:created>
  <dcterms:modified xsi:type="dcterms:W3CDTF">2023-09-30T15:33:27Z</dcterms:modified>
</cp:coreProperties>
</file>