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9" r:id="rId11"/>
    <p:sldId id="270" r:id="rId12"/>
    <p:sldId id="272" r:id="rId13"/>
    <p:sldId id="273" r:id="rId14"/>
    <p:sldId id="271" r:id="rId15"/>
    <p:sldId id="27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5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7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0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9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7C44-003A-4DE5-AD46-CCD0A738B6D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0B07-4FAA-46C8-ABB1-328401670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PFA HOUSING PROJECT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Scientist Name: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Vaibhav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Tayade</a:t>
            </a: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Date: 23-09-2021</a:t>
            </a:r>
          </a:p>
          <a:p>
            <a:pPr marL="0" indent="0" algn="ctr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Submited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as a part of internship projects)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328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Correlation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9150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9" y="1285461"/>
            <a:ext cx="9454031" cy="47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Correlation matrix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Observation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i="1" dirty="0"/>
              <a:t>We can see that there are various columns which are highly correlated with the Sales price, like </a:t>
            </a:r>
            <a:r>
              <a:rPr lang="en-US" sz="2400" i="1" dirty="0" err="1"/>
              <a:t>LotArea</a:t>
            </a:r>
            <a:r>
              <a:rPr lang="en-US" sz="2400" i="1" dirty="0"/>
              <a:t>, </a:t>
            </a:r>
            <a:r>
              <a:rPr lang="en-US" sz="2400" i="1" dirty="0" err="1"/>
              <a:t>OverallQual</a:t>
            </a:r>
            <a:r>
              <a:rPr lang="en-US" sz="2400" i="1" dirty="0"/>
              <a:t>, </a:t>
            </a:r>
            <a:r>
              <a:rPr lang="en-US" sz="2400" i="1" dirty="0" err="1"/>
              <a:t>YearBuilt</a:t>
            </a:r>
            <a:r>
              <a:rPr lang="en-US" sz="2400" i="1" dirty="0"/>
              <a:t>, </a:t>
            </a:r>
            <a:r>
              <a:rPr lang="en-US" sz="2400" i="1" dirty="0" err="1"/>
              <a:t>YearRemodAdd</a:t>
            </a:r>
            <a:r>
              <a:rPr lang="en-US" sz="2400" i="1" dirty="0"/>
              <a:t>, </a:t>
            </a:r>
            <a:r>
              <a:rPr lang="en-US" sz="2400" i="1" dirty="0" err="1"/>
              <a:t>MasVnrArea</a:t>
            </a:r>
            <a:r>
              <a:rPr lang="en-US" sz="2400" i="1" dirty="0"/>
              <a:t>, </a:t>
            </a:r>
            <a:r>
              <a:rPr lang="en-US" sz="2400" i="1" dirty="0" err="1"/>
              <a:t>GrLivArea</a:t>
            </a:r>
            <a:r>
              <a:rPr lang="en-US" sz="2400" i="1" dirty="0"/>
              <a:t>, </a:t>
            </a:r>
            <a:r>
              <a:rPr lang="en-US" sz="2400" i="1" dirty="0" err="1"/>
              <a:t>GarageCars</a:t>
            </a:r>
            <a:r>
              <a:rPr lang="en-US" sz="2400" i="1" dirty="0"/>
              <a:t>, </a:t>
            </a:r>
            <a:r>
              <a:rPr lang="en-US" sz="2400" i="1" dirty="0" err="1"/>
              <a:t>GarageArea</a:t>
            </a:r>
            <a:r>
              <a:rPr lang="en-US" sz="2400" i="1" dirty="0"/>
              <a:t> etc</a:t>
            </a:r>
            <a:r>
              <a:rPr lang="en-US" sz="2400" i="1" dirty="0" smtClean="0"/>
              <a:t>.</a:t>
            </a:r>
            <a:endParaRPr lang="en-US" i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21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Machine Learnings models and their accuracy: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Linear Regression:</a:t>
            </a:r>
            <a:r>
              <a:rPr lang="en-US" dirty="0" smtClean="0"/>
              <a:t> </a:t>
            </a:r>
            <a:r>
              <a:rPr lang="en-US" i="1" dirty="0" err="1" smtClean="0"/>
              <a:t>LinearRegression</a:t>
            </a:r>
            <a:r>
              <a:rPr lang="en-US" i="1" dirty="0" smtClean="0"/>
              <a:t> Model has shown accuracy score of 86.29%</a:t>
            </a:r>
          </a:p>
          <a:p>
            <a:pPr marL="0" indent="0">
              <a:buNone/>
            </a:pPr>
            <a:r>
              <a:rPr lang="en-US" b="1" dirty="0" smtClean="0"/>
              <a:t>Lasso regression (regularization):</a:t>
            </a:r>
            <a:r>
              <a:rPr lang="en-US" dirty="0" smtClean="0"/>
              <a:t>  </a:t>
            </a:r>
            <a:r>
              <a:rPr lang="en-US" i="1" dirty="0" smtClean="0"/>
              <a:t>Lasso regression model has shown accuracy of 86.29%</a:t>
            </a:r>
          </a:p>
          <a:p>
            <a:pPr marL="0" indent="0">
              <a:buNone/>
            </a:pPr>
            <a:r>
              <a:rPr lang="en-US" b="1" dirty="0" smtClean="0"/>
              <a:t>Ridge regression (regularization):</a:t>
            </a:r>
            <a:r>
              <a:rPr lang="en-US" dirty="0" smtClean="0"/>
              <a:t> </a:t>
            </a:r>
            <a:r>
              <a:rPr lang="en-US" i="1" dirty="0" smtClean="0"/>
              <a:t>Ridge Regression model has shown accuracy of 86.29%</a:t>
            </a:r>
          </a:p>
          <a:p>
            <a:pPr marL="0" indent="0">
              <a:buNone/>
            </a:pPr>
            <a:r>
              <a:rPr lang="en-US" b="1" dirty="0" err="1" smtClean="0"/>
              <a:t>ElasticNet</a:t>
            </a:r>
            <a:r>
              <a:rPr lang="en-US" b="1" dirty="0" smtClean="0"/>
              <a:t> Regression</a:t>
            </a:r>
            <a:r>
              <a:rPr lang="en-US" b="1" i="1" dirty="0" smtClean="0"/>
              <a:t>:</a:t>
            </a:r>
            <a:r>
              <a:rPr lang="en-US" i="1" dirty="0" smtClean="0"/>
              <a:t> </a:t>
            </a:r>
            <a:r>
              <a:rPr lang="en-US" i="1" dirty="0" err="1" smtClean="0"/>
              <a:t>ElasticNet</a:t>
            </a:r>
            <a:r>
              <a:rPr lang="en-US" i="1" dirty="0" smtClean="0"/>
              <a:t> Regression model has shown accuracy of 86.29%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2517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Random Forest Regression:</a:t>
            </a:r>
            <a:r>
              <a:rPr lang="en-US" dirty="0" smtClean="0"/>
              <a:t> </a:t>
            </a:r>
            <a:r>
              <a:rPr lang="en-US" i="1" dirty="0" smtClean="0"/>
              <a:t>Random Forest Regression model has shown accuracy of 97.93%</a:t>
            </a:r>
          </a:p>
          <a:p>
            <a:pPr marL="0" indent="0">
              <a:buNone/>
            </a:pPr>
            <a:r>
              <a:rPr lang="en-US" b="1" dirty="0" smtClean="0"/>
              <a:t>Support Vector Regression:</a:t>
            </a:r>
            <a:r>
              <a:rPr lang="en-US" dirty="0" smtClean="0"/>
              <a:t> </a:t>
            </a:r>
            <a:r>
              <a:rPr lang="en-US" i="1" dirty="0" smtClean="0"/>
              <a:t>Support Vector Regression model has shown accuracy of 10.13%</a:t>
            </a:r>
          </a:p>
          <a:p>
            <a:pPr marL="0" indent="0">
              <a:buNone/>
            </a:pPr>
            <a:r>
              <a:rPr lang="en-US" b="1" dirty="0" smtClean="0"/>
              <a:t>Ada Boost Regression:</a:t>
            </a:r>
            <a:r>
              <a:rPr lang="en-US" dirty="0" smtClean="0"/>
              <a:t> </a:t>
            </a:r>
            <a:r>
              <a:rPr lang="en-US" i="1" dirty="0" smtClean="0"/>
              <a:t>Ada Boost Regression model has shown accuracy of 88.12%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Observation:</a:t>
            </a:r>
          </a:p>
          <a:p>
            <a:pPr marL="0" indent="0">
              <a:buNone/>
            </a:pPr>
            <a:r>
              <a:rPr lang="en-US" i="1" dirty="0" smtClean="0"/>
              <a:t>After checking all models accuracy score and cross validation score and also their errors, we found out that Ada Boost </a:t>
            </a:r>
            <a:r>
              <a:rPr lang="en-US" i="1" dirty="0" err="1" smtClean="0"/>
              <a:t>Regressor</a:t>
            </a:r>
            <a:r>
              <a:rPr lang="en-US" i="1" dirty="0" smtClean="0"/>
              <a:t> seems to be the best model, as it has good accuracy score and least error comparatively. The difference between the accuracy score and cross validation score is also minimal.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Hyper Parameter Tuning Model: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After Hyper parameter tuning the model we found out that below parameters are best parameters in order to make final model.</a:t>
            </a:r>
          </a:p>
          <a:p>
            <a:pPr marL="0" indent="0">
              <a:buNone/>
            </a:pPr>
            <a:r>
              <a:rPr lang="en-US" i="1" dirty="0" err="1" smtClean="0"/>
              <a:t>learning_rate</a:t>
            </a:r>
            <a:r>
              <a:rPr lang="en-US" i="1" dirty="0" smtClean="0"/>
              <a:t>: 2,  loss: exponential,  </a:t>
            </a:r>
            <a:r>
              <a:rPr lang="en-US" i="1" dirty="0" err="1" smtClean="0"/>
              <a:t>n_estimators</a:t>
            </a:r>
            <a:r>
              <a:rPr lang="en-US" i="1" dirty="0" smtClean="0"/>
              <a:t>: 150,  </a:t>
            </a:r>
            <a:r>
              <a:rPr lang="en-US" i="1" dirty="0" err="1" smtClean="0"/>
              <a:t>random_state</a:t>
            </a:r>
            <a:r>
              <a:rPr lang="en-US" i="1" dirty="0" smtClean="0"/>
              <a:t>: 42</a:t>
            </a:r>
          </a:p>
          <a:p>
            <a:pPr marL="0" indent="0">
              <a:buNone/>
            </a:pPr>
            <a:r>
              <a:rPr lang="en-US" i="1" dirty="0" smtClean="0"/>
              <a:t>Our final model is made using best parameters obtained in hyper parameter tuning, we found out the accuracy of 88.43% earlier it was 88.12% which is slightly increased by 0.31%. </a:t>
            </a:r>
          </a:p>
          <a:p>
            <a:pPr marL="0" indent="0">
              <a:buNone/>
            </a:pPr>
            <a:r>
              <a:rPr lang="en-US" i="1" dirty="0" smtClean="0"/>
              <a:t>So we can now finally say that our model is having accuracy of 88.43%.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 smtClean="0"/>
              <a:t>1) Ada Boost Regression model is the best fit model for PFA Housing Project Sales Prices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smtClean="0"/>
              <a:t>2) Our model is having accuracy of 88.43%.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smtClean="0"/>
              <a:t>3) </a:t>
            </a:r>
            <a:r>
              <a:rPr lang="en-US" sz="2400" i="1" dirty="0" err="1" smtClean="0"/>
              <a:t>LotArea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OverallQual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YearBuilt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YearRemodAdd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MasVnrArea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GrLivArea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GarageCars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GarageArea</a:t>
            </a:r>
            <a:r>
              <a:rPr lang="en-US" sz="2400" i="1" dirty="0" smtClean="0"/>
              <a:t> are highly correlated with the sales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smtClean="0"/>
              <a:t>4) We can also see sudden growth in sales price from 1980 to 2000 and above years with compared to </a:t>
            </a:r>
            <a:r>
              <a:rPr lang="en-US" sz="2400" i="1" dirty="0" err="1" smtClean="0"/>
              <a:t>YearsBuilt</a:t>
            </a:r>
            <a:r>
              <a:rPr lang="en-US" sz="2400" i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smtClean="0"/>
              <a:t>5) In this dataset, Outliers cannot be removed because they are holding intrinsic property of the dataset.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4000" b="1" dirty="0" smtClean="0"/>
              <a:t>THANK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err="1" smtClean="0"/>
              <a:t>Aknowledgement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Special thanks to </a:t>
            </a:r>
            <a:r>
              <a:rPr lang="en-US" sz="2000" b="1" dirty="0" err="1" smtClean="0"/>
              <a:t>Sapna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Verma</a:t>
            </a:r>
            <a:r>
              <a:rPr lang="en-US" sz="2000" b="1" dirty="0" smtClean="0"/>
              <a:t> madam for guiding me for this project.</a:t>
            </a:r>
          </a:p>
          <a:p>
            <a:pPr marL="0" indent="0">
              <a:buNone/>
            </a:pPr>
            <a:r>
              <a:rPr lang="en-US" sz="2000" b="1" dirty="0" smtClean="0"/>
              <a:t>And also thanks to </a:t>
            </a:r>
            <a:r>
              <a:rPr lang="en-US" sz="2000" b="1" dirty="0" err="1" smtClean="0"/>
              <a:t>Deepika</a:t>
            </a:r>
            <a:r>
              <a:rPr lang="en-US" sz="2000" b="1" dirty="0" smtClean="0"/>
              <a:t> Sharma madam, for teaching us this skills to perform data analysis.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This project is submitted to </a:t>
            </a:r>
            <a:r>
              <a:rPr lang="en-US" sz="2000" dirty="0" err="1" smtClean="0"/>
              <a:t>fliprobo</a:t>
            </a:r>
            <a:r>
              <a:rPr lang="en-US" sz="2000" dirty="0" smtClean="0"/>
              <a:t> company as a part of internship projects.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41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i="1" dirty="0" smtClean="0"/>
              <a:t>A US-based housing company named Surprise Housing has decided to enter the Australian market. The company uses data analytics to purchase houses at a price below their actual values and flip them at a higher price. For the same purpose, the company has collected a data set from the sale of houses in Australia. The data is provided in the CSV file.</a:t>
            </a:r>
          </a:p>
          <a:p>
            <a:r>
              <a:rPr lang="en-US" sz="2400" i="1" dirty="0" smtClean="0"/>
              <a:t>A Data ana</a:t>
            </a:r>
            <a:r>
              <a:rPr lang="en-US" sz="2400" i="1" dirty="0" smtClean="0"/>
              <a:t>lysis is done on the dataset to gain some important feature which affects the property sale price.</a:t>
            </a: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6661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Steps </a:t>
            </a:r>
            <a:r>
              <a:rPr lang="en-US" b="1" dirty="0" err="1" smtClean="0"/>
              <a:t>Perfomed</a:t>
            </a:r>
            <a:r>
              <a:rPr lang="en-US" b="1" dirty="0" smtClean="0"/>
              <a:t> in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1) 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2)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3) Data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4) Outliers and </a:t>
            </a:r>
            <a:r>
              <a:rPr lang="en-US" i="1" dirty="0" err="1" smtClean="0"/>
              <a:t>Skewness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5) Studying </a:t>
            </a:r>
            <a:r>
              <a:rPr lang="en-US" i="1" dirty="0" smtClean="0"/>
              <a:t>C</a:t>
            </a:r>
            <a:r>
              <a:rPr lang="en-US" i="1" dirty="0" smtClean="0"/>
              <a:t>orrelation matrix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6) Label Encoding the categorical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7) Scaling the </a:t>
            </a:r>
            <a:r>
              <a:rPr lang="en-US" i="1" dirty="0"/>
              <a:t>D</a:t>
            </a:r>
            <a:r>
              <a:rPr lang="en-US" i="1" dirty="0" smtClean="0"/>
              <a:t>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8) Train-Test Split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9) Machine Learning model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10) Hyper Parameter Tuning of the best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11) Checking Accuracy of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/>
              <a:t>12) Saving the model.</a:t>
            </a:r>
          </a:p>
        </p:txBody>
      </p:sp>
    </p:spTree>
    <p:extLst>
      <p:ext uri="{BB962C8B-B14F-4D97-AF65-F5344CB8AC3E}">
        <p14:creationId xmlns:p14="http://schemas.microsoft.com/office/powerpoint/2010/main" val="31765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 smtClean="0"/>
              <a:t>1) Data cleaning is a very important step because many times data contains Null values or ‘0’ values, we need to deal this values so that it doesn’t hamper our model building in the end.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 smtClean="0"/>
              <a:t>2) We removed columns having Null values more than 50%.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 smtClean="0"/>
              <a:t>3) We replaced Null values with mean, median or mode values of the at columns with respect to the </a:t>
            </a:r>
            <a:r>
              <a:rPr lang="en-US" sz="2400" i="1" dirty="0" err="1" smtClean="0"/>
              <a:t>distplot</a:t>
            </a:r>
            <a:r>
              <a:rPr lang="en-US" sz="2400" i="1" dirty="0" smtClean="0"/>
              <a:t> of that particular column.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i="1" dirty="0" smtClean="0"/>
              <a:t>4) We ensured there are no Null values left by plotting </a:t>
            </a:r>
            <a:r>
              <a:rPr lang="en-US" sz="2400" i="1" dirty="0" err="1" smtClean="0"/>
              <a:t>heatmap</a:t>
            </a:r>
            <a:r>
              <a:rPr lang="en-US" sz="2400" i="1" dirty="0" smtClean="0"/>
              <a:t>.</a:t>
            </a: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4748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Box plot,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Distplot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Scatter plot are used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inorder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to do data analysis and gain some information out of it.</a:t>
            </a:r>
          </a:p>
          <a:p>
            <a:pPr marL="0" indent="0">
              <a:buNone/>
            </a:pPr>
            <a:r>
              <a:rPr lang="en-US" dirty="0" err="1" smtClean="0"/>
              <a:t>Distplot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i="1" dirty="0" smtClean="0"/>
              <a:t>It shows that the </a:t>
            </a:r>
            <a:r>
              <a:rPr lang="en-US" sz="2000" i="1" dirty="0" err="1" smtClean="0"/>
              <a:t>OpenPorchSF</a:t>
            </a:r>
            <a:r>
              <a:rPr lang="en-US" sz="2000" i="1" dirty="0" smtClean="0"/>
              <a:t> Columns is having dataset skewed on the right hand side.</a:t>
            </a:r>
          </a:p>
          <a:p>
            <a:pPr marL="0" indent="0">
              <a:buNone/>
            </a:pPr>
            <a:r>
              <a:rPr lang="en-US" sz="2000" i="1" dirty="0" smtClean="0"/>
              <a:t>Likewise </a:t>
            </a:r>
            <a:r>
              <a:rPr lang="en-US" sz="2000" i="1" dirty="0" err="1" smtClean="0"/>
              <a:t>skewness</a:t>
            </a:r>
            <a:r>
              <a:rPr lang="en-US" sz="2000" i="1" dirty="0" smtClean="0"/>
              <a:t> of all columns have been checked.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649" y="2663687"/>
            <a:ext cx="4020111" cy="231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4420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Box Plot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Observation: We can see there are presence of outliers in almost all columns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1961321"/>
            <a:ext cx="9793067" cy="34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Bivariate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Observation:</a:t>
            </a:r>
            <a:r>
              <a:rPr lang="en-US" sz="2000" dirty="0" smtClean="0"/>
              <a:t> </a:t>
            </a:r>
            <a:r>
              <a:rPr lang="en-US" sz="2000" i="1" dirty="0" smtClean="0"/>
              <a:t>We can see that from the shown median plot, most of sale price ranges from 100000 to 150000 of all </a:t>
            </a:r>
            <a:r>
              <a:rPr lang="en-US" sz="2000" i="1" dirty="0" err="1" smtClean="0"/>
              <a:t>yearbuilt</a:t>
            </a:r>
            <a:r>
              <a:rPr lang="en-US" sz="2000" i="1" dirty="0" smtClean="0"/>
              <a:t> range. We can also see that from 1885 to 1990 </a:t>
            </a:r>
            <a:r>
              <a:rPr lang="en-US" sz="2000" i="1" dirty="0" err="1" smtClean="0"/>
              <a:t>yearbuilt</a:t>
            </a:r>
            <a:r>
              <a:rPr lang="en-US" sz="2000" i="1" dirty="0" smtClean="0"/>
              <a:t> range, we see huge sale price growth. we can see also see sudden growth in sales price from 1980 to 2000 and above years.</a:t>
            </a:r>
          </a:p>
          <a:p>
            <a:pPr marL="0" indent="0">
              <a:buNone/>
            </a:pPr>
            <a:r>
              <a:rPr lang="en-US" sz="2000" i="1" dirty="0" smtClean="0"/>
              <a:t>Likewise we did data analysis of various other columns with sales prices as well.</a:t>
            </a:r>
            <a:endParaRPr lang="en-US" sz="2000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32" y="2146852"/>
            <a:ext cx="4591691" cy="30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 smtClean="0"/>
              <a:t>Bivariate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Observation: </a:t>
            </a:r>
            <a:r>
              <a:rPr lang="en-US" sz="2000" i="1" dirty="0" smtClean="0"/>
              <a:t>Most of the Sales Price values range from 11.0 to 13.0 and Most of the 1stFlrSF values range from 6.2 to 7.8. Most of the dataset are linearly </a:t>
            </a:r>
            <a:r>
              <a:rPr lang="en-US" sz="2000" i="1" dirty="0" err="1" smtClean="0"/>
              <a:t>spreaded</a:t>
            </a:r>
            <a:r>
              <a:rPr lang="en-US" sz="2000" i="1" dirty="0" smtClean="0"/>
              <a:t>.</a:t>
            </a:r>
            <a:endParaRPr lang="en-US" i="1" dirty="0" smtClean="0"/>
          </a:p>
          <a:p>
            <a:pPr marL="0" indent="0">
              <a:buNone/>
            </a:pPr>
            <a:r>
              <a:rPr lang="en-US" sz="2000" i="1" dirty="0" smtClean="0"/>
              <a:t>Likewise we did analysis </a:t>
            </a:r>
            <a:r>
              <a:rPr lang="en-US" sz="2000" i="1" dirty="0" smtClean="0"/>
              <a:t>of </a:t>
            </a:r>
            <a:r>
              <a:rPr lang="en-US" sz="2000" i="1" dirty="0" smtClean="0"/>
              <a:t>scatter plot of other columns with sale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81" y="2398643"/>
            <a:ext cx="4029637" cy="3087757"/>
          </a:xfrm>
        </p:spPr>
      </p:pic>
    </p:spTree>
    <p:extLst>
      <p:ext uri="{BB962C8B-B14F-4D97-AF65-F5344CB8AC3E}">
        <p14:creationId xmlns:p14="http://schemas.microsoft.com/office/powerpoint/2010/main" val="159971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908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PFA HOUSING PROJECT</vt:lpstr>
      <vt:lpstr>Aknowledgement</vt:lpstr>
      <vt:lpstr>INTRODUCTION</vt:lpstr>
      <vt:lpstr>Steps Perfomed in Data Analysis</vt:lpstr>
      <vt:lpstr>Data Cleaning</vt:lpstr>
      <vt:lpstr>Data Analysis</vt:lpstr>
      <vt:lpstr>Box Plot Analysis</vt:lpstr>
      <vt:lpstr>Bivariate Analysis</vt:lpstr>
      <vt:lpstr>Bivariate Analysis</vt:lpstr>
      <vt:lpstr>Correlation matrix</vt:lpstr>
      <vt:lpstr>Correlation matrix</vt:lpstr>
      <vt:lpstr>PowerPoint Presentation</vt:lpstr>
      <vt:lpstr>PowerPoint Presentation</vt:lpstr>
      <vt:lpstr>Hyper Parameter Tuning Model: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 HOUSING PROJECT</dc:title>
  <dc:creator>Windows User</dc:creator>
  <cp:lastModifiedBy>Windows User</cp:lastModifiedBy>
  <cp:revision>15</cp:revision>
  <dcterms:created xsi:type="dcterms:W3CDTF">2021-09-23T15:04:39Z</dcterms:created>
  <dcterms:modified xsi:type="dcterms:W3CDTF">2021-09-23T18:01:59Z</dcterms:modified>
</cp:coreProperties>
</file>