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4" r:id="rId8"/>
    <p:sldId id="266" r:id="rId9"/>
    <p:sldId id="267" r:id="rId10"/>
    <p:sldId id="268" r:id="rId11"/>
    <p:sldId id="269" r:id="rId12"/>
    <p:sldId id="270" r:id="rId13"/>
    <p:sldId id="272" r:id="rId14"/>
    <p:sldId id="274" r:id="rId15"/>
    <p:sldId id="275" r:id="rId16"/>
    <p:sldId id="27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2" d="100"/>
          <a:sy n="72" d="100"/>
        </p:scale>
        <p:origin x="636"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4A1470-AF86-4F26-86FE-8E1768D1424B}" type="datetimeFigureOut">
              <a:rPr lang="en-US" smtClean="0"/>
              <a:t>10/11/2021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5D8D39-012A-4DC5-9262-BCDD9EDBB9C0}" type="slidenum">
              <a:rPr lang="en-US" smtClean="0"/>
              <a:t>‹#›</a:t>
            </a:fld>
            <a:endParaRPr lang="en-US"/>
          </a:p>
        </p:txBody>
      </p:sp>
    </p:spTree>
    <p:extLst>
      <p:ext uri="{BB962C8B-B14F-4D97-AF65-F5344CB8AC3E}">
        <p14:creationId xmlns:p14="http://schemas.microsoft.com/office/powerpoint/2010/main" val="30432846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84A1470-AF86-4F26-86FE-8E1768D1424B}" type="datetimeFigureOut">
              <a:rPr lang="en-US" smtClean="0"/>
              <a:t>10/11/2021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5D8D39-012A-4DC5-9262-BCDD9EDBB9C0}" type="slidenum">
              <a:rPr lang="en-US" smtClean="0"/>
              <a:t>‹#›</a:t>
            </a:fld>
            <a:endParaRPr lang="en-US"/>
          </a:p>
        </p:txBody>
      </p:sp>
    </p:spTree>
    <p:extLst>
      <p:ext uri="{BB962C8B-B14F-4D97-AF65-F5344CB8AC3E}">
        <p14:creationId xmlns:p14="http://schemas.microsoft.com/office/powerpoint/2010/main" val="35380394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84A1470-AF86-4F26-86FE-8E1768D1424B}" type="datetimeFigureOut">
              <a:rPr lang="en-US" smtClean="0"/>
              <a:t>10/11/2021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5D8D39-012A-4DC5-9262-BCDD9EDBB9C0}" type="slidenum">
              <a:rPr lang="en-US" smtClean="0"/>
              <a:t>‹#›</a:t>
            </a:fld>
            <a:endParaRPr lang="en-US"/>
          </a:p>
        </p:txBody>
      </p:sp>
    </p:spTree>
    <p:extLst>
      <p:ext uri="{BB962C8B-B14F-4D97-AF65-F5344CB8AC3E}">
        <p14:creationId xmlns:p14="http://schemas.microsoft.com/office/powerpoint/2010/main" val="41429948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84A1470-AF86-4F26-86FE-8E1768D1424B}" type="datetimeFigureOut">
              <a:rPr lang="en-US" smtClean="0"/>
              <a:t>10/11/2021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5D8D39-012A-4DC5-9262-BCDD9EDBB9C0}" type="slidenum">
              <a:rPr lang="en-US" smtClean="0"/>
              <a:t>‹#›</a:t>
            </a:fld>
            <a:endParaRPr lang="en-US"/>
          </a:p>
        </p:txBody>
      </p:sp>
    </p:spTree>
    <p:extLst>
      <p:ext uri="{BB962C8B-B14F-4D97-AF65-F5344CB8AC3E}">
        <p14:creationId xmlns:p14="http://schemas.microsoft.com/office/powerpoint/2010/main" val="28645921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84A1470-AF86-4F26-86FE-8E1768D1424B}" type="datetimeFigureOut">
              <a:rPr lang="en-US" smtClean="0"/>
              <a:t>10/11/2021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5D8D39-012A-4DC5-9262-BCDD9EDBB9C0}" type="slidenum">
              <a:rPr lang="en-US" smtClean="0"/>
              <a:t>‹#›</a:t>
            </a:fld>
            <a:endParaRPr lang="en-US"/>
          </a:p>
        </p:txBody>
      </p:sp>
    </p:spTree>
    <p:extLst>
      <p:ext uri="{BB962C8B-B14F-4D97-AF65-F5344CB8AC3E}">
        <p14:creationId xmlns:p14="http://schemas.microsoft.com/office/powerpoint/2010/main" val="17221762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84A1470-AF86-4F26-86FE-8E1768D1424B}" type="datetimeFigureOut">
              <a:rPr lang="en-US" smtClean="0"/>
              <a:t>10/11/2021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5D8D39-012A-4DC5-9262-BCDD9EDBB9C0}" type="slidenum">
              <a:rPr lang="en-US" smtClean="0"/>
              <a:t>‹#›</a:t>
            </a:fld>
            <a:endParaRPr lang="en-US"/>
          </a:p>
        </p:txBody>
      </p:sp>
    </p:spTree>
    <p:extLst>
      <p:ext uri="{BB962C8B-B14F-4D97-AF65-F5344CB8AC3E}">
        <p14:creationId xmlns:p14="http://schemas.microsoft.com/office/powerpoint/2010/main" val="15124522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84A1470-AF86-4F26-86FE-8E1768D1424B}" type="datetimeFigureOut">
              <a:rPr lang="en-US" smtClean="0"/>
              <a:t>10/11/2021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45D8D39-012A-4DC5-9262-BCDD9EDBB9C0}" type="slidenum">
              <a:rPr lang="en-US" smtClean="0"/>
              <a:t>‹#›</a:t>
            </a:fld>
            <a:endParaRPr lang="en-US"/>
          </a:p>
        </p:txBody>
      </p:sp>
    </p:spTree>
    <p:extLst>
      <p:ext uri="{BB962C8B-B14F-4D97-AF65-F5344CB8AC3E}">
        <p14:creationId xmlns:p14="http://schemas.microsoft.com/office/powerpoint/2010/main" val="36528245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84A1470-AF86-4F26-86FE-8E1768D1424B}" type="datetimeFigureOut">
              <a:rPr lang="en-US" smtClean="0"/>
              <a:t>10/11/2021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45D8D39-012A-4DC5-9262-BCDD9EDBB9C0}" type="slidenum">
              <a:rPr lang="en-US" smtClean="0"/>
              <a:t>‹#›</a:t>
            </a:fld>
            <a:endParaRPr lang="en-US"/>
          </a:p>
        </p:txBody>
      </p:sp>
    </p:spTree>
    <p:extLst>
      <p:ext uri="{BB962C8B-B14F-4D97-AF65-F5344CB8AC3E}">
        <p14:creationId xmlns:p14="http://schemas.microsoft.com/office/powerpoint/2010/main" val="27821713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4A1470-AF86-4F26-86FE-8E1768D1424B}" type="datetimeFigureOut">
              <a:rPr lang="en-US" smtClean="0"/>
              <a:t>10/11/2021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45D8D39-012A-4DC5-9262-BCDD9EDBB9C0}" type="slidenum">
              <a:rPr lang="en-US" smtClean="0"/>
              <a:t>‹#›</a:t>
            </a:fld>
            <a:endParaRPr lang="en-US"/>
          </a:p>
        </p:txBody>
      </p:sp>
    </p:spTree>
    <p:extLst>
      <p:ext uri="{BB962C8B-B14F-4D97-AF65-F5344CB8AC3E}">
        <p14:creationId xmlns:p14="http://schemas.microsoft.com/office/powerpoint/2010/main" val="8890633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84A1470-AF86-4F26-86FE-8E1768D1424B}" type="datetimeFigureOut">
              <a:rPr lang="en-US" smtClean="0"/>
              <a:t>10/11/2021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5D8D39-012A-4DC5-9262-BCDD9EDBB9C0}" type="slidenum">
              <a:rPr lang="en-US" smtClean="0"/>
              <a:t>‹#›</a:t>
            </a:fld>
            <a:endParaRPr lang="en-US"/>
          </a:p>
        </p:txBody>
      </p:sp>
    </p:spTree>
    <p:extLst>
      <p:ext uri="{BB962C8B-B14F-4D97-AF65-F5344CB8AC3E}">
        <p14:creationId xmlns:p14="http://schemas.microsoft.com/office/powerpoint/2010/main" val="22726759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84A1470-AF86-4F26-86FE-8E1768D1424B}" type="datetimeFigureOut">
              <a:rPr lang="en-US" smtClean="0"/>
              <a:t>10/11/2021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5D8D39-012A-4DC5-9262-BCDD9EDBB9C0}" type="slidenum">
              <a:rPr lang="en-US" smtClean="0"/>
              <a:t>‹#›</a:t>
            </a:fld>
            <a:endParaRPr lang="en-US"/>
          </a:p>
        </p:txBody>
      </p:sp>
    </p:spTree>
    <p:extLst>
      <p:ext uri="{BB962C8B-B14F-4D97-AF65-F5344CB8AC3E}">
        <p14:creationId xmlns:p14="http://schemas.microsoft.com/office/powerpoint/2010/main" val="39329949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4A1470-AF86-4F26-86FE-8E1768D1424B}" type="datetimeFigureOut">
              <a:rPr lang="en-US" smtClean="0"/>
              <a:t>10/11/2021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5D8D39-012A-4DC5-9262-BCDD9EDBB9C0}" type="slidenum">
              <a:rPr lang="en-US" smtClean="0"/>
              <a:t>‹#›</a:t>
            </a:fld>
            <a:endParaRPr lang="en-US"/>
          </a:p>
        </p:txBody>
      </p:sp>
    </p:spTree>
    <p:extLst>
      <p:ext uri="{BB962C8B-B14F-4D97-AF65-F5344CB8AC3E}">
        <p14:creationId xmlns:p14="http://schemas.microsoft.com/office/powerpoint/2010/main" val="17114804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www.olx.co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00062"/>
            <a:ext cx="10515600" cy="1325563"/>
          </a:xfrm>
          <a:solidFill>
            <a:schemeClr val="accent5">
              <a:lumMod val="60000"/>
              <a:lumOff val="40000"/>
            </a:schemeClr>
          </a:solidFill>
        </p:spPr>
        <p:txBody>
          <a:bodyPr>
            <a:normAutofit/>
          </a:bodyPr>
          <a:lstStyle/>
          <a:p>
            <a:pPr algn="ctr"/>
            <a:r>
              <a:rPr lang="en-US" sz="5400" b="1" dirty="0" smtClean="0"/>
              <a:t>CAR PRICE PREDICTION PROJECT</a:t>
            </a:r>
            <a:endParaRPr lang="en-US" sz="5400" b="1" dirty="0"/>
          </a:p>
        </p:txBody>
      </p:sp>
      <p:sp>
        <p:nvSpPr>
          <p:cNvPr id="3" name="Content Placeholder 2"/>
          <p:cNvSpPr>
            <a:spLocks noGrp="1"/>
          </p:cNvSpPr>
          <p:nvPr>
            <p:ph idx="1"/>
          </p:nvPr>
        </p:nvSpPr>
        <p:spPr>
          <a:solidFill>
            <a:schemeClr val="accent5">
              <a:lumMod val="20000"/>
              <a:lumOff val="80000"/>
            </a:schemeClr>
          </a:solidFill>
        </p:spPr>
        <p:txBody>
          <a:bodyPr>
            <a:normAutofit/>
          </a:bodyPr>
          <a:lstStyle/>
          <a:p>
            <a:pPr marL="0" indent="0">
              <a:buNone/>
            </a:pPr>
            <a:endParaRPr lang="en-US" dirty="0" smtClean="0"/>
          </a:p>
          <a:p>
            <a:pPr marL="0" indent="0">
              <a:buNone/>
            </a:pPr>
            <a:endParaRPr lang="en-US" dirty="0"/>
          </a:p>
          <a:p>
            <a:pPr marL="0" indent="0">
              <a:buNone/>
            </a:pPr>
            <a:endParaRPr lang="en-US" dirty="0" smtClean="0"/>
          </a:p>
          <a:p>
            <a:pPr marL="0" indent="0" algn="ctr">
              <a:buNone/>
            </a:pPr>
            <a:endParaRPr lang="en-US" dirty="0" smtClean="0"/>
          </a:p>
          <a:p>
            <a:pPr marL="0" indent="0" algn="ctr">
              <a:buNone/>
            </a:pPr>
            <a:r>
              <a:rPr lang="en-US" sz="2400" dirty="0" smtClean="0">
                <a:latin typeface="Arial" panose="020B0604020202020204" pitchFamily="34" charset="0"/>
                <a:cs typeface="Arial" panose="020B0604020202020204" pitchFamily="34" charset="0"/>
              </a:rPr>
              <a:t>Data Scientist Name: </a:t>
            </a:r>
            <a:r>
              <a:rPr lang="en-US" sz="2400" i="1" dirty="0" err="1" smtClean="0">
                <a:latin typeface="Arial" panose="020B0604020202020204" pitchFamily="34" charset="0"/>
                <a:cs typeface="Arial" panose="020B0604020202020204" pitchFamily="34" charset="0"/>
              </a:rPr>
              <a:t>Vaibhav</a:t>
            </a:r>
            <a:r>
              <a:rPr lang="en-US" sz="2400" i="1" dirty="0" smtClean="0">
                <a:latin typeface="Arial" panose="020B0604020202020204" pitchFamily="34" charset="0"/>
                <a:cs typeface="Arial" panose="020B0604020202020204" pitchFamily="34" charset="0"/>
              </a:rPr>
              <a:t> </a:t>
            </a:r>
            <a:r>
              <a:rPr lang="en-US" sz="2400" i="1" dirty="0" err="1" smtClean="0">
                <a:latin typeface="Arial" panose="020B0604020202020204" pitchFamily="34" charset="0"/>
                <a:cs typeface="Arial" panose="020B0604020202020204" pitchFamily="34" charset="0"/>
              </a:rPr>
              <a:t>Tayade</a:t>
            </a:r>
            <a:endParaRPr lang="en-US" sz="2400" i="1" dirty="0" smtClean="0">
              <a:latin typeface="Arial" panose="020B0604020202020204" pitchFamily="34" charset="0"/>
              <a:cs typeface="Arial" panose="020B0604020202020204" pitchFamily="34" charset="0"/>
            </a:endParaRPr>
          </a:p>
          <a:p>
            <a:pPr marL="0" indent="0" algn="ctr">
              <a:buNone/>
            </a:pPr>
            <a:r>
              <a:rPr lang="en-US" sz="2400" dirty="0" smtClean="0">
                <a:latin typeface="Arial" panose="020B0604020202020204" pitchFamily="34" charset="0"/>
                <a:cs typeface="Arial" panose="020B0604020202020204" pitchFamily="34" charset="0"/>
              </a:rPr>
              <a:t>Date: </a:t>
            </a:r>
            <a:r>
              <a:rPr lang="en-US" sz="2400" dirty="0" smtClean="0">
                <a:latin typeface="Arial" panose="020B0604020202020204" pitchFamily="34" charset="0"/>
                <a:cs typeface="Arial" panose="020B0604020202020204" pitchFamily="34" charset="0"/>
              </a:rPr>
              <a:t>11</a:t>
            </a:r>
            <a:r>
              <a:rPr lang="en-US" sz="2400" dirty="0" smtClean="0">
                <a:latin typeface="Arial" panose="020B0604020202020204" pitchFamily="34" charset="0"/>
                <a:cs typeface="Arial" panose="020B0604020202020204" pitchFamily="34" charset="0"/>
              </a:rPr>
              <a:t>-10-2021</a:t>
            </a:r>
            <a:endParaRPr lang="en-US" sz="2400" dirty="0" smtClean="0">
              <a:latin typeface="Arial" panose="020B0604020202020204" pitchFamily="34" charset="0"/>
              <a:cs typeface="Arial" panose="020B0604020202020204" pitchFamily="34" charset="0"/>
            </a:endParaRPr>
          </a:p>
          <a:p>
            <a:pPr marL="0" indent="0" algn="ctr">
              <a:buNone/>
            </a:pPr>
            <a:r>
              <a:rPr lang="en-US" sz="1600" dirty="0" smtClean="0">
                <a:latin typeface="Arial" panose="020B0604020202020204" pitchFamily="34" charset="0"/>
                <a:cs typeface="Arial" panose="020B0604020202020204" pitchFamily="34" charset="0"/>
              </a:rPr>
              <a:t>(</a:t>
            </a:r>
            <a:r>
              <a:rPr lang="en-US" sz="1600" dirty="0" err="1" smtClean="0">
                <a:latin typeface="Arial" panose="020B0604020202020204" pitchFamily="34" charset="0"/>
                <a:cs typeface="Arial" panose="020B0604020202020204" pitchFamily="34" charset="0"/>
              </a:rPr>
              <a:t>Submited</a:t>
            </a:r>
            <a:r>
              <a:rPr lang="en-US" sz="1600" dirty="0" smtClean="0">
                <a:latin typeface="Arial" panose="020B0604020202020204" pitchFamily="34" charset="0"/>
                <a:cs typeface="Arial" panose="020B0604020202020204" pitchFamily="34" charset="0"/>
              </a:rPr>
              <a:t> as a part of internship projects)</a:t>
            </a:r>
            <a:endParaRPr lang="en-US" sz="1600" dirty="0" smtClean="0"/>
          </a:p>
        </p:txBody>
      </p:sp>
    </p:spTree>
    <p:extLst>
      <p:ext uri="{BB962C8B-B14F-4D97-AF65-F5344CB8AC3E}">
        <p14:creationId xmlns:p14="http://schemas.microsoft.com/office/powerpoint/2010/main" val="27684216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00062"/>
            <a:ext cx="10515600" cy="1325563"/>
          </a:xfrm>
          <a:solidFill>
            <a:schemeClr val="accent5">
              <a:lumMod val="60000"/>
              <a:lumOff val="40000"/>
            </a:schemeClr>
          </a:solidFill>
        </p:spPr>
        <p:txBody>
          <a:bodyPr>
            <a:normAutofit/>
          </a:bodyPr>
          <a:lstStyle/>
          <a:p>
            <a:pPr algn="ctr"/>
            <a:r>
              <a:rPr lang="en-US" sz="3200" b="1" dirty="0" smtClean="0"/>
              <a:t>Exploratory Data Analysis</a:t>
            </a:r>
            <a:endParaRPr lang="en-US" sz="3200" b="1" dirty="0"/>
          </a:p>
        </p:txBody>
      </p:sp>
      <p:sp>
        <p:nvSpPr>
          <p:cNvPr id="3" name="Content Placeholder 2"/>
          <p:cNvSpPr>
            <a:spLocks noGrp="1"/>
          </p:cNvSpPr>
          <p:nvPr>
            <p:ph idx="1"/>
          </p:nvPr>
        </p:nvSpPr>
        <p:spPr>
          <a:solidFill>
            <a:schemeClr val="accent5">
              <a:lumMod val="20000"/>
              <a:lumOff val="80000"/>
            </a:schemeClr>
          </a:solidFill>
        </p:spPr>
        <p:txBody>
          <a:bodyPr>
            <a:normAutofit/>
          </a:bodyPr>
          <a:lstStyle/>
          <a:p>
            <a:pPr>
              <a:buFont typeface="Wingdings" panose="05000000000000000000" pitchFamily="2" charset="2"/>
              <a:buChar char="ü"/>
            </a:pPr>
            <a:endParaRPr lang="en-US" sz="1800" i="1" dirty="0"/>
          </a:p>
          <a:p>
            <a:pPr>
              <a:buFont typeface="Wingdings" panose="05000000000000000000" pitchFamily="2" charset="2"/>
              <a:buChar char="ü"/>
            </a:pPr>
            <a:endParaRPr lang="en-US" sz="1800" i="1" dirty="0" smtClean="0"/>
          </a:p>
          <a:p>
            <a:pPr>
              <a:buFont typeface="Wingdings" panose="05000000000000000000" pitchFamily="2" charset="2"/>
              <a:buChar char="ü"/>
            </a:pPr>
            <a:endParaRPr lang="en-US" sz="1800" i="1" dirty="0"/>
          </a:p>
          <a:p>
            <a:pPr>
              <a:buFont typeface="Wingdings" panose="05000000000000000000" pitchFamily="2" charset="2"/>
              <a:buChar char="ü"/>
            </a:pPr>
            <a:endParaRPr lang="en-US" sz="1800" i="1" dirty="0" smtClean="0"/>
          </a:p>
          <a:p>
            <a:pPr>
              <a:buFont typeface="Wingdings" panose="05000000000000000000" pitchFamily="2" charset="2"/>
              <a:buChar char="ü"/>
            </a:pPr>
            <a:endParaRPr lang="en-US" sz="1800" i="1" dirty="0"/>
          </a:p>
          <a:p>
            <a:pPr>
              <a:buFont typeface="Wingdings" panose="05000000000000000000" pitchFamily="2" charset="2"/>
              <a:buChar char="ü"/>
            </a:pPr>
            <a:endParaRPr lang="en-US" sz="1800" i="1" dirty="0" smtClean="0"/>
          </a:p>
          <a:p>
            <a:pPr>
              <a:buFont typeface="Wingdings" panose="05000000000000000000" pitchFamily="2" charset="2"/>
              <a:buChar char="ü"/>
            </a:pPr>
            <a:endParaRPr lang="en-US" sz="1800" i="1" dirty="0" smtClean="0"/>
          </a:p>
          <a:p>
            <a:pPr>
              <a:buFont typeface="Wingdings" panose="05000000000000000000" pitchFamily="2" charset="2"/>
              <a:buChar char="ü"/>
            </a:pPr>
            <a:endParaRPr lang="en-US" sz="1800" i="1" dirty="0" smtClean="0"/>
          </a:p>
          <a:p>
            <a:pPr>
              <a:buFont typeface="Wingdings" panose="05000000000000000000" pitchFamily="2" charset="2"/>
              <a:buChar char="ü"/>
            </a:pPr>
            <a:r>
              <a:rPr lang="en-US" sz="1800" i="1" dirty="0" smtClean="0"/>
              <a:t>We can see from the scatter plot shown above that </a:t>
            </a:r>
            <a:r>
              <a:rPr lang="en-US" sz="1800" i="1" dirty="0" err="1" smtClean="0"/>
              <a:t>KilometersRan</a:t>
            </a:r>
            <a:r>
              <a:rPr lang="en-US" sz="1800" i="1" dirty="0" smtClean="0"/>
              <a:t> column is inversely proportional to the </a:t>
            </a:r>
            <a:r>
              <a:rPr lang="en-US" sz="1800" i="1" dirty="0" err="1" smtClean="0"/>
              <a:t>CarEstimatedPrice</a:t>
            </a:r>
            <a:r>
              <a:rPr lang="en-US" sz="1800" i="1" dirty="0" smtClean="0"/>
              <a:t> column. Petrol cars are highly priced than the Diesel Cars and CNG-Hybrid cars are least priced.</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59863" y="1946107"/>
            <a:ext cx="3886742" cy="2410161"/>
          </a:xfrm>
          <a:prstGeom prst="rect">
            <a:avLst/>
          </a:prstGeom>
        </p:spPr>
      </p:pic>
    </p:spTree>
    <p:extLst>
      <p:ext uri="{BB962C8B-B14F-4D97-AF65-F5344CB8AC3E}">
        <p14:creationId xmlns:p14="http://schemas.microsoft.com/office/powerpoint/2010/main" val="25211505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00062"/>
            <a:ext cx="10515600" cy="1325563"/>
          </a:xfrm>
          <a:solidFill>
            <a:schemeClr val="accent5">
              <a:lumMod val="60000"/>
              <a:lumOff val="40000"/>
            </a:schemeClr>
          </a:solidFill>
        </p:spPr>
        <p:txBody>
          <a:bodyPr>
            <a:normAutofit/>
          </a:bodyPr>
          <a:lstStyle/>
          <a:p>
            <a:pPr algn="ctr"/>
            <a:r>
              <a:rPr lang="en-US" sz="3200" b="1" dirty="0" smtClean="0"/>
              <a:t>Exploratory Data Analysis</a:t>
            </a:r>
            <a:endParaRPr lang="en-US" sz="3200" b="1" dirty="0"/>
          </a:p>
        </p:txBody>
      </p:sp>
      <p:sp>
        <p:nvSpPr>
          <p:cNvPr id="3" name="Content Placeholder 2"/>
          <p:cNvSpPr>
            <a:spLocks noGrp="1"/>
          </p:cNvSpPr>
          <p:nvPr>
            <p:ph idx="1"/>
          </p:nvPr>
        </p:nvSpPr>
        <p:spPr>
          <a:solidFill>
            <a:schemeClr val="accent5">
              <a:lumMod val="20000"/>
              <a:lumOff val="80000"/>
            </a:schemeClr>
          </a:solidFill>
        </p:spPr>
        <p:txBody>
          <a:bodyPr>
            <a:normAutofit/>
          </a:bodyPr>
          <a:lstStyle/>
          <a:p>
            <a:pPr>
              <a:buFont typeface="Wingdings" panose="05000000000000000000" pitchFamily="2" charset="2"/>
              <a:buChar char="ü"/>
            </a:pPr>
            <a:endParaRPr lang="en-US" sz="1800" i="1" dirty="0"/>
          </a:p>
          <a:p>
            <a:pPr>
              <a:buFont typeface="Wingdings" panose="05000000000000000000" pitchFamily="2" charset="2"/>
              <a:buChar char="ü"/>
            </a:pPr>
            <a:endParaRPr lang="en-US" sz="1800" i="1" dirty="0" smtClean="0"/>
          </a:p>
          <a:p>
            <a:pPr>
              <a:buFont typeface="Wingdings" panose="05000000000000000000" pitchFamily="2" charset="2"/>
              <a:buChar char="ü"/>
            </a:pPr>
            <a:endParaRPr lang="en-US" sz="1800" i="1" dirty="0"/>
          </a:p>
          <a:p>
            <a:pPr>
              <a:buFont typeface="Wingdings" panose="05000000000000000000" pitchFamily="2" charset="2"/>
              <a:buChar char="ü"/>
            </a:pPr>
            <a:endParaRPr lang="en-US" sz="1800" i="1" dirty="0" smtClean="0"/>
          </a:p>
          <a:p>
            <a:pPr>
              <a:buFont typeface="Wingdings" panose="05000000000000000000" pitchFamily="2" charset="2"/>
              <a:buChar char="ü"/>
            </a:pPr>
            <a:endParaRPr lang="en-US" sz="1800" i="1" dirty="0"/>
          </a:p>
          <a:p>
            <a:pPr>
              <a:buFont typeface="Wingdings" panose="05000000000000000000" pitchFamily="2" charset="2"/>
              <a:buChar char="ü"/>
            </a:pPr>
            <a:endParaRPr lang="en-US" sz="1800" i="1" dirty="0" smtClean="0"/>
          </a:p>
          <a:p>
            <a:pPr>
              <a:buFont typeface="Wingdings" panose="05000000000000000000" pitchFamily="2" charset="2"/>
              <a:buChar char="ü"/>
            </a:pPr>
            <a:endParaRPr lang="en-US" sz="1800" i="1" dirty="0" smtClean="0"/>
          </a:p>
          <a:p>
            <a:pPr>
              <a:buFont typeface="Wingdings" panose="05000000000000000000" pitchFamily="2" charset="2"/>
              <a:buChar char="ü"/>
            </a:pPr>
            <a:endParaRPr lang="en-US" sz="1800" i="1" dirty="0" smtClean="0"/>
          </a:p>
          <a:p>
            <a:pPr>
              <a:buFont typeface="Wingdings" panose="05000000000000000000" pitchFamily="2" charset="2"/>
              <a:buChar char="ü"/>
            </a:pPr>
            <a:r>
              <a:rPr lang="en-US" sz="1800" i="1" dirty="0"/>
              <a:t>We can see that from the above median plot, </a:t>
            </a:r>
            <a:r>
              <a:rPr lang="en-US" sz="1800" i="1" dirty="0" err="1"/>
              <a:t>YearsOld</a:t>
            </a:r>
            <a:r>
              <a:rPr lang="en-US" sz="1800" i="1" dirty="0"/>
              <a:t> column is inversely proportional to </a:t>
            </a:r>
            <a:r>
              <a:rPr lang="en-US" sz="1800" i="1" dirty="0" err="1"/>
              <a:t>CarEstimatedPrice</a:t>
            </a:r>
            <a:r>
              <a:rPr lang="en-US" sz="1800" i="1" dirty="0"/>
              <a:t> </a:t>
            </a:r>
            <a:r>
              <a:rPr lang="en-US" sz="1800" i="1" dirty="0" smtClean="0"/>
              <a:t>column. We can see the declining of the prices as years increases.</a:t>
            </a:r>
            <a:endParaRPr lang="en-US" sz="1800" i="1" dirty="0" smtClean="0"/>
          </a:p>
        </p:txBody>
      </p:sp>
      <p:pic>
        <p:nvPicPr>
          <p:cNvPr id="1026" name="Picture 2" descr="medianpl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0" y="2008187"/>
            <a:ext cx="5473147" cy="24710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588597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00062"/>
            <a:ext cx="10515600" cy="1325563"/>
          </a:xfrm>
          <a:solidFill>
            <a:schemeClr val="accent5">
              <a:lumMod val="60000"/>
              <a:lumOff val="40000"/>
            </a:schemeClr>
          </a:solidFill>
        </p:spPr>
        <p:txBody>
          <a:bodyPr>
            <a:normAutofit/>
          </a:bodyPr>
          <a:lstStyle/>
          <a:p>
            <a:pPr algn="ctr"/>
            <a:r>
              <a:rPr lang="en-US" sz="3200" b="1" dirty="0" smtClean="0"/>
              <a:t>Model Building Pipeline</a:t>
            </a:r>
            <a:endParaRPr lang="en-US" sz="3200" b="1" dirty="0"/>
          </a:p>
        </p:txBody>
      </p:sp>
      <p:sp>
        <p:nvSpPr>
          <p:cNvPr id="3" name="Content Placeholder 2"/>
          <p:cNvSpPr>
            <a:spLocks noGrp="1"/>
          </p:cNvSpPr>
          <p:nvPr>
            <p:ph idx="1"/>
          </p:nvPr>
        </p:nvSpPr>
        <p:spPr>
          <a:solidFill>
            <a:schemeClr val="accent5">
              <a:lumMod val="20000"/>
              <a:lumOff val="80000"/>
            </a:schemeClr>
          </a:solidFill>
        </p:spPr>
        <p:txBody>
          <a:bodyPr>
            <a:normAutofit/>
          </a:bodyPr>
          <a:lstStyle/>
          <a:p>
            <a:pPr>
              <a:buFont typeface="Wingdings" panose="05000000000000000000" pitchFamily="2" charset="2"/>
              <a:buChar char="ü"/>
            </a:pPr>
            <a:endParaRPr lang="en-US" sz="1800" i="1" dirty="0"/>
          </a:p>
          <a:p>
            <a:pPr>
              <a:buFont typeface="Wingdings" panose="05000000000000000000" pitchFamily="2" charset="2"/>
              <a:buChar char="ü"/>
            </a:pPr>
            <a:r>
              <a:rPr lang="en-US" sz="1800" i="1" dirty="0" smtClean="0"/>
              <a:t>Label Encoding the dataset: </a:t>
            </a:r>
            <a:r>
              <a:rPr lang="en-US" sz="1800" i="1" dirty="0"/>
              <a:t>We Label Encode the categorical data columns like ‘</a:t>
            </a:r>
            <a:r>
              <a:rPr lang="en-US" sz="1800" i="1" dirty="0" err="1"/>
              <a:t>CarManufacturer</a:t>
            </a:r>
            <a:r>
              <a:rPr lang="en-US" sz="1800" i="1" dirty="0"/>
              <a:t>’, ‘Model’, ‘Fuel’, ‘</a:t>
            </a:r>
            <a:r>
              <a:rPr lang="en-US" sz="1800" i="1" dirty="0" err="1"/>
              <a:t>MainCity</a:t>
            </a:r>
            <a:r>
              <a:rPr lang="en-US" sz="1800" i="1" dirty="0"/>
              <a:t>’, ‘Suburb’, so that we can work on model building process smoothly.</a:t>
            </a:r>
          </a:p>
          <a:p>
            <a:pPr>
              <a:buFont typeface="Wingdings" panose="05000000000000000000" pitchFamily="2" charset="2"/>
              <a:buChar char="ü"/>
            </a:pPr>
            <a:r>
              <a:rPr lang="en-US" sz="1800" i="1" dirty="0" smtClean="0"/>
              <a:t>Scaling the dataset: Scaling is much important to get all the dataset values in same scale. It improves the model predicting performances.</a:t>
            </a:r>
          </a:p>
          <a:p>
            <a:pPr>
              <a:buFont typeface="Wingdings" panose="05000000000000000000" pitchFamily="2" charset="2"/>
              <a:buChar char="ü"/>
            </a:pPr>
            <a:r>
              <a:rPr lang="en-US" sz="1800" i="1" dirty="0" smtClean="0"/>
              <a:t>Train Test Dataset making: We kept 80</a:t>
            </a:r>
            <a:r>
              <a:rPr lang="en-US" sz="1800" i="1" dirty="0" smtClean="0"/>
              <a:t>% dataset for training the model and 20% dataset for testing the model. </a:t>
            </a:r>
          </a:p>
          <a:p>
            <a:pPr>
              <a:buFont typeface="Wingdings" panose="05000000000000000000" pitchFamily="2" charset="2"/>
              <a:buChar char="ü"/>
            </a:pPr>
            <a:r>
              <a:rPr lang="en-US" sz="1800" i="1" dirty="0" smtClean="0"/>
              <a:t>Model Making Process: We in this project tried to build 6 different types of model to understand the model dataset and model predicting accuracy of the mode.</a:t>
            </a:r>
          </a:p>
        </p:txBody>
      </p:sp>
    </p:spTree>
    <p:extLst>
      <p:ext uri="{BB962C8B-B14F-4D97-AF65-F5344CB8AC3E}">
        <p14:creationId xmlns:p14="http://schemas.microsoft.com/office/powerpoint/2010/main" val="377530361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00062"/>
            <a:ext cx="10515600" cy="1325563"/>
          </a:xfrm>
          <a:solidFill>
            <a:schemeClr val="accent5">
              <a:lumMod val="60000"/>
              <a:lumOff val="40000"/>
            </a:schemeClr>
          </a:solidFill>
        </p:spPr>
        <p:txBody>
          <a:bodyPr>
            <a:normAutofit/>
          </a:bodyPr>
          <a:lstStyle/>
          <a:p>
            <a:pPr algn="ctr"/>
            <a:r>
              <a:rPr lang="en-US" sz="3200" b="1" dirty="0" smtClean="0"/>
              <a:t>Model Making</a:t>
            </a:r>
            <a:endParaRPr lang="en-US" sz="3200" b="1" dirty="0"/>
          </a:p>
        </p:txBody>
      </p:sp>
      <p:sp>
        <p:nvSpPr>
          <p:cNvPr id="3" name="Content Placeholder 2"/>
          <p:cNvSpPr>
            <a:spLocks noGrp="1"/>
          </p:cNvSpPr>
          <p:nvPr>
            <p:ph idx="1"/>
          </p:nvPr>
        </p:nvSpPr>
        <p:spPr>
          <a:solidFill>
            <a:schemeClr val="accent5">
              <a:lumMod val="20000"/>
              <a:lumOff val="80000"/>
            </a:schemeClr>
          </a:solidFill>
        </p:spPr>
        <p:txBody>
          <a:bodyPr>
            <a:normAutofit lnSpcReduction="10000"/>
          </a:bodyPr>
          <a:lstStyle/>
          <a:p>
            <a:pPr marL="0" indent="0">
              <a:buNone/>
            </a:pPr>
            <a:r>
              <a:rPr lang="en-US" sz="1800" b="1" i="1" dirty="0" smtClean="0"/>
              <a:t>Linear Regression:</a:t>
            </a:r>
            <a:r>
              <a:rPr lang="en-US" sz="1800" i="1" dirty="0" smtClean="0"/>
              <a:t> </a:t>
            </a:r>
            <a:r>
              <a:rPr lang="en-US" sz="1800" i="1" dirty="0" err="1" smtClean="0"/>
              <a:t>LinearRegression</a:t>
            </a:r>
            <a:r>
              <a:rPr lang="en-US" sz="1800" i="1" dirty="0" smtClean="0"/>
              <a:t> Model has shown accuracy score of 22.95%</a:t>
            </a:r>
          </a:p>
          <a:p>
            <a:pPr marL="0" indent="0">
              <a:buNone/>
            </a:pPr>
            <a:r>
              <a:rPr lang="en-US" sz="1800" b="1" i="1" dirty="0" smtClean="0"/>
              <a:t>Lasso regression (regularization):</a:t>
            </a:r>
            <a:r>
              <a:rPr lang="en-US" sz="1800" i="1" dirty="0" smtClean="0"/>
              <a:t>  Lasso regression model has shown accuracy of 22.95%</a:t>
            </a:r>
          </a:p>
          <a:p>
            <a:pPr marL="0" indent="0">
              <a:buNone/>
            </a:pPr>
            <a:r>
              <a:rPr lang="en-US" sz="1800" b="1" i="1" dirty="0" smtClean="0"/>
              <a:t>Ridge regression (regularization):</a:t>
            </a:r>
            <a:r>
              <a:rPr lang="en-US" sz="1800" i="1" dirty="0" smtClean="0"/>
              <a:t> Ridge Regression model has shown accuracy of 22.95%</a:t>
            </a:r>
          </a:p>
          <a:p>
            <a:pPr marL="0" indent="0">
              <a:buNone/>
            </a:pPr>
            <a:r>
              <a:rPr lang="en-US" sz="1800" b="1" i="1" dirty="0" err="1" smtClean="0"/>
              <a:t>ElasticNet</a:t>
            </a:r>
            <a:r>
              <a:rPr lang="en-US" sz="1800" b="1" i="1" dirty="0" smtClean="0"/>
              <a:t> Regression:</a:t>
            </a:r>
            <a:r>
              <a:rPr lang="en-US" sz="1800" i="1" dirty="0" smtClean="0"/>
              <a:t> </a:t>
            </a:r>
            <a:r>
              <a:rPr lang="en-US" sz="1800" i="1" dirty="0" err="1" smtClean="0"/>
              <a:t>ElasticNet</a:t>
            </a:r>
            <a:r>
              <a:rPr lang="en-US" sz="1800" i="1" dirty="0" smtClean="0"/>
              <a:t> Regression model has shown accuracy of 22.95%</a:t>
            </a:r>
          </a:p>
          <a:p>
            <a:pPr marL="0" indent="0">
              <a:buNone/>
            </a:pPr>
            <a:r>
              <a:rPr lang="en-US" sz="1800" b="1" i="1" dirty="0" smtClean="0"/>
              <a:t>Random Forest Regression:</a:t>
            </a:r>
            <a:r>
              <a:rPr lang="en-US" sz="1800" i="1" dirty="0" smtClean="0"/>
              <a:t> Random Forest Regression model has shown accuracy of 99.96%</a:t>
            </a:r>
          </a:p>
          <a:p>
            <a:pPr marL="0" indent="0">
              <a:buNone/>
            </a:pPr>
            <a:r>
              <a:rPr lang="en-US" sz="1800" b="1" i="1" dirty="0" smtClean="0"/>
              <a:t>Support Vector Regression:</a:t>
            </a:r>
            <a:r>
              <a:rPr lang="en-US" sz="1800" i="1" dirty="0" smtClean="0"/>
              <a:t> Support Vector Regression model has shown negative accuracy results.</a:t>
            </a:r>
          </a:p>
          <a:p>
            <a:pPr marL="0" indent="0">
              <a:buNone/>
            </a:pPr>
            <a:r>
              <a:rPr lang="en-US" sz="1800" b="1" i="1" dirty="0" smtClean="0"/>
              <a:t>Ada Boost Regression:</a:t>
            </a:r>
            <a:r>
              <a:rPr lang="en-US" sz="1800" i="1" dirty="0" smtClean="0"/>
              <a:t> Ada Boost Regression model has shown accuracy of 52.83 %</a:t>
            </a:r>
          </a:p>
          <a:p>
            <a:pPr marL="0" indent="0">
              <a:buNone/>
            </a:pPr>
            <a:endParaRPr lang="en-US" sz="1800" b="1" dirty="0" smtClean="0"/>
          </a:p>
          <a:p>
            <a:pPr marL="0" indent="0">
              <a:buNone/>
            </a:pPr>
            <a:r>
              <a:rPr lang="en-US" sz="1800" b="1" dirty="0" smtClean="0"/>
              <a:t>Observation:</a:t>
            </a:r>
          </a:p>
          <a:p>
            <a:pPr marL="0" indent="0">
              <a:buNone/>
            </a:pPr>
            <a:r>
              <a:rPr lang="en-US" sz="1800" i="1" dirty="0" smtClean="0"/>
              <a:t>After checking all model’s accuracy score and cross validation score and also their errors, we found out that </a:t>
            </a:r>
            <a:r>
              <a:rPr lang="en-US" sz="1800" b="1" i="1" dirty="0" smtClean="0"/>
              <a:t>Random Forest </a:t>
            </a:r>
            <a:r>
              <a:rPr lang="en-US" sz="1800" b="1" i="1" dirty="0" smtClean="0"/>
              <a:t>Regression model</a:t>
            </a:r>
            <a:r>
              <a:rPr lang="en-US" sz="1800" i="1" dirty="0" smtClean="0"/>
              <a:t> seems to be the best model, as it has good accuracy score and least error comparatively. The difference between the accuracy score and cross validation score is also minimal which indicates less over fitting in the model. So we selected Random Forest regression model as our final model.</a:t>
            </a:r>
          </a:p>
          <a:p>
            <a:pPr>
              <a:buFont typeface="Wingdings" panose="05000000000000000000" pitchFamily="2" charset="2"/>
              <a:buChar char="ü"/>
            </a:pPr>
            <a:endParaRPr lang="en-US" sz="1800" i="1" dirty="0"/>
          </a:p>
        </p:txBody>
      </p:sp>
    </p:spTree>
    <p:extLst>
      <p:ext uri="{BB962C8B-B14F-4D97-AF65-F5344CB8AC3E}">
        <p14:creationId xmlns:p14="http://schemas.microsoft.com/office/powerpoint/2010/main" val="354210107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5">
              <a:lumMod val="60000"/>
              <a:lumOff val="40000"/>
            </a:schemeClr>
          </a:solidFill>
        </p:spPr>
        <p:txBody>
          <a:bodyPr>
            <a:normAutofit/>
          </a:bodyPr>
          <a:lstStyle/>
          <a:p>
            <a:pPr algn="ctr"/>
            <a:r>
              <a:rPr lang="en-US" sz="3200" b="1" dirty="0" smtClean="0"/>
              <a:t>Observations</a:t>
            </a:r>
            <a:endParaRPr lang="en-US" sz="3200" b="1" dirty="0"/>
          </a:p>
        </p:txBody>
      </p:sp>
      <p:sp>
        <p:nvSpPr>
          <p:cNvPr id="4" name="Content Placeholder 3"/>
          <p:cNvSpPr>
            <a:spLocks noGrp="1"/>
          </p:cNvSpPr>
          <p:nvPr>
            <p:ph sz="half" idx="1"/>
          </p:nvPr>
        </p:nvSpPr>
        <p:spPr>
          <a:solidFill>
            <a:schemeClr val="accent1">
              <a:lumMod val="40000"/>
              <a:lumOff val="60000"/>
            </a:schemeClr>
          </a:solidFill>
        </p:spPr>
        <p:txBody>
          <a:bodyPr/>
          <a:lstStyle/>
          <a:p>
            <a:endParaRPr lang="en-US" i="1" dirty="0" smtClean="0"/>
          </a:p>
          <a:p>
            <a:r>
              <a:rPr lang="en-US" i="1" dirty="0" smtClean="0"/>
              <a:t>We checked the scatter plot of </a:t>
            </a:r>
            <a:r>
              <a:rPr lang="en-US" b="1" i="1" dirty="0" err="1" smtClean="0"/>
              <a:t>y_test</a:t>
            </a:r>
            <a:r>
              <a:rPr lang="en-US" i="1" dirty="0" smtClean="0"/>
              <a:t> dataset and model’s </a:t>
            </a:r>
            <a:r>
              <a:rPr lang="en-US" b="1" i="1" dirty="0" smtClean="0"/>
              <a:t>predicted </a:t>
            </a:r>
            <a:r>
              <a:rPr lang="en-US" b="1" i="1" dirty="0" err="1" smtClean="0"/>
              <a:t>y_test</a:t>
            </a:r>
            <a:r>
              <a:rPr lang="en-US" i="1" dirty="0" smtClean="0"/>
              <a:t> dataset, we found out that all the points falls in same line which indicates the good model building.</a:t>
            </a:r>
            <a:endParaRPr lang="en-US" i="1" dirty="0"/>
          </a:p>
        </p:txBody>
      </p:sp>
      <p:sp>
        <p:nvSpPr>
          <p:cNvPr id="5" name="Content Placeholder 4"/>
          <p:cNvSpPr>
            <a:spLocks noGrp="1"/>
          </p:cNvSpPr>
          <p:nvPr>
            <p:ph sz="half" idx="2"/>
          </p:nvPr>
        </p:nvSpPr>
        <p:spPr>
          <a:solidFill>
            <a:schemeClr val="accent1">
              <a:lumMod val="60000"/>
              <a:lumOff val="40000"/>
            </a:schemeClr>
          </a:solidFill>
        </p:spPr>
        <p:txBody>
          <a:bodyPr/>
          <a:lstStyle/>
          <a:p>
            <a:endParaRPr lang="en-US" dirty="0"/>
          </a:p>
        </p:txBody>
      </p:sp>
      <p:pic>
        <p:nvPicPr>
          <p:cNvPr id="2050" name="Picture 2" descr="finalscatter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72199" y="1825625"/>
            <a:ext cx="5334001"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9308545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00062"/>
            <a:ext cx="10515600" cy="1325563"/>
          </a:xfrm>
          <a:solidFill>
            <a:schemeClr val="accent5">
              <a:lumMod val="60000"/>
              <a:lumOff val="40000"/>
            </a:schemeClr>
          </a:solidFill>
        </p:spPr>
        <p:txBody>
          <a:bodyPr>
            <a:normAutofit/>
          </a:bodyPr>
          <a:lstStyle/>
          <a:p>
            <a:pPr algn="ctr"/>
            <a:r>
              <a:rPr lang="en-US" sz="3200" b="1" dirty="0" smtClean="0"/>
              <a:t>Conclusions</a:t>
            </a:r>
            <a:endParaRPr lang="en-US" sz="3200" b="1" dirty="0"/>
          </a:p>
        </p:txBody>
      </p:sp>
      <p:sp>
        <p:nvSpPr>
          <p:cNvPr id="3" name="Content Placeholder 2"/>
          <p:cNvSpPr>
            <a:spLocks noGrp="1"/>
          </p:cNvSpPr>
          <p:nvPr>
            <p:ph idx="1"/>
          </p:nvPr>
        </p:nvSpPr>
        <p:spPr>
          <a:solidFill>
            <a:schemeClr val="accent5">
              <a:lumMod val="20000"/>
              <a:lumOff val="80000"/>
            </a:schemeClr>
          </a:solidFill>
        </p:spPr>
        <p:txBody>
          <a:bodyPr>
            <a:normAutofit/>
          </a:bodyPr>
          <a:lstStyle/>
          <a:p>
            <a:pPr>
              <a:buFont typeface="Wingdings" panose="05000000000000000000" pitchFamily="2" charset="2"/>
              <a:buChar char="ü"/>
            </a:pPr>
            <a:endParaRPr lang="en-US" sz="1800" i="1" dirty="0"/>
          </a:p>
          <a:p>
            <a:pPr>
              <a:buFont typeface="Wingdings" panose="05000000000000000000" pitchFamily="2" charset="2"/>
              <a:buChar char="ü"/>
            </a:pPr>
            <a:r>
              <a:rPr lang="en-US" sz="1800" i="1" dirty="0" smtClean="0"/>
              <a:t>How many </a:t>
            </a:r>
            <a:r>
              <a:rPr lang="en-US" sz="1800" b="1" i="1" dirty="0" smtClean="0"/>
              <a:t>Kilometers</a:t>
            </a:r>
            <a:r>
              <a:rPr lang="en-US" sz="1800" i="1" dirty="0" smtClean="0"/>
              <a:t> has car ran is </a:t>
            </a:r>
            <a:r>
              <a:rPr lang="en-US" sz="1800" b="1" i="1" dirty="0" smtClean="0"/>
              <a:t>inversely</a:t>
            </a:r>
            <a:r>
              <a:rPr lang="en-US" sz="1800" i="1" dirty="0" smtClean="0"/>
              <a:t> proportional to Car’s Estimated price.</a:t>
            </a:r>
          </a:p>
          <a:p>
            <a:pPr>
              <a:buFont typeface="Wingdings" panose="05000000000000000000" pitchFamily="2" charset="2"/>
              <a:buChar char="ü"/>
            </a:pPr>
            <a:r>
              <a:rPr lang="en-US" sz="1800" i="1" dirty="0" smtClean="0"/>
              <a:t>How many </a:t>
            </a:r>
            <a:r>
              <a:rPr lang="en-US" sz="1800" b="1" i="1" dirty="0" smtClean="0"/>
              <a:t>years old </a:t>
            </a:r>
            <a:r>
              <a:rPr lang="en-US" sz="1800" i="1" dirty="0" smtClean="0"/>
              <a:t>the car is inversely </a:t>
            </a:r>
            <a:r>
              <a:rPr lang="en-US" sz="1800" b="1" i="1" dirty="0" err="1" smtClean="0"/>
              <a:t>inversely</a:t>
            </a:r>
            <a:r>
              <a:rPr lang="en-US" sz="1800" i="1" dirty="0" smtClean="0"/>
              <a:t> proportional to Car’s Estimated price.</a:t>
            </a:r>
          </a:p>
          <a:p>
            <a:pPr>
              <a:buFont typeface="Wingdings" panose="05000000000000000000" pitchFamily="2" charset="2"/>
              <a:buChar char="ü"/>
            </a:pPr>
            <a:r>
              <a:rPr lang="en-US" sz="1800" b="1" i="1" dirty="0" smtClean="0"/>
              <a:t>Petrol Cars</a:t>
            </a:r>
            <a:r>
              <a:rPr lang="en-US" sz="1800" i="1" dirty="0" smtClean="0"/>
              <a:t> are usually high priced than </a:t>
            </a:r>
            <a:r>
              <a:rPr lang="en-US" sz="1800" b="1" i="1" dirty="0" smtClean="0"/>
              <a:t>Diesel cars</a:t>
            </a:r>
            <a:r>
              <a:rPr lang="en-US" sz="1800" i="1" dirty="0" smtClean="0"/>
              <a:t> and then CNG-Hybrid cars.</a:t>
            </a:r>
          </a:p>
          <a:p>
            <a:pPr>
              <a:buFont typeface="Wingdings" panose="05000000000000000000" pitchFamily="2" charset="2"/>
              <a:buChar char="ü"/>
            </a:pPr>
            <a:r>
              <a:rPr lang="en-US" sz="1800" i="1" dirty="0" smtClean="0"/>
              <a:t>Most of the cars are priced between </a:t>
            </a:r>
            <a:r>
              <a:rPr lang="en-US" sz="1800" b="1" i="1" dirty="0" smtClean="0"/>
              <a:t>0 to 4</a:t>
            </a:r>
            <a:r>
              <a:rPr lang="en-US" sz="1800" i="1" dirty="0" smtClean="0"/>
              <a:t> lakhs and in that too between </a:t>
            </a:r>
            <a:r>
              <a:rPr lang="en-US" sz="1800" b="1" i="1" dirty="0" smtClean="0"/>
              <a:t>0 to 2</a:t>
            </a:r>
            <a:r>
              <a:rPr lang="en-US" sz="1800" i="1" dirty="0" smtClean="0"/>
              <a:t> lakhs.</a:t>
            </a:r>
          </a:p>
          <a:p>
            <a:pPr>
              <a:buFont typeface="Wingdings" panose="05000000000000000000" pitchFamily="2" charset="2"/>
              <a:buChar char="ü"/>
            </a:pPr>
            <a:r>
              <a:rPr lang="en-US" sz="1800" i="1" dirty="0" smtClean="0"/>
              <a:t>Cars more than 15 years old, are very much </a:t>
            </a:r>
            <a:r>
              <a:rPr lang="en-US" sz="1800" b="1" i="1" dirty="0" smtClean="0"/>
              <a:t>less priced</a:t>
            </a:r>
            <a:r>
              <a:rPr lang="en-US" sz="1800" i="1" dirty="0" smtClean="0"/>
              <a:t>.</a:t>
            </a:r>
          </a:p>
          <a:p>
            <a:pPr>
              <a:buFont typeface="Wingdings" panose="05000000000000000000" pitchFamily="2" charset="2"/>
              <a:buChar char="ü"/>
            </a:pPr>
            <a:r>
              <a:rPr lang="en-US" sz="1800" b="1" i="1" dirty="0" smtClean="0"/>
              <a:t>Random Forest Regression model </a:t>
            </a:r>
            <a:r>
              <a:rPr lang="en-US" sz="1800" i="1" dirty="0" smtClean="0"/>
              <a:t>seems to be the best fit model as its showing </a:t>
            </a:r>
            <a:r>
              <a:rPr lang="en-US" sz="1800" b="1" i="1" dirty="0" smtClean="0"/>
              <a:t>less </a:t>
            </a:r>
            <a:r>
              <a:rPr lang="en-US" sz="1800" b="1" i="1" dirty="0" err="1" smtClean="0"/>
              <a:t>overfitting</a:t>
            </a:r>
            <a:r>
              <a:rPr lang="en-US" sz="1800" i="1" dirty="0" smtClean="0"/>
              <a:t>, verified by cross validation score.</a:t>
            </a:r>
          </a:p>
          <a:p>
            <a:pPr>
              <a:buFont typeface="Wingdings" panose="05000000000000000000" pitchFamily="2" charset="2"/>
              <a:buChar char="ü"/>
            </a:pPr>
            <a:r>
              <a:rPr lang="en-US" sz="1800" i="1" dirty="0" smtClean="0"/>
              <a:t>Random Forest Regression model is showing accuracy of </a:t>
            </a:r>
            <a:r>
              <a:rPr lang="en-US" sz="1800" b="1" i="1" dirty="0" smtClean="0"/>
              <a:t>99.96%</a:t>
            </a:r>
          </a:p>
          <a:p>
            <a:pPr>
              <a:buFont typeface="Wingdings" panose="05000000000000000000" pitchFamily="2" charset="2"/>
              <a:buChar char="ü"/>
            </a:pPr>
            <a:endParaRPr lang="en-US" sz="1800" i="1" dirty="0" smtClean="0"/>
          </a:p>
        </p:txBody>
      </p:sp>
    </p:spTree>
    <p:extLst>
      <p:ext uri="{BB962C8B-B14F-4D97-AF65-F5344CB8AC3E}">
        <p14:creationId xmlns:p14="http://schemas.microsoft.com/office/powerpoint/2010/main" val="183237049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56591"/>
            <a:ext cx="10515600" cy="5620372"/>
          </a:xfrm>
          <a:solidFill>
            <a:schemeClr val="accent5">
              <a:lumMod val="20000"/>
              <a:lumOff val="80000"/>
            </a:schemeClr>
          </a:solidFill>
        </p:spPr>
        <p:txBody>
          <a:bodyPr>
            <a:normAutofit/>
          </a:bodyPr>
          <a:lstStyle/>
          <a:p>
            <a:pPr marL="0" indent="0" algn="ctr">
              <a:buNone/>
            </a:pPr>
            <a:endParaRPr lang="en-US" sz="1800" i="1" dirty="0" smtClean="0"/>
          </a:p>
          <a:p>
            <a:pPr marL="0" indent="0" algn="ctr">
              <a:buNone/>
            </a:pPr>
            <a:endParaRPr lang="en-US" sz="1800" i="1" dirty="0"/>
          </a:p>
          <a:p>
            <a:pPr marL="0" indent="0" algn="ctr">
              <a:buNone/>
            </a:pPr>
            <a:endParaRPr lang="en-US" sz="1800" i="1" dirty="0" smtClean="0"/>
          </a:p>
          <a:p>
            <a:pPr marL="0" indent="0" algn="ctr">
              <a:buNone/>
            </a:pPr>
            <a:endParaRPr lang="en-US" sz="1800" i="1" dirty="0"/>
          </a:p>
          <a:p>
            <a:pPr marL="0" indent="0" algn="ctr">
              <a:buNone/>
            </a:pPr>
            <a:endParaRPr lang="en-US" sz="1800" i="1" dirty="0" smtClean="0"/>
          </a:p>
          <a:p>
            <a:pPr marL="0" indent="0" algn="ctr">
              <a:buNone/>
            </a:pPr>
            <a:endParaRPr lang="en-US" sz="1800" i="1" dirty="0"/>
          </a:p>
          <a:p>
            <a:pPr marL="0" indent="0" algn="ctr">
              <a:buNone/>
            </a:pPr>
            <a:r>
              <a:rPr lang="en-US" sz="5400" i="1" dirty="0" smtClean="0"/>
              <a:t>THANK YOU</a:t>
            </a:r>
          </a:p>
        </p:txBody>
      </p:sp>
    </p:spTree>
    <p:extLst>
      <p:ext uri="{BB962C8B-B14F-4D97-AF65-F5344CB8AC3E}">
        <p14:creationId xmlns:p14="http://schemas.microsoft.com/office/powerpoint/2010/main" val="19424446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00062"/>
            <a:ext cx="10515600" cy="1325563"/>
          </a:xfrm>
          <a:solidFill>
            <a:schemeClr val="accent5">
              <a:lumMod val="60000"/>
              <a:lumOff val="40000"/>
            </a:schemeClr>
          </a:solidFill>
        </p:spPr>
        <p:txBody>
          <a:bodyPr>
            <a:normAutofit/>
          </a:bodyPr>
          <a:lstStyle/>
          <a:p>
            <a:pPr algn="ctr"/>
            <a:r>
              <a:rPr lang="en-US" sz="4800" b="1" dirty="0" err="1" smtClean="0"/>
              <a:t>Aknowledgement</a:t>
            </a:r>
            <a:endParaRPr lang="en-US" sz="4800" b="1" dirty="0"/>
          </a:p>
        </p:txBody>
      </p:sp>
      <p:sp>
        <p:nvSpPr>
          <p:cNvPr id="3" name="Content Placeholder 2"/>
          <p:cNvSpPr>
            <a:spLocks noGrp="1"/>
          </p:cNvSpPr>
          <p:nvPr>
            <p:ph idx="1"/>
          </p:nvPr>
        </p:nvSpPr>
        <p:spPr>
          <a:solidFill>
            <a:schemeClr val="accent5">
              <a:lumMod val="20000"/>
              <a:lumOff val="80000"/>
            </a:schemeClr>
          </a:solidFill>
        </p:spPr>
        <p:txBody>
          <a:bodyPr>
            <a:normAutofit/>
          </a:bodyPr>
          <a:lstStyle/>
          <a:p>
            <a:pPr marL="0" indent="0">
              <a:buNone/>
            </a:pPr>
            <a:endParaRPr lang="en-US" sz="2000" dirty="0" smtClean="0"/>
          </a:p>
          <a:p>
            <a:pPr marL="0" indent="0">
              <a:buNone/>
            </a:pPr>
            <a:endParaRPr lang="en-US" sz="2000" dirty="0"/>
          </a:p>
          <a:p>
            <a:pPr marL="0" indent="0">
              <a:buNone/>
            </a:pPr>
            <a:endParaRPr lang="en-US" sz="2000" dirty="0" smtClean="0"/>
          </a:p>
          <a:p>
            <a:pPr marL="0" indent="0">
              <a:buNone/>
            </a:pPr>
            <a:endParaRPr lang="en-US" sz="2000" b="1" dirty="0" smtClean="0"/>
          </a:p>
          <a:p>
            <a:pPr marL="0" indent="0">
              <a:buNone/>
            </a:pPr>
            <a:endParaRPr lang="en-US" sz="2000" b="1" dirty="0"/>
          </a:p>
          <a:p>
            <a:pPr marL="0" indent="0">
              <a:buNone/>
            </a:pPr>
            <a:r>
              <a:rPr lang="en-US" sz="2000" b="1" dirty="0" smtClean="0"/>
              <a:t>Special thanks to </a:t>
            </a:r>
            <a:r>
              <a:rPr lang="en-US" sz="2000" b="1" dirty="0" err="1" smtClean="0"/>
              <a:t>Sapna</a:t>
            </a:r>
            <a:r>
              <a:rPr lang="en-US" sz="2000" b="1" dirty="0" smtClean="0"/>
              <a:t> </a:t>
            </a:r>
            <a:r>
              <a:rPr lang="en-US" sz="2000" b="1" dirty="0" err="1" smtClean="0"/>
              <a:t>Verma</a:t>
            </a:r>
            <a:r>
              <a:rPr lang="en-US" sz="2000" b="1" dirty="0" smtClean="0"/>
              <a:t> madam for guiding me for this project.</a:t>
            </a:r>
          </a:p>
          <a:p>
            <a:pPr marL="0" indent="0">
              <a:buNone/>
            </a:pPr>
            <a:r>
              <a:rPr lang="en-US" sz="2000" b="1" dirty="0" smtClean="0"/>
              <a:t>And also thanks to </a:t>
            </a:r>
            <a:r>
              <a:rPr lang="en-US" sz="2000" b="1" dirty="0" err="1" smtClean="0"/>
              <a:t>Deepika</a:t>
            </a:r>
            <a:r>
              <a:rPr lang="en-US" sz="2000" b="1" dirty="0" smtClean="0"/>
              <a:t> Sharma madam, for teaching us this skills to perform data analysis.</a:t>
            </a:r>
          </a:p>
          <a:p>
            <a:pPr marL="0" indent="0">
              <a:buNone/>
            </a:pPr>
            <a:endParaRPr lang="en-US" sz="2000" dirty="0" smtClean="0"/>
          </a:p>
          <a:p>
            <a:pPr marL="0" indent="0">
              <a:buNone/>
            </a:pPr>
            <a:r>
              <a:rPr lang="en-US" sz="2000" dirty="0" smtClean="0"/>
              <a:t>This project is submitted to </a:t>
            </a:r>
            <a:r>
              <a:rPr lang="en-US" sz="2000" dirty="0" err="1" smtClean="0"/>
              <a:t>fliprobo</a:t>
            </a:r>
            <a:r>
              <a:rPr lang="en-US" sz="2000" dirty="0" smtClean="0"/>
              <a:t> company as a part of internship projects.</a:t>
            </a:r>
          </a:p>
        </p:txBody>
      </p:sp>
    </p:spTree>
    <p:extLst>
      <p:ext uri="{BB962C8B-B14F-4D97-AF65-F5344CB8AC3E}">
        <p14:creationId xmlns:p14="http://schemas.microsoft.com/office/powerpoint/2010/main" val="10201558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00062"/>
            <a:ext cx="10515600" cy="1325563"/>
          </a:xfrm>
          <a:solidFill>
            <a:schemeClr val="accent5">
              <a:lumMod val="60000"/>
              <a:lumOff val="40000"/>
            </a:schemeClr>
          </a:solidFill>
        </p:spPr>
        <p:txBody>
          <a:bodyPr/>
          <a:lstStyle/>
          <a:p>
            <a:pPr algn="ctr"/>
            <a:r>
              <a:rPr lang="en-US" b="1" dirty="0" smtClean="0"/>
              <a:t>INTRODUCTION</a:t>
            </a:r>
            <a:endParaRPr lang="en-US" b="1" dirty="0"/>
          </a:p>
        </p:txBody>
      </p:sp>
      <p:sp>
        <p:nvSpPr>
          <p:cNvPr id="3" name="Content Placeholder 2"/>
          <p:cNvSpPr>
            <a:spLocks noGrp="1"/>
          </p:cNvSpPr>
          <p:nvPr>
            <p:ph idx="1"/>
          </p:nvPr>
        </p:nvSpPr>
        <p:spPr>
          <a:solidFill>
            <a:schemeClr val="accent5">
              <a:lumMod val="20000"/>
              <a:lumOff val="80000"/>
            </a:schemeClr>
          </a:solidFill>
        </p:spPr>
        <p:txBody>
          <a:bodyPr>
            <a:normAutofit/>
          </a:bodyPr>
          <a:lstStyle/>
          <a:p>
            <a:endParaRPr lang="en-US" dirty="0" smtClean="0"/>
          </a:p>
          <a:p>
            <a:r>
              <a:rPr lang="en-US" sz="1600" i="1" dirty="0"/>
              <a:t>W</a:t>
            </a:r>
            <a:r>
              <a:rPr lang="en-US" sz="1600" i="1" dirty="0" smtClean="0"/>
              <a:t>e </a:t>
            </a:r>
            <a:r>
              <a:rPr lang="en-US" sz="1600" i="1" dirty="0"/>
              <a:t>have seen lot of changes in the car market. </a:t>
            </a:r>
            <a:r>
              <a:rPr lang="en-US" sz="1600" i="1" dirty="0" smtClean="0"/>
              <a:t>Second hand cars market is on rise globally because of inflation and also because of new technological changes happening around the market. With the eve of Electric Cars and their related regulations many people think twice before investing in new car that’s also one of the reason in second hand cars market rise. With </a:t>
            </a:r>
            <a:r>
              <a:rPr lang="en-US" sz="1600" i="1" dirty="0"/>
              <a:t>the change in market due to </a:t>
            </a:r>
            <a:r>
              <a:rPr lang="en-US" sz="1600" b="1" i="1" dirty="0" err="1" smtClean="0"/>
              <a:t>Covid</a:t>
            </a:r>
            <a:r>
              <a:rPr lang="en-US" sz="1600" b="1" i="1" dirty="0" smtClean="0"/>
              <a:t> </a:t>
            </a:r>
            <a:r>
              <a:rPr lang="en-US" sz="1600" b="1" i="1" dirty="0"/>
              <a:t>19</a:t>
            </a:r>
            <a:r>
              <a:rPr lang="en-US" sz="1600" i="1" dirty="0"/>
              <a:t> impact, our client is facing problems with their previous car price valuation machine learning models. So, they are looking for new machine learning models from new data. We have to make car price valuation model. This project contains two </a:t>
            </a:r>
            <a:r>
              <a:rPr lang="en-US" sz="1600" i="1" dirty="0" smtClean="0"/>
              <a:t>phase.</a:t>
            </a:r>
          </a:p>
          <a:p>
            <a:endParaRPr lang="en-US" sz="1600" i="1" dirty="0"/>
          </a:p>
          <a:p>
            <a:r>
              <a:rPr lang="en-US" sz="1600" b="1" i="1" dirty="0" smtClean="0"/>
              <a:t>Data Collection Phase:</a:t>
            </a:r>
            <a:r>
              <a:rPr lang="en-US" sz="1600" i="1" dirty="0" smtClean="0"/>
              <a:t> In this phase we have gathered used cars data from the cars selling website using web scrapping techniques.</a:t>
            </a:r>
          </a:p>
          <a:p>
            <a:r>
              <a:rPr lang="en-US" sz="1600" b="1" i="1" dirty="0" smtClean="0"/>
              <a:t>Model Building Phase:</a:t>
            </a:r>
            <a:r>
              <a:rPr lang="en-US" sz="1600" i="1" dirty="0" smtClean="0"/>
              <a:t> In this phase we have worked on machine learnin</a:t>
            </a:r>
            <a:r>
              <a:rPr lang="en-US" sz="1600" i="1" dirty="0" smtClean="0"/>
              <a:t>g model building process.</a:t>
            </a:r>
            <a:endParaRPr lang="en-US" sz="1600" i="1" dirty="0" smtClean="0"/>
          </a:p>
        </p:txBody>
      </p:sp>
    </p:spTree>
    <p:extLst>
      <p:ext uri="{BB962C8B-B14F-4D97-AF65-F5344CB8AC3E}">
        <p14:creationId xmlns:p14="http://schemas.microsoft.com/office/powerpoint/2010/main" val="12907130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00062"/>
            <a:ext cx="10515600" cy="1325563"/>
          </a:xfrm>
          <a:solidFill>
            <a:schemeClr val="accent5">
              <a:lumMod val="60000"/>
              <a:lumOff val="40000"/>
            </a:schemeClr>
          </a:solidFill>
        </p:spPr>
        <p:txBody>
          <a:bodyPr/>
          <a:lstStyle/>
          <a:p>
            <a:pPr algn="ctr"/>
            <a:r>
              <a:rPr lang="en-US" sz="3600" b="1" dirty="0" smtClean="0"/>
              <a:t>Steps </a:t>
            </a:r>
            <a:r>
              <a:rPr lang="en-US" sz="3600" b="1" dirty="0" err="1" smtClean="0"/>
              <a:t>Perfomed</a:t>
            </a:r>
            <a:r>
              <a:rPr lang="en-US" sz="3600" b="1" dirty="0" smtClean="0"/>
              <a:t> in Data Analysis</a:t>
            </a:r>
            <a:endParaRPr lang="en-US" sz="3600" b="1" dirty="0"/>
          </a:p>
        </p:txBody>
      </p:sp>
      <p:sp>
        <p:nvSpPr>
          <p:cNvPr id="3" name="Content Placeholder 2"/>
          <p:cNvSpPr>
            <a:spLocks noGrp="1"/>
          </p:cNvSpPr>
          <p:nvPr>
            <p:ph idx="1"/>
          </p:nvPr>
        </p:nvSpPr>
        <p:spPr>
          <a:xfrm>
            <a:off x="838200" y="1825625"/>
            <a:ext cx="10515600" cy="4535418"/>
          </a:xfrm>
          <a:solidFill>
            <a:schemeClr val="accent5">
              <a:lumMod val="20000"/>
              <a:lumOff val="80000"/>
            </a:schemeClr>
          </a:solidFill>
        </p:spPr>
        <p:txBody>
          <a:bodyPr>
            <a:noAutofit/>
          </a:bodyPr>
          <a:lstStyle/>
          <a:p>
            <a:pPr>
              <a:buFont typeface="Wingdings" panose="05000000000000000000" pitchFamily="2" charset="2"/>
              <a:buChar char="Ø"/>
            </a:pPr>
            <a:r>
              <a:rPr lang="en-US" sz="1600" b="1" i="1" dirty="0" smtClean="0"/>
              <a:t>Phase 1) - Data Collection</a:t>
            </a:r>
          </a:p>
          <a:p>
            <a:pPr>
              <a:buFont typeface="Wingdings" panose="05000000000000000000" pitchFamily="2" charset="2"/>
              <a:buChar char="Ø"/>
            </a:pPr>
            <a:r>
              <a:rPr lang="en-US" sz="1600" b="1" i="1" dirty="0" smtClean="0"/>
              <a:t>Phase 2) - Model Building</a:t>
            </a:r>
            <a:endParaRPr lang="en-US" sz="1600" b="1" i="1" dirty="0" smtClean="0"/>
          </a:p>
          <a:p>
            <a:pPr>
              <a:buFont typeface="Wingdings" panose="05000000000000000000" pitchFamily="2" charset="2"/>
              <a:buChar char="Ø"/>
            </a:pPr>
            <a:r>
              <a:rPr lang="en-US" sz="1600" i="1" dirty="0" smtClean="0"/>
              <a:t>1</a:t>
            </a:r>
            <a:r>
              <a:rPr lang="en-US" sz="1600" i="1" dirty="0" smtClean="0"/>
              <a:t>) Data Cleaning</a:t>
            </a:r>
          </a:p>
          <a:p>
            <a:pPr>
              <a:buFont typeface="Wingdings" panose="05000000000000000000" pitchFamily="2" charset="2"/>
              <a:buChar char="Ø"/>
            </a:pPr>
            <a:r>
              <a:rPr lang="en-US" sz="1600" i="1" dirty="0" smtClean="0"/>
              <a:t>2) </a:t>
            </a:r>
            <a:r>
              <a:rPr lang="en-US" sz="1600" i="1" dirty="0" smtClean="0"/>
              <a:t>Exploratory Data </a:t>
            </a:r>
            <a:r>
              <a:rPr lang="en-US" sz="1600" i="1" dirty="0" smtClean="0"/>
              <a:t>Analysis</a:t>
            </a:r>
          </a:p>
          <a:p>
            <a:pPr>
              <a:buFont typeface="Wingdings" panose="05000000000000000000" pitchFamily="2" charset="2"/>
              <a:buChar char="Ø"/>
            </a:pPr>
            <a:r>
              <a:rPr lang="en-US" sz="1600" i="1" dirty="0" smtClean="0"/>
              <a:t>3) Data Visualization</a:t>
            </a:r>
          </a:p>
          <a:p>
            <a:pPr>
              <a:buFont typeface="Wingdings" panose="05000000000000000000" pitchFamily="2" charset="2"/>
              <a:buChar char="Ø"/>
            </a:pPr>
            <a:r>
              <a:rPr lang="en-US" sz="1600" i="1" dirty="0" smtClean="0"/>
              <a:t>4) Outliers and </a:t>
            </a:r>
            <a:r>
              <a:rPr lang="en-US" sz="1600" i="1" dirty="0" err="1" smtClean="0"/>
              <a:t>Skewness</a:t>
            </a:r>
            <a:endParaRPr lang="en-US" sz="1600" i="1" dirty="0" smtClean="0"/>
          </a:p>
          <a:p>
            <a:pPr>
              <a:buFont typeface="Wingdings" panose="05000000000000000000" pitchFamily="2" charset="2"/>
              <a:buChar char="Ø"/>
            </a:pPr>
            <a:r>
              <a:rPr lang="en-US" sz="1600" i="1" dirty="0" smtClean="0"/>
              <a:t>5) Studying Correlation matrix</a:t>
            </a:r>
          </a:p>
          <a:p>
            <a:pPr>
              <a:buFont typeface="Wingdings" panose="05000000000000000000" pitchFamily="2" charset="2"/>
              <a:buChar char="Ø"/>
            </a:pPr>
            <a:r>
              <a:rPr lang="en-US" sz="1600" i="1" dirty="0" smtClean="0"/>
              <a:t>6) Label Encoding the categorical data</a:t>
            </a:r>
          </a:p>
          <a:p>
            <a:pPr>
              <a:buFont typeface="Wingdings" panose="05000000000000000000" pitchFamily="2" charset="2"/>
              <a:buChar char="Ø"/>
            </a:pPr>
            <a:r>
              <a:rPr lang="en-US" sz="1600" i="1" dirty="0" smtClean="0"/>
              <a:t>7) Scaling the </a:t>
            </a:r>
            <a:r>
              <a:rPr lang="en-US" sz="1600" i="1" dirty="0"/>
              <a:t>D</a:t>
            </a:r>
            <a:r>
              <a:rPr lang="en-US" sz="1600" i="1" dirty="0" smtClean="0"/>
              <a:t>ataset</a:t>
            </a:r>
          </a:p>
          <a:p>
            <a:pPr>
              <a:buFont typeface="Wingdings" panose="05000000000000000000" pitchFamily="2" charset="2"/>
              <a:buChar char="Ø"/>
            </a:pPr>
            <a:r>
              <a:rPr lang="en-US" sz="1600" i="1" dirty="0" smtClean="0"/>
              <a:t>8) Train-Test Split</a:t>
            </a:r>
          </a:p>
          <a:p>
            <a:pPr>
              <a:buFont typeface="Wingdings" panose="05000000000000000000" pitchFamily="2" charset="2"/>
              <a:buChar char="Ø"/>
            </a:pPr>
            <a:r>
              <a:rPr lang="en-US" sz="1600" i="1" dirty="0" smtClean="0"/>
              <a:t>9) Machine Learning model </a:t>
            </a:r>
            <a:r>
              <a:rPr lang="en-US" sz="1600" i="1" dirty="0" smtClean="0"/>
              <a:t>building</a:t>
            </a:r>
            <a:endParaRPr lang="en-US" sz="1600" i="1" dirty="0" smtClean="0"/>
          </a:p>
          <a:p>
            <a:pPr>
              <a:buFont typeface="Wingdings" panose="05000000000000000000" pitchFamily="2" charset="2"/>
              <a:buChar char="Ø"/>
            </a:pPr>
            <a:r>
              <a:rPr lang="en-US" sz="1600" i="1" dirty="0" smtClean="0"/>
              <a:t>11</a:t>
            </a:r>
            <a:r>
              <a:rPr lang="en-US" sz="1600" i="1" dirty="0" smtClean="0"/>
              <a:t>) Checking Accuracy of </a:t>
            </a:r>
            <a:r>
              <a:rPr lang="en-US" sz="1600" i="1" dirty="0" smtClean="0"/>
              <a:t>all the model</a:t>
            </a:r>
            <a:endParaRPr lang="en-US" sz="1600" i="1" dirty="0" smtClean="0"/>
          </a:p>
          <a:p>
            <a:pPr>
              <a:buFont typeface="Wingdings" panose="05000000000000000000" pitchFamily="2" charset="2"/>
              <a:buChar char="Ø"/>
            </a:pPr>
            <a:r>
              <a:rPr lang="en-US" sz="1600" i="1" dirty="0" smtClean="0"/>
              <a:t>12) Saving the model.</a:t>
            </a:r>
          </a:p>
        </p:txBody>
      </p:sp>
    </p:spTree>
    <p:extLst>
      <p:ext uri="{BB962C8B-B14F-4D97-AF65-F5344CB8AC3E}">
        <p14:creationId xmlns:p14="http://schemas.microsoft.com/office/powerpoint/2010/main" val="12184033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00062"/>
            <a:ext cx="10515600" cy="1325563"/>
          </a:xfrm>
          <a:solidFill>
            <a:schemeClr val="accent5">
              <a:lumMod val="60000"/>
              <a:lumOff val="40000"/>
            </a:schemeClr>
          </a:solidFill>
        </p:spPr>
        <p:txBody>
          <a:bodyPr>
            <a:normAutofit/>
          </a:bodyPr>
          <a:lstStyle/>
          <a:p>
            <a:pPr algn="ctr"/>
            <a:r>
              <a:rPr lang="en-US" sz="3200" b="1" dirty="0" smtClean="0"/>
              <a:t>Data Collection</a:t>
            </a:r>
            <a:endParaRPr lang="en-US" sz="3200" b="1" dirty="0"/>
          </a:p>
        </p:txBody>
      </p:sp>
      <p:sp>
        <p:nvSpPr>
          <p:cNvPr id="3" name="Content Placeholder 2"/>
          <p:cNvSpPr>
            <a:spLocks noGrp="1"/>
          </p:cNvSpPr>
          <p:nvPr>
            <p:ph idx="1"/>
          </p:nvPr>
        </p:nvSpPr>
        <p:spPr>
          <a:solidFill>
            <a:schemeClr val="accent5">
              <a:lumMod val="20000"/>
              <a:lumOff val="80000"/>
            </a:schemeClr>
          </a:solidFill>
        </p:spPr>
        <p:txBody>
          <a:bodyPr>
            <a:normAutofit/>
          </a:bodyPr>
          <a:lstStyle/>
          <a:p>
            <a:pPr marL="0" indent="0">
              <a:buNone/>
            </a:pPr>
            <a:endParaRPr lang="en-US" sz="1800" dirty="0" smtClean="0"/>
          </a:p>
          <a:p>
            <a:pPr marL="342900" indent="-342900">
              <a:buAutoNum type="arabicParenR"/>
            </a:pPr>
            <a:endParaRPr lang="en-US" sz="1800" i="1" dirty="0" smtClean="0"/>
          </a:p>
          <a:p>
            <a:pPr marL="342900" indent="-342900">
              <a:buAutoNum type="arabicParenR"/>
            </a:pPr>
            <a:r>
              <a:rPr lang="en-US" sz="1800" i="1" dirty="0" smtClean="0"/>
              <a:t>Data Collection is done using selenium and beautiful soup web scrapping libraries.</a:t>
            </a:r>
          </a:p>
          <a:p>
            <a:pPr marL="342900" indent="-342900">
              <a:buAutoNum type="arabicParenR"/>
            </a:pPr>
            <a:r>
              <a:rPr lang="en-US" sz="1800" i="1" dirty="0" smtClean="0"/>
              <a:t>We have used </a:t>
            </a:r>
            <a:r>
              <a:rPr lang="en-US" sz="1800" i="1" dirty="0" smtClean="0">
                <a:hlinkClick r:id="rId2"/>
              </a:rPr>
              <a:t>www.olx.com</a:t>
            </a:r>
            <a:r>
              <a:rPr lang="en-US" sz="1800" i="1" dirty="0" smtClean="0"/>
              <a:t> website for data collection.</a:t>
            </a:r>
          </a:p>
          <a:p>
            <a:pPr marL="342900" indent="-342900">
              <a:buAutoNum type="arabicParenR"/>
            </a:pPr>
            <a:r>
              <a:rPr lang="en-US" sz="1800" i="1" dirty="0" smtClean="0"/>
              <a:t>We have collected almost 4120 cars data from the website.</a:t>
            </a:r>
          </a:p>
          <a:p>
            <a:pPr marL="342900" indent="-342900">
              <a:buAutoNum type="arabicParenR"/>
            </a:pPr>
            <a:r>
              <a:rPr lang="en-US" sz="1800" i="1" dirty="0" smtClean="0"/>
              <a:t>We have collected Cars Model name which included Car’s manufacturer name, model name, manufacturing data, kilometers ran, city and suburb together, Car’s Estimated price with respect to their owner.</a:t>
            </a:r>
          </a:p>
          <a:p>
            <a:pPr marL="342900" indent="-342900">
              <a:buAutoNum type="arabicParenR"/>
            </a:pPr>
            <a:r>
              <a:rPr lang="en-US" sz="1800" i="1" dirty="0" smtClean="0"/>
              <a:t>We will clean this dataset in the phase 2 of the project and create </a:t>
            </a:r>
            <a:r>
              <a:rPr lang="en-US" sz="1800" i="1" dirty="0" err="1" smtClean="0"/>
              <a:t>differect</a:t>
            </a:r>
            <a:r>
              <a:rPr lang="en-US" sz="1800" i="1" dirty="0" smtClean="0"/>
              <a:t> useful columns from it.</a:t>
            </a:r>
          </a:p>
          <a:p>
            <a:pPr marL="342900" indent="-342900">
              <a:buAutoNum type="arabicParenR"/>
            </a:pPr>
            <a:r>
              <a:rPr lang="en-US" sz="1800" i="1" dirty="0" smtClean="0"/>
              <a:t>We save this extracted dataset in </a:t>
            </a:r>
            <a:r>
              <a:rPr lang="en-US" sz="1800" i="1" dirty="0" err="1" smtClean="0"/>
              <a:t>csv</a:t>
            </a:r>
            <a:r>
              <a:rPr lang="en-US" sz="1800" i="1" dirty="0" smtClean="0"/>
              <a:t> format file for further phase 2 use.</a:t>
            </a:r>
            <a:endParaRPr lang="en-US" sz="1800" i="1" dirty="0" smtClean="0"/>
          </a:p>
        </p:txBody>
      </p:sp>
    </p:spTree>
    <p:extLst>
      <p:ext uri="{BB962C8B-B14F-4D97-AF65-F5344CB8AC3E}">
        <p14:creationId xmlns:p14="http://schemas.microsoft.com/office/powerpoint/2010/main" val="24510565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00062"/>
            <a:ext cx="10515600" cy="1325563"/>
          </a:xfrm>
          <a:solidFill>
            <a:schemeClr val="accent5">
              <a:lumMod val="60000"/>
              <a:lumOff val="40000"/>
            </a:schemeClr>
          </a:solidFill>
        </p:spPr>
        <p:txBody>
          <a:bodyPr>
            <a:normAutofit/>
          </a:bodyPr>
          <a:lstStyle/>
          <a:p>
            <a:pPr algn="ctr"/>
            <a:r>
              <a:rPr lang="en-US" sz="2800" b="1" dirty="0" smtClean="0"/>
              <a:t>Phase 2) - Model building</a:t>
            </a:r>
            <a:endParaRPr lang="en-US" sz="2800" b="1" dirty="0"/>
          </a:p>
        </p:txBody>
      </p:sp>
      <p:sp>
        <p:nvSpPr>
          <p:cNvPr id="3" name="Content Placeholder 2"/>
          <p:cNvSpPr>
            <a:spLocks noGrp="1"/>
          </p:cNvSpPr>
          <p:nvPr>
            <p:ph idx="1"/>
          </p:nvPr>
        </p:nvSpPr>
        <p:spPr>
          <a:solidFill>
            <a:schemeClr val="accent5">
              <a:lumMod val="20000"/>
              <a:lumOff val="80000"/>
            </a:schemeClr>
          </a:solidFill>
        </p:spPr>
        <p:txBody>
          <a:bodyPr>
            <a:normAutofit/>
          </a:bodyPr>
          <a:lstStyle/>
          <a:p>
            <a:pPr marL="0" indent="0">
              <a:buNone/>
            </a:pPr>
            <a:endParaRPr lang="en-US" sz="2400" b="1" i="1" dirty="0" smtClean="0"/>
          </a:p>
          <a:p>
            <a:pPr marL="0" indent="0">
              <a:buNone/>
            </a:pPr>
            <a:r>
              <a:rPr lang="en-US" sz="2400" b="1" i="1" dirty="0" smtClean="0"/>
              <a:t>Data Cleaning: </a:t>
            </a:r>
          </a:p>
          <a:p>
            <a:pPr>
              <a:buFont typeface="Wingdings" panose="05000000000000000000" pitchFamily="2" charset="2"/>
              <a:buChar char="ü"/>
            </a:pPr>
            <a:r>
              <a:rPr lang="en-US" sz="1800" i="1" dirty="0" smtClean="0"/>
              <a:t>Data cleaning is a very important step because many times data contains Null values or ‘0’ values, we need to deal this values so that it doesn’t hamper our model building in the end.</a:t>
            </a:r>
          </a:p>
          <a:p>
            <a:pPr>
              <a:buFont typeface="Wingdings" panose="05000000000000000000" pitchFamily="2" charset="2"/>
              <a:buChar char="ü"/>
            </a:pPr>
            <a:r>
              <a:rPr lang="en-US" sz="1800" i="1" dirty="0" smtClean="0"/>
              <a:t>We replaced Null values with mode values of the ‘Fuel’ columns where we found many null values with respect to its dataset types. </a:t>
            </a:r>
          </a:p>
          <a:p>
            <a:pPr>
              <a:buFont typeface="Wingdings" panose="05000000000000000000" pitchFamily="2" charset="2"/>
              <a:buChar char="ü"/>
            </a:pPr>
            <a:r>
              <a:rPr lang="en-US" sz="1800" i="1" dirty="0" smtClean="0"/>
              <a:t>We ensured there are no Null values left by plotting </a:t>
            </a:r>
            <a:r>
              <a:rPr lang="en-US" sz="1800" i="1" dirty="0" err="1" smtClean="0"/>
              <a:t>heatmap</a:t>
            </a:r>
            <a:r>
              <a:rPr lang="en-US" sz="1800" i="1" dirty="0" smtClean="0"/>
              <a:t> again.</a:t>
            </a:r>
            <a:endParaRPr lang="en-US" sz="1800" i="1" dirty="0"/>
          </a:p>
          <a:p>
            <a:pPr>
              <a:buFont typeface="Wingdings" panose="05000000000000000000" pitchFamily="2" charset="2"/>
              <a:buChar char="ü"/>
            </a:pPr>
            <a:r>
              <a:rPr lang="en-US" sz="1800" i="1" dirty="0" smtClean="0"/>
              <a:t>We extracted different datasets from the old data, we created Car Manufacturer column and Car Model name from the old car name column, We extracted ‘</a:t>
            </a:r>
            <a:r>
              <a:rPr lang="en-US" sz="1800" i="1" dirty="0" err="1" smtClean="0"/>
              <a:t>YearsOld</a:t>
            </a:r>
            <a:r>
              <a:rPr lang="en-US" sz="1800" i="1" dirty="0" smtClean="0"/>
              <a:t>’ i.e. age of the car from the Manufacturing Date of the car, we extracted ‘Fuel’ type from the dataset, we extracted Main City and Suburb separate columns from the old city column.</a:t>
            </a:r>
          </a:p>
          <a:p>
            <a:pPr>
              <a:buFont typeface="Wingdings" panose="05000000000000000000" pitchFamily="2" charset="2"/>
              <a:buChar char="ü"/>
            </a:pPr>
            <a:r>
              <a:rPr lang="en-US" sz="1800" i="1" dirty="0" smtClean="0"/>
              <a:t>We converted Categorical columns to numerical </a:t>
            </a:r>
            <a:r>
              <a:rPr lang="en-US" sz="1800" i="1" dirty="0" err="1" smtClean="0"/>
              <a:t>colums</a:t>
            </a:r>
            <a:r>
              <a:rPr lang="en-US" sz="1800" i="1" dirty="0" smtClean="0"/>
              <a:t>.</a:t>
            </a:r>
          </a:p>
        </p:txBody>
      </p:sp>
    </p:spTree>
    <p:extLst>
      <p:ext uri="{BB962C8B-B14F-4D97-AF65-F5344CB8AC3E}">
        <p14:creationId xmlns:p14="http://schemas.microsoft.com/office/powerpoint/2010/main" val="22299252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00062"/>
            <a:ext cx="10515600" cy="1325563"/>
          </a:xfrm>
          <a:solidFill>
            <a:schemeClr val="accent5">
              <a:lumMod val="60000"/>
              <a:lumOff val="40000"/>
            </a:schemeClr>
          </a:solidFill>
        </p:spPr>
        <p:txBody>
          <a:bodyPr>
            <a:normAutofit/>
          </a:bodyPr>
          <a:lstStyle/>
          <a:p>
            <a:pPr algn="ctr"/>
            <a:r>
              <a:rPr lang="en-US" sz="3200" b="1" dirty="0" smtClean="0"/>
              <a:t>Exploratory Data Analysis</a:t>
            </a:r>
            <a:endParaRPr lang="en-US" sz="3200" b="1" dirty="0"/>
          </a:p>
        </p:txBody>
      </p:sp>
      <p:sp>
        <p:nvSpPr>
          <p:cNvPr id="3" name="Content Placeholder 2"/>
          <p:cNvSpPr>
            <a:spLocks noGrp="1"/>
          </p:cNvSpPr>
          <p:nvPr>
            <p:ph idx="1"/>
          </p:nvPr>
        </p:nvSpPr>
        <p:spPr>
          <a:solidFill>
            <a:schemeClr val="accent5">
              <a:lumMod val="20000"/>
              <a:lumOff val="80000"/>
            </a:schemeClr>
          </a:solidFill>
        </p:spPr>
        <p:txBody>
          <a:bodyPr>
            <a:normAutofit/>
          </a:bodyPr>
          <a:lstStyle/>
          <a:p>
            <a:pPr>
              <a:buFont typeface="Wingdings" panose="05000000000000000000" pitchFamily="2" charset="2"/>
              <a:buChar char="ü"/>
            </a:pPr>
            <a:endParaRPr lang="en-US" sz="1800" i="1" dirty="0" smtClean="0"/>
          </a:p>
          <a:p>
            <a:pPr>
              <a:buFont typeface="Wingdings" panose="05000000000000000000" pitchFamily="2" charset="2"/>
              <a:buChar char="ü"/>
            </a:pPr>
            <a:endParaRPr lang="en-US" sz="1800" i="1" dirty="0"/>
          </a:p>
          <a:p>
            <a:pPr>
              <a:buFont typeface="Wingdings" panose="05000000000000000000" pitchFamily="2" charset="2"/>
              <a:buChar char="ü"/>
            </a:pPr>
            <a:r>
              <a:rPr lang="en-US" sz="1800" i="1" dirty="0" smtClean="0"/>
              <a:t>We checked for outliers and </a:t>
            </a:r>
            <a:r>
              <a:rPr lang="en-US" sz="1800" i="1" dirty="0" err="1" smtClean="0"/>
              <a:t>skewness</a:t>
            </a:r>
            <a:r>
              <a:rPr lang="en-US" sz="1800" i="1" dirty="0" smtClean="0"/>
              <a:t> </a:t>
            </a:r>
            <a:r>
              <a:rPr lang="en-US" sz="1800" i="1" dirty="0" smtClean="0"/>
              <a:t>using box plot and </a:t>
            </a:r>
            <a:r>
              <a:rPr lang="en-US" sz="1800" i="1" dirty="0" err="1" smtClean="0"/>
              <a:t>dist</a:t>
            </a:r>
            <a:r>
              <a:rPr lang="en-US" sz="1800" i="1" dirty="0" smtClean="0"/>
              <a:t> plot, we found out that all the </a:t>
            </a:r>
            <a:r>
              <a:rPr lang="en-US" sz="1800" i="1" dirty="0" err="1" smtClean="0"/>
              <a:t>nuemerical</a:t>
            </a:r>
            <a:r>
              <a:rPr lang="en-US" sz="1800" i="1" dirty="0" smtClean="0"/>
              <a:t> columns has Outliers and </a:t>
            </a:r>
            <a:r>
              <a:rPr lang="en-US" sz="1800" i="1" dirty="0" err="1" smtClean="0"/>
              <a:t>skewness</a:t>
            </a:r>
            <a:r>
              <a:rPr lang="en-US" sz="1800" i="1" dirty="0" smtClean="0"/>
              <a:t> in it.</a:t>
            </a:r>
          </a:p>
          <a:p>
            <a:pPr>
              <a:buFont typeface="Wingdings" panose="05000000000000000000" pitchFamily="2" charset="2"/>
              <a:buChar char="ü"/>
            </a:pPr>
            <a:r>
              <a:rPr lang="en-US" sz="1800" i="1" dirty="0" smtClean="0"/>
              <a:t>We worked on Outliers removing techniques like Z-score method. </a:t>
            </a:r>
          </a:p>
          <a:p>
            <a:pPr>
              <a:buFont typeface="Wingdings" panose="05000000000000000000" pitchFamily="2" charset="2"/>
              <a:buChar char="ü"/>
            </a:pPr>
            <a:r>
              <a:rPr lang="en-US" sz="1800" i="1" dirty="0" smtClean="0"/>
              <a:t>We worked on removing the outliers which came out to be approx. 3</a:t>
            </a:r>
            <a:r>
              <a:rPr lang="en-US" sz="1800" b="1" dirty="0" smtClean="0"/>
              <a:t>%</a:t>
            </a:r>
            <a:r>
              <a:rPr lang="en-US" sz="1800" dirty="0" smtClean="0"/>
              <a:t> </a:t>
            </a:r>
            <a:r>
              <a:rPr lang="en-US" sz="1800" i="1" dirty="0" smtClean="0"/>
              <a:t>of the dataset which is fine and very much in limit.</a:t>
            </a:r>
          </a:p>
          <a:p>
            <a:pPr>
              <a:buFont typeface="Wingdings" panose="05000000000000000000" pitchFamily="2" charset="2"/>
              <a:buChar char="ü"/>
            </a:pPr>
            <a:endParaRPr lang="en-US" sz="1800" i="1" dirty="0" smtClean="0"/>
          </a:p>
          <a:p>
            <a:pPr marL="0" indent="0">
              <a:buNone/>
            </a:pPr>
            <a:endParaRPr lang="en-US" sz="1800" dirty="0" smtClean="0"/>
          </a:p>
        </p:txBody>
      </p:sp>
    </p:spTree>
    <p:extLst>
      <p:ext uri="{BB962C8B-B14F-4D97-AF65-F5344CB8AC3E}">
        <p14:creationId xmlns:p14="http://schemas.microsoft.com/office/powerpoint/2010/main" val="34021849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00062"/>
            <a:ext cx="10515600" cy="1325563"/>
          </a:xfrm>
          <a:solidFill>
            <a:schemeClr val="accent5">
              <a:lumMod val="60000"/>
              <a:lumOff val="40000"/>
            </a:schemeClr>
          </a:solidFill>
        </p:spPr>
        <p:txBody>
          <a:bodyPr>
            <a:normAutofit/>
          </a:bodyPr>
          <a:lstStyle/>
          <a:p>
            <a:pPr algn="ctr"/>
            <a:r>
              <a:rPr lang="en-US" sz="3200" b="1" dirty="0" smtClean="0"/>
              <a:t>Exploratory Data Analysis</a:t>
            </a:r>
            <a:endParaRPr lang="en-US" sz="3200" b="1" dirty="0"/>
          </a:p>
        </p:txBody>
      </p:sp>
      <p:sp>
        <p:nvSpPr>
          <p:cNvPr id="3" name="Content Placeholder 2"/>
          <p:cNvSpPr>
            <a:spLocks noGrp="1"/>
          </p:cNvSpPr>
          <p:nvPr>
            <p:ph idx="1"/>
          </p:nvPr>
        </p:nvSpPr>
        <p:spPr>
          <a:solidFill>
            <a:schemeClr val="accent5">
              <a:lumMod val="20000"/>
              <a:lumOff val="80000"/>
            </a:schemeClr>
          </a:solidFill>
        </p:spPr>
        <p:txBody>
          <a:bodyPr>
            <a:normAutofit/>
          </a:bodyPr>
          <a:lstStyle/>
          <a:p>
            <a:pPr>
              <a:buFont typeface="Wingdings" panose="05000000000000000000" pitchFamily="2" charset="2"/>
              <a:buChar char="ü"/>
            </a:pPr>
            <a:r>
              <a:rPr lang="en-US" sz="1800" i="1" dirty="0" smtClean="0"/>
              <a:t>We worked on data analysis using various different types of plots like violin plot, line plot, lm plot, median line plot, count plot, swarm plot, strip plot, scatter plot and pair plot.</a:t>
            </a:r>
          </a:p>
          <a:p>
            <a:pPr>
              <a:buFont typeface="Wingdings" panose="05000000000000000000" pitchFamily="2" charset="2"/>
              <a:buChar char="ü"/>
            </a:pPr>
            <a:endParaRPr lang="en-US" sz="1800" i="1" dirty="0" smtClean="0"/>
          </a:p>
          <a:p>
            <a:pPr>
              <a:buFont typeface="Wingdings" panose="05000000000000000000" pitchFamily="2" charset="2"/>
              <a:buChar char="ü"/>
            </a:pPr>
            <a:endParaRPr lang="en-US" sz="1800" i="1" dirty="0"/>
          </a:p>
          <a:p>
            <a:pPr>
              <a:buFont typeface="Wingdings" panose="05000000000000000000" pitchFamily="2" charset="2"/>
              <a:buChar char="ü"/>
            </a:pPr>
            <a:endParaRPr lang="en-US" sz="1800" i="1" dirty="0" smtClean="0"/>
          </a:p>
          <a:p>
            <a:pPr>
              <a:buFont typeface="Wingdings" panose="05000000000000000000" pitchFamily="2" charset="2"/>
              <a:buChar char="ü"/>
            </a:pPr>
            <a:endParaRPr lang="en-US" sz="1800" i="1" dirty="0"/>
          </a:p>
          <a:p>
            <a:pPr>
              <a:buFont typeface="Wingdings" panose="05000000000000000000" pitchFamily="2" charset="2"/>
              <a:buChar char="ü"/>
            </a:pPr>
            <a:endParaRPr lang="en-US" sz="1800" i="1" dirty="0" smtClean="0"/>
          </a:p>
          <a:p>
            <a:pPr>
              <a:buFont typeface="Wingdings" panose="05000000000000000000" pitchFamily="2" charset="2"/>
              <a:buChar char="ü"/>
            </a:pPr>
            <a:endParaRPr lang="en-US" sz="1800" i="1" dirty="0"/>
          </a:p>
          <a:p>
            <a:pPr>
              <a:buFont typeface="Wingdings" panose="05000000000000000000" pitchFamily="2" charset="2"/>
              <a:buChar char="ü"/>
            </a:pPr>
            <a:endParaRPr lang="en-US" sz="1800" i="1" dirty="0" smtClean="0"/>
          </a:p>
          <a:p>
            <a:pPr>
              <a:buFont typeface="Wingdings" panose="05000000000000000000" pitchFamily="2" charset="2"/>
              <a:buChar char="ü"/>
            </a:pPr>
            <a:r>
              <a:rPr lang="en-US" sz="1800" i="1" dirty="0" smtClean="0"/>
              <a:t>We can see from the scatter plot shown above that </a:t>
            </a:r>
            <a:r>
              <a:rPr lang="en-US" sz="1800" i="1" dirty="0" err="1" smtClean="0"/>
              <a:t>kilometersRan</a:t>
            </a:r>
            <a:r>
              <a:rPr lang="en-US" sz="1800" i="1" dirty="0" smtClean="0"/>
              <a:t> column is inversely proportional to the </a:t>
            </a:r>
            <a:r>
              <a:rPr lang="en-US" sz="1800" i="1" dirty="0" err="1" smtClean="0"/>
              <a:t>CarEstimatedPrice</a:t>
            </a:r>
            <a:r>
              <a:rPr lang="en-US" sz="1800" i="1" dirty="0" smtClean="0"/>
              <a:t> column. Less the </a:t>
            </a:r>
            <a:r>
              <a:rPr lang="en-US" sz="1800" i="1" dirty="0" err="1" smtClean="0"/>
              <a:t>KilometerRan</a:t>
            </a:r>
            <a:r>
              <a:rPr lang="en-US" sz="1800" i="1" dirty="0" smtClean="0"/>
              <a:t> value medium to high the price is while High the value of </a:t>
            </a:r>
            <a:r>
              <a:rPr lang="en-US" sz="1800" i="1" dirty="0" err="1" smtClean="0"/>
              <a:t>KilometersRan</a:t>
            </a:r>
            <a:r>
              <a:rPr lang="en-US" sz="1800" i="1" dirty="0" smtClean="0"/>
              <a:t> column is Less the price.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58788" y="2504661"/>
            <a:ext cx="3905795" cy="2442135"/>
          </a:xfrm>
          <a:prstGeom prst="rect">
            <a:avLst/>
          </a:prstGeom>
        </p:spPr>
      </p:pic>
    </p:spTree>
    <p:extLst>
      <p:ext uri="{BB962C8B-B14F-4D97-AF65-F5344CB8AC3E}">
        <p14:creationId xmlns:p14="http://schemas.microsoft.com/office/powerpoint/2010/main" val="22367737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00062"/>
            <a:ext cx="10515600" cy="1325563"/>
          </a:xfrm>
          <a:solidFill>
            <a:schemeClr val="accent5">
              <a:lumMod val="60000"/>
              <a:lumOff val="40000"/>
            </a:schemeClr>
          </a:solidFill>
        </p:spPr>
        <p:txBody>
          <a:bodyPr>
            <a:normAutofit/>
          </a:bodyPr>
          <a:lstStyle/>
          <a:p>
            <a:pPr algn="ctr"/>
            <a:r>
              <a:rPr lang="en-US" sz="3200" b="1" dirty="0" smtClean="0"/>
              <a:t>Exploratory Data Analysis</a:t>
            </a:r>
            <a:endParaRPr lang="en-US" sz="3200" b="1" dirty="0"/>
          </a:p>
        </p:txBody>
      </p:sp>
      <p:sp>
        <p:nvSpPr>
          <p:cNvPr id="3" name="Content Placeholder 2"/>
          <p:cNvSpPr>
            <a:spLocks noGrp="1"/>
          </p:cNvSpPr>
          <p:nvPr>
            <p:ph idx="1"/>
          </p:nvPr>
        </p:nvSpPr>
        <p:spPr>
          <a:solidFill>
            <a:schemeClr val="accent5">
              <a:lumMod val="20000"/>
              <a:lumOff val="80000"/>
            </a:schemeClr>
          </a:solidFill>
        </p:spPr>
        <p:txBody>
          <a:bodyPr>
            <a:normAutofit/>
          </a:bodyPr>
          <a:lstStyle/>
          <a:p>
            <a:pPr>
              <a:buFont typeface="Wingdings" panose="05000000000000000000" pitchFamily="2" charset="2"/>
              <a:buChar char="ü"/>
            </a:pPr>
            <a:endParaRPr lang="en-US" sz="1800" i="1" dirty="0"/>
          </a:p>
          <a:p>
            <a:pPr>
              <a:buFont typeface="Wingdings" panose="05000000000000000000" pitchFamily="2" charset="2"/>
              <a:buChar char="ü"/>
            </a:pPr>
            <a:endParaRPr lang="en-US" sz="1800" i="1" dirty="0" smtClean="0"/>
          </a:p>
          <a:p>
            <a:pPr>
              <a:buFont typeface="Wingdings" panose="05000000000000000000" pitchFamily="2" charset="2"/>
              <a:buChar char="ü"/>
            </a:pPr>
            <a:endParaRPr lang="en-US" sz="1800" i="1" dirty="0"/>
          </a:p>
          <a:p>
            <a:pPr>
              <a:buFont typeface="Wingdings" panose="05000000000000000000" pitchFamily="2" charset="2"/>
              <a:buChar char="ü"/>
            </a:pPr>
            <a:endParaRPr lang="en-US" sz="1800" i="1" dirty="0" smtClean="0"/>
          </a:p>
          <a:p>
            <a:pPr>
              <a:buFont typeface="Wingdings" panose="05000000000000000000" pitchFamily="2" charset="2"/>
              <a:buChar char="ü"/>
            </a:pPr>
            <a:endParaRPr lang="en-US" sz="1800" i="1" dirty="0"/>
          </a:p>
          <a:p>
            <a:pPr>
              <a:buFont typeface="Wingdings" panose="05000000000000000000" pitchFamily="2" charset="2"/>
              <a:buChar char="ü"/>
            </a:pPr>
            <a:endParaRPr lang="en-US" sz="1800" i="1" dirty="0" smtClean="0"/>
          </a:p>
          <a:p>
            <a:pPr>
              <a:buFont typeface="Wingdings" panose="05000000000000000000" pitchFamily="2" charset="2"/>
              <a:buChar char="ü"/>
            </a:pPr>
            <a:endParaRPr lang="en-US" sz="1800" i="1" dirty="0" smtClean="0"/>
          </a:p>
          <a:p>
            <a:pPr>
              <a:buFont typeface="Wingdings" panose="05000000000000000000" pitchFamily="2" charset="2"/>
              <a:buChar char="ü"/>
            </a:pPr>
            <a:endParaRPr lang="en-US" sz="1800" i="1" dirty="0"/>
          </a:p>
          <a:p>
            <a:pPr>
              <a:buFont typeface="Wingdings" panose="05000000000000000000" pitchFamily="2" charset="2"/>
              <a:buChar char="ü"/>
            </a:pPr>
            <a:r>
              <a:rPr lang="en-US" sz="1800" i="1" dirty="0" smtClean="0"/>
              <a:t>We can see from the scatter plot shown above that </a:t>
            </a:r>
            <a:r>
              <a:rPr lang="en-US" sz="1800" i="1" dirty="0" err="1" smtClean="0"/>
              <a:t>YearsOld</a:t>
            </a:r>
            <a:r>
              <a:rPr lang="en-US" sz="1800" i="1" dirty="0" smtClean="0"/>
              <a:t> column is inversely proportional to the </a:t>
            </a:r>
            <a:r>
              <a:rPr lang="en-US" sz="1800" i="1" dirty="0" err="1" smtClean="0"/>
              <a:t>CarEstimatedPrice</a:t>
            </a:r>
            <a:r>
              <a:rPr lang="en-US" sz="1800" i="1" dirty="0" smtClean="0"/>
              <a:t> column. Less the </a:t>
            </a:r>
            <a:r>
              <a:rPr lang="en-US" sz="1800" i="1" dirty="0" err="1" smtClean="0"/>
              <a:t>YearsOld</a:t>
            </a:r>
            <a:r>
              <a:rPr lang="en-US" sz="1800" i="1" dirty="0" smtClean="0"/>
              <a:t> value High the value of </a:t>
            </a:r>
            <a:r>
              <a:rPr lang="en-US" sz="1800" i="1" dirty="0" err="1" smtClean="0"/>
              <a:t>CarEstimatedPrice</a:t>
            </a:r>
            <a:r>
              <a:rPr lang="en-US" sz="1800" i="1" dirty="0" smtClean="0"/>
              <a:t> column.</a:t>
            </a:r>
          </a:p>
          <a:p>
            <a:pPr>
              <a:buFont typeface="Wingdings" panose="05000000000000000000" pitchFamily="2" charset="2"/>
              <a:buChar char="ü"/>
            </a:pPr>
            <a:endParaRPr lang="en-US" sz="1800" i="1" dirty="0" smtClean="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09787" y="1960397"/>
            <a:ext cx="3772426" cy="2381582"/>
          </a:xfrm>
          <a:prstGeom prst="rect">
            <a:avLst/>
          </a:prstGeom>
        </p:spPr>
      </p:pic>
    </p:spTree>
    <p:extLst>
      <p:ext uri="{BB962C8B-B14F-4D97-AF65-F5344CB8AC3E}">
        <p14:creationId xmlns:p14="http://schemas.microsoft.com/office/powerpoint/2010/main" val="36320011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148</TotalTime>
  <Words>1271</Words>
  <Application>Microsoft Office PowerPoint</Application>
  <PresentationFormat>Widescreen</PresentationFormat>
  <Paragraphs>137</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Wingdings</vt:lpstr>
      <vt:lpstr>Office Theme</vt:lpstr>
      <vt:lpstr>CAR PRICE PREDICTION PROJECT</vt:lpstr>
      <vt:lpstr>Aknowledgement</vt:lpstr>
      <vt:lpstr>INTRODUCTION</vt:lpstr>
      <vt:lpstr>Steps Perfomed in Data Analysis</vt:lpstr>
      <vt:lpstr>Data Collection</vt:lpstr>
      <vt:lpstr>Phase 2) - Model building</vt:lpstr>
      <vt:lpstr>Exploratory Data Analysis</vt:lpstr>
      <vt:lpstr>Exploratory Data Analysis</vt:lpstr>
      <vt:lpstr>Exploratory Data Analysis</vt:lpstr>
      <vt:lpstr>Exploratory Data Analysis</vt:lpstr>
      <vt:lpstr>Exploratory Data Analysis</vt:lpstr>
      <vt:lpstr>Model Building Pipeline</vt:lpstr>
      <vt:lpstr>Model Making</vt:lpstr>
      <vt:lpstr>Observations</vt:lpstr>
      <vt:lpstr>Conclusions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 PRICE PREDICTION PROJECT</dc:title>
  <dc:creator>Windows User</dc:creator>
  <cp:lastModifiedBy>Windows User</cp:lastModifiedBy>
  <cp:revision>21</cp:revision>
  <dcterms:created xsi:type="dcterms:W3CDTF">2021-10-11T14:21:03Z</dcterms:created>
  <dcterms:modified xsi:type="dcterms:W3CDTF">2021-10-11T16:49:16Z</dcterms:modified>
</cp:coreProperties>
</file>