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6" r:id="rId9"/>
    <p:sldId id="267" r:id="rId10"/>
    <p:sldId id="268" r:id="rId11"/>
    <p:sldId id="269" r:id="rId12"/>
    <p:sldId id="270" r:id="rId13"/>
    <p:sldId id="272"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04328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53803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414299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A1470-AF86-4F26-86FE-8E1768D1424B}"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286459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A1470-AF86-4F26-86FE-8E1768D1424B}"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172217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4A1470-AF86-4F26-86FE-8E1768D1424B}"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151245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4A1470-AF86-4F26-86FE-8E1768D1424B}"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6528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4A1470-AF86-4F26-86FE-8E1768D1424B}"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278217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1470-AF86-4F26-86FE-8E1768D1424B}"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88906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A1470-AF86-4F26-86FE-8E1768D1424B}"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227267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A1470-AF86-4F26-86FE-8E1768D1424B}"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D8D39-012A-4DC5-9262-BCDD9EDBB9C0}" type="slidenum">
              <a:rPr lang="en-US" smtClean="0"/>
              <a:t>‹#›</a:t>
            </a:fld>
            <a:endParaRPr lang="en-US"/>
          </a:p>
        </p:txBody>
      </p:sp>
    </p:spTree>
    <p:extLst>
      <p:ext uri="{BB962C8B-B14F-4D97-AF65-F5344CB8AC3E}">
        <p14:creationId xmlns:p14="http://schemas.microsoft.com/office/powerpoint/2010/main" val="39329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A1470-AF86-4F26-86FE-8E1768D1424B}" type="datetimeFigureOut">
              <a:rPr lang="en-US" smtClean="0"/>
              <a:t>10/28/2021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D8D39-012A-4DC5-9262-BCDD9EDBB9C0}" type="slidenum">
              <a:rPr lang="en-US" smtClean="0"/>
              <a:t>‹#›</a:t>
            </a:fld>
            <a:endParaRPr lang="en-US"/>
          </a:p>
        </p:txBody>
      </p:sp>
    </p:spTree>
    <p:extLst>
      <p:ext uri="{BB962C8B-B14F-4D97-AF65-F5344CB8AC3E}">
        <p14:creationId xmlns:p14="http://schemas.microsoft.com/office/powerpoint/2010/main" val="171148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5400" b="1" dirty="0" smtClean="0"/>
              <a:t>FLIGHT</a:t>
            </a:r>
            <a:r>
              <a:rPr lang="en-US" sz="5400" b="1" dirty="0" smtClean="0"/>
              <a:t> </a:t>
            </a:r>
            <a:r>
              <a:rPr lang="en-US" sz="5400" b="1" dirty="0" smtClean="0"/>
              <a:t>PRICE PREDICTION PROJECT</a:t>
            </a:r>
            <a:endParaRPr lang="en-US" sz="54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dirty="0" smtClean="0"/>
          </a:p>
          <a:p>
            <a:pPr marL="0" indent="0" algn="ctr">
              <a:buNone/>
            </a:pPr>
            <a:r>
              <a:rPr lang="en-US" sz="2400" dirty="0" smtClean="0">
                <a:latin typeface="Arial" panose="020B0604020202020204" pitchFamily="34" charset="0"/>
                <a:cs typeface="Arial" panose="020B0604020202020204" pitchFamily="34" charset="0"/>
              </a:rPr>
              <a:t>Data Scientist Name: </a:t>
            </a:r>
            <a:r>
              <a:rPr lang="en-US" sz="2400" i="1" dirty="0" err="1" smtClean="0">
                <a:latin typeface="Arial" panose="020B0604020202020204" pitchFamily="34" charset="0"/>
                <a:cs typeface="Arial" panose="020B0604020202020204" pitchFamily="34" charset="0"/>
              </a:rPr>
              <a:t>Vaibhav</a:t>
            </a:r>
            <a:r>
              <a:rPr lang="en-US" sz="2400" i="1" dirty="0" smtClean="0">
                <a:latin typeface="Arial" panose="020B0604020202020204" pitchFamily="34" charset="0"/>
                <a:cs typeface="Arial" panose="020B0604020202020204" pitchFamily="34" charset="0"/>
              </a:rPr>
              <a:t> </a:t>
            </a:r>
            <a:r>
              <a:rPr lang="en-US" sz="2400" i="1" dirty="0" err="1" smtClean="0">
                <a:latin typeface="Arial" panose="020B0604020202020204" pitchFamily="34" charset="0"/>
                <a:cs typeface="Arial" panose="020B0604020202020204" pitchFamily="34" charset="0"/>
              </a:rPr>
              <a:t>Tayade</a:t>
            </a:r>
            <a:endParaRPr lang="en-US" sz="2400" i="1" dirty="0" smtClean="0">
              <a:latin typeface="Arial" panose="020B0604020202020204" pitchFamily="34" charset="0"/>
              <a:cs typeface="Arial" panose="020B0604020202020204" pitchFamily="34" charset="0"/>
            </a:endParaRPr>
          </a:p>
          <a:p>
            <a:pPr marL="0" indent="0" algn="ctr">
              <a:buNone/>
            </a:pPr>
            <a:r>
              <a:rPr lang="en-US" sz="2400" dirty="0" smtClean="0">
                <a:latin typeface="Arial" panose="020B0604020202020204" pitchFamily="34" charset="0"/>
                <a:cs typeface="Arial" panose="020B0604020202020204" pitchFamily="34" charset="0"/>
              </a:rPr>
              <a:t>Date: </a:t>
            </a:r>
            <a:r>
              <a:rPr lang="en-US" sz="2400" dirty="0" smtClean="0">
                <a:latin typeface="Arial" panose="020B0604020202020204" pitchFamily="34" charset="0"/>
                <a:cs typeface="Arial" panose="020B0604020202020204" pitchFamily="34" charset="0"/>
              </a:rPr>
              <a:t>28</a:t>
            </a:r>
            <a:r>
              <a:rPr lang="en-US" sz="2400" dirty="0" smtClean="0">
                <a:latin typeface="Arial" panose="020B0604020202020204" pitchFamily="34" charset="0"/>
                <a:cs typeface="Arial" panose="020B0604020202020204" pitchFamily="34" charset="0"/>
              </a:rPr>
              <a:t>-10-2021</a:t>
            </a:r>
            <a:endParaRPr lang="en-US" sz="2400" dirty="0" smtClean="0">
              <a:latin typeface="Arial" panose="020B0604020202020204" pitchFamily="34" charset="0"/>
              <a:cs typeface="Arial" panose="020B0604020202020204" pitchFamily="34" charset="0"/>
            </a:endParaRPr>
          </a:p>
          <a:p>
            <a:pPr marL="0" indent="0" algn="ctr">
              <a:buNone/>
            </a:pP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Submited</a:t>
            </a:r>
            <a:r>
              <a:rPr lang="en-US" sz="1600" dirty="0" smtClean="0">
                <a:latin typeface="Arial" panose="020B0604020202020204" pitchFamily="34" charset="0"/>
                <a:cs typeface="Arial" panose="020B0604020202020204" pitchFamily="34" charset="0"/>
              </a:rPr>
              <a:t> as a part of internship projects)</a:t>
            </a:r>
            <a:endParaRPr lang="en-US" sz="1600" dirty="0" smtClean="0"/>
          </a:p>
        </p:txBody>
      </p:sp>
    </p:spTree>
    <p:extLst>
      <p:ext uri="{BB962C8B-B14F-4D97-AF65-F5344CB8AC3E}">
        <p14:creationId xmlns:p14="http://schemas.microsoft.com/office/powerpoint/2010/main" val="276842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r>
              <a:rPr lang="en-US" sz="1800" i="1" dirty="0" smtClean="0"/>
              <a:t>We can see from the scatter plot shown above </a:t>
            </a:r>
            <a:r>
              <a:rPr lang="en-US" sz="1800" i="1" dirty="0" smtClean="0"/>
              <a:t>that October being current month is having Most expensive flights, while November being near future month having second highest expensive flight prices and December being far future month having least expensive flight prices.</a:t>
            </a:r>
            <a:endParaRPr lang="en-US" sz="1800"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523" y="1950870"/>
            <a:ext cx="3600953" cy="2400635"/>
          </a:xfrm>
          <a:prstGeom prst="rect">
            <a:avLst/>
          </a:prstGeom>
        </p:spPr>
      </p:pic>
    </p:spTree>
    <p:extLst>
      <p:ext uri="{BB962C8B-B14F-4D97-AF65-F5344CB8AC3E}">
        <p14:creationId xmlns:p14="http://schemas.microsoft.com/office/powerpoint/2010/main" val="2521150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r>
              <a:rPr lang="en-US" sz="1600" i="1" dirty="0"/>
              <a:t>Observation: From the above </a:t>
            </a:r>
            <a:r>
              <a:rPr lang="en-US" sz="1600" i="1" dirty="0" err="1"/>
              <a:t>heatmap</a:t>
            </a:r>
            <a:r>
              <a:rPr lang="en-US" sz="1600" i="1" dirty="0"/>
              <a:t> of correlation matrix, we can make out that, Airway is having highly correlation with the Flight price with 0.15 units while FLIGHT_DEST_ARRIVES_MINS having 0.14 units of correlation. so we can say that Airway and </a:t>
            </a:r>
            <a:r>
              <a:rPr lang="en-US" sz="1600" i="1" dirty="0" err="1"/>
              <a:t>Flight_Dest_Arrives_mins</a:t>
            </a:r>
            <a:r>
              <a:rPr lang="en-US" sz="1600" i="1" dirty="0"/>
              <a:t> column is having highly correlation with the flight price.</a:t>
            </a:r>
            <a:endParaRPr lang="en-US" sz="1600"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995" y="1825625"/>
            <a:ext cx="6154009" cy="2896755"/>
          </a:xfrm>
          <a:prstGeom prst="rect">
            <a:avLst/>
          </a:prstGeom>
        </p:spPr>
      </p:pic>
    </p:spTree>
    <p:extLst>
      <p:ext uri="{BB962C8B-B14F-4D97-AF65-F5344CB8AC3E}">
        <p14:creationId xmlns:p14="http://schemas.microsoft.com/office/powerpoint/2010/main" val="2758859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Model Building Pipeline</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Label Encoding the dataset: </a:t>
            </a:r>
            <a:r>
              <a:rPr lang="en-US" sz="1800" i="1" dirty="0"/>
              <a:t>We Label Encode the categorical data columns like </a:t>
            </a:r>
            <a:r>
              <a:rPr lang="en-US" sz="1800" i="1" dirty="0" smtClean="0"/>
              <a:t>‘</a:t>
            </a:r>
            <a:r>
              <a:rPr lang="en-US" sz="1800" i="1" dirty="0" smtClean="0"/>
              <a:t>Airway’, ‘Month’, ‘</a:t>
            </a:r>
            <a:r>
              <a:rPr lang="en-US" sz="1800" i="1" dirty="0" err="1" smtClean="0"/>
              <a:t>FromCity</a:t>
            </a:r>
            <a:r>
              <a:rPr lang="en-US" sz="1800" i="1" dirty="0" smtClean="0"/>
              <a:t>’, ‘</a:t>
            </a:r>
            <a:r>
              <a:rPr lang="en-US" sz="1800" i="1" dirty="0" err="1" smtClean="0"/>
              <a:t>ToCity</a:t>
            </a:r>
            <a:r>
              <a:rPr lang="en-US" sz="1800" i="1" dirty="0" smtClean="0"/>
              <a:t>’ </a:t>
            </a:r>
            <a:r>
              <a:rPr lang="en-US" sz="1800" i="1" dirty="0" smtClean="0"/>
              <a:t> </a:t>
            </a:r>
            <a:r>
              <a:rPr lang="en-US" sz="1800" i="1" dirty="0"/>
              <a:t>so that we can work on model building process smoothly.</a:t>
            </a:r>
          </a:p>
          <a:p>
            <a:pPr>
              <a:buFont typeface="Wingdings" panose="05000000000000000000" pitchFamily="2" charset="2"/>
              <a:buChar char="ü"/>
            </a:pPr>
            <a:r>
              <a:rPr lang="en-US" sz="1800" i="1" dirty="0" smtClean="0"/>
              <a:t>Scaling the dataset: Scaling is much important to get all the dataset values in same scale. It improves the model predicting performances.</a:t>
            </a:r>
          </a:p>
          <a:p>
            <a:pPr>
              <a:buFont typeface="Wingdings" panose="05000000000000000000" pitchFamily="2" charset="2"/>
              <a:buChar char="ü"/>
            </a:pPr>
            <a:r>
              <a:rPr lang="en-US" sz="1800" i="1" dirty="0" smtClean="0"/>
              <a:t>Train Test Dataset making: We kept 80% dataset for training the model and 20% dataset for testing the model. </a:t>
            </a:r>
          </a:p>
          <a:p>
            <a:pPr>
              <a:buFont typeface="Wingdings" panose="05000000000000000000" pitchFamily="2" charset="2"/>
              <a:buChar char="ü"/>
            </a:pPr>
            <a:r>
              <a:rPr lang="en-US" sz="1800" i="1" dirty="0" smtClean="0"/>
              <a:t>Model Making Process: We in this project tried to build </a:t>
            </a:r>
            <a:r>
              <a:rPr lang="en-US" sz="1800" i="1" dirty="0" smtClean="0"/>
              <a:t>7 </a:t>
            </a:r>
            <a:r>
              <a:rPr lang="en-US" sz="1800" i="1" dirty="0" smtClean="0"/>
              <a:t>different types of model to understand the model dataset and model predicting accuracy of the mode.</a:t>
            </a:r>
          </a:p>
        </p:txBody>
      </p:sp>
    </p:spTree>
    <p:extLst>
      <p:ext uri="{BB962C8B-B14F-4D97-AF65-F5344CB8AC3E}">
        <p14:creationId xmlns:p14="http://schemas.microsoft.com/office/powerpoint/2010/main" val="3775303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Model Making</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lnSpcReduction="10000"/>
          </a:bodyPr>
          <a:lstStyle/>
          <a:p>
            <a:pPr marL="0" indent="0">
              <a:buNone/>
            </a:pPr>
            <a:r>
              <a:rPr lang="en-US" sz="1800" b="1" i="1" dirty="0" smtClean="0"/>
              <a:t>Linear Regression:</a:t>
            </a:r>
            <a:r>
              <a:rPr lang="en-US" sz="1800" i="1" dirty="0" smtClean="0"/>
              <a:t> </a:t>
            </a:r>
            <a:r>
              <a:rPr lang="en-US" sz="1800" i="1" dirty="0" err="1" smtClean="0"/>
              <a:t>LinearRegression</a:t>
            </a:r>
            <a:r>
              <a:rPr lang="en-US" sz="1800" i="1" dirty="0" smtClean="0"/>
              <a:t> Model has shown accuracy score of </a:t>
            </a:r>
            <a:r>
              <a:rPr lang="en-US" sz="1800" i="1" dirty="0" smtClean="0"/>
              <a:t>9%</a:t>
            </a:r>
            <a:endParaRPr lang="en-US" sz="1800" i="1" dirty="0" smtClean="0"/>
          </a:p>
          <a:p>
            <a:pPr marL="0" indent="0">
              <a:buNone/>
            </a:pPr>
            <a:r>
              <a:rPr lang="en-US" sz="1800" b="1" i="1" dirty="0" smtClean="0"/>
              <a:t>Lasso regression (regularization):</a:t>
            </a:r>
            <a:r>
              <a:rPr lang="en-US" sz="1800" i="1" dirty="0" smtClean="0"/>
              <a:t>  Lasso regression model has shown accuracy </a:t>
            </a:r>
            <a:r>
              <a:rPr lang="en-US" sz="1800" i="1" dirty="0" smtClean="0"/>
              <a:t>of 9%</a:t>
            </a:r>
            <a:endParaRPr lang="en-US" sz="1800" i="1" dirty="0" smtClean="0"/>
          </a:p>
          <a:p>
            <a:pPr marL="0" indent="0">
              <a:buNone/>
            </a:pPr>
            <a:r>
              <a:rPr lang="en-US" sz="1800" b="1" i="1" dirty="0" smtClean="0"/>
              <a:t>Ridge regression (regularization):</a:t>
            </a:r>
            <a:r>
              <a:rPr lang="en-US" sz="1800" i="1" dirty="0" smtClean="0"/>
              <a:t> Ridge Regression model has shown accuracy of </a:t>
            </a:r>
            <a:r>
              <a:rPr lang="en-US" sz="1800" i="1" dirty="0" smtClean="0"/>
              <a:t>9%</a:t>
            </a:r>
            <a:endParaRPr lang="en-US" sz="1800" i="1" dirty="0" smtClean="0"/>
          </a:p>
          <a:p>
            <a:pPr marL="0" indent="0">
              <a:buNone/>
            </a:pPr>
            <a:r>
              <a:rPr lang="en-US" sz="1800" b="1" i="1" dirty="0" err="1" smtClean="0"/>
              <a:t>ElasticNet</a:t>
            </a:r>
            <a:r>
              <a:rPr lang="en-US" sz="1800" b="1" i="1" dirty="0" smtClean="0"/>
              <a:t> Regression:</a:t>
            </a:r>
            <a:r>
              <a:rPr lang="en-US" sz="1800" i="1" dirty="0" smtClean="0"/>
              <a:t> </a:t>
            </a:r>
            <a:r>
              <a:rPr lang="en-US" sz="1800" i="1" dirty="0" err="1" smtClean="0"/>
              <a:t>ElasticNet</a:t>
            </a:r>
            <a:r>
              <a:rPr lang="en-US" sz="1800" i="1" dirty="0" smtClean="0"/>
              <a:t> Regression model has shown accuracy of </a:t>
            </a:r>
            <a:r>
              <a:rPr lang="en-US" sz="1800" i="1" dirty="0" smtClean="0"/>
              <a:t>9%</a:t>
            </a:r>
            <a:endParaRPr lang="en-US" sz="1800" i="1" dirty="0" smtClean="0"/>
          </a:p>
          <a:p>
            <a:pPr marL="0" indent="0">
              <a:buNone/>
            </a:pPr>
            <a:r>
              <a:rPr lang="en-US" sz="1800" b="1" i="1" dirty="0" smtClean="0"/>
              <a:t>Random Forest Regression:</a:t>
            </a:r>
            <a:r>
              <a:rPr lang="en-US" sz="1800" i="1" dirty="0" smtClean="0"/>
              <a:t> Random Forest Regression model has shown accuracy of </a:t>
            </a:r>
            <a:r>
              <a:rPr lang="en-US" sz="1800" i="1" dirty="0" smtClean="0"/>
              <a:t>94%</a:t>
            </a:r>
            <a:endParaRPr lang="en-US" sz="1800" i="1" dirty="0" smtClean="0"/>
          </a:p>
          <a:p>
            <a:pPr marL="0" indent="0">
              <a:buNone/>
            </a:pPr>
            <a:r>
              <a:rPr lang="en-US" sz="1800" b="1" i="1" dirty="0" smtClean="0"/>
              <a:t>Support Vector Regression:</a:t>
            </a:r>
            <a:r>
              <a:rPr lang="en-US" sz="1800" i="1" dirty="0" smtClean="0"/>
              <a:t> Support Vector Regression model has shown </a:t>
            </a:r>
            <a:r>
              <a:rPr lang="en-US" sz="1800" i="1" dirty="0" smtClean="0"/>
              <a:t>negative and less positive </a:t>
            </a:r>
            <a:r>
              <a:rPr lang="en-US" sz="1800" i="1" dirty="0" smtClean="0"/>
              <a:t>accuracy results.</a:t>
            </a:r>
          </a:p>
          <a:p>
            <a:pPr marL="0" indent="0">
              <a:buNone/>
            </a:pPr>
            <a:r>
              <a:rPr lang="en-US" sz="1800" b="1" i="1" dirty="0" smtClean="0"/>
              <a:t>Ada Boost Regression:</a:t>
            </a:r>
            <a:r>
              <a:rPr lang="en-US" sz="1800" i="1" dirty="0" smtClean="0"/>
              <a:t> Ada Boost Regression model has shown accuracy of </a:t>
            </a:r>
            <a:r>
              <a:rPr lang="en-US" sz="1800" i="1" dirty="0" smtClean="0"/>
              <a:t>38.71%</a:t>
            </a:r>
            <a:endParaRPr lang="en-US" sz="1800" i="1" dirty="0" smtClean="0"/>
          </a:p>
          <a:p>
            <a:pPr marL="0" indent="0">
              <a:buNone/>
            </a:pPr>
            <a:r>
              <a:rPr lang="en-US" sz="1800" b="1" i="1" dirty="0" smtClean="0"/>
              <a:t>Decision Tree Regression:</a:t>
            </a:r>
            <a:r>
              <a:rPr lang="en-US" sz="1800" i="1" dirty="0" smtClean="0"/>
              <a:t> Decision Tree regression model has shown </a:t>
            </a:r>
            <a:r>
              <a:rPr lang="en-US" sz="1800" i="1" dirty="0"/>
              <a:t>accuracy of </a:t>
            </a:r>
            <a:r>
              <a:rPr lang="en-US" sz="1800" i="1" dirty="0" smtClean="0"/>
              <a:t>99%.  </a:t>
            </a:r>
            <a:endParaRPr lang="en-US" sz="1800" i="1" dirty="0" smtClean="0"/>
          </a:p>
          <a:p>
            <a:pPr marL="0" indent="0">
              <a:buNone/>
            </a:pPr>
            <a:r>
              <a:rPr lang="en-US" sz="1800" b="1" dirty="0" smtClean="0"/>
              <a:t>Observation:</a:t>
            </a:r>
          </a:p>
          <a:p>
            <a:pPr marL="0" indent="0">
              <a:buNone/>
            </a:pPr>
            <a:r>
              <a:rPr lang="en-US" sz="1800" i="1" dirty="0" smtClean="0"/>
              <a:t>After checking all model’s accuracy score and cross validation score and also their errors, we found out that </a:t>
            </a:r>
            <a:r>
              <a:rPr lang="en-US" sz="1800" b="1" i="1" dirty="0" smtClean="0"/>
              <a:t>Ada Boost</a:t>
            </a:r>
            <a:r>
              <a:rPr lang="en-US" sz="1800" b="1" i="1" dirty="0" smtClean="0"/>
              <a:t> </a:t>
            </a:r>
            <a:r>
              <a:rPr lang="en-US" sz="1800" b="1" i="1" dirty="0" smtClean="0"/>
              <a:t>Regression model</a:t>
            </a:r>
            <a:r>
              <a:rPr lang="en-US" sz="1800" i="1" dirty="0" smtClean="0"/>
              <a:t> seems to be the best model, as it has good accuracy score and least error comparatively. The difference between the accuracy score and cross validation score is also minimal which indicates less over fitting in the model. So we selected </a:t>
            </a:r>
            <a:r>
              <a:rPr lang="en-US" sz="1800" i="1" dirty="0" smtClean="0"/>
              <a:t>Ada Boost</a:t>
            </a:r>
            <a:r>
              <a:rPr lang="en-US" sz="1800" i="1" dirty="0" smtClean="0"/>
              <a:t> </a:t>
            </a:r>
            <a:r>
              <a:rPr lang="en-US" sz="1800" i="1" dirty="0" smtClean="0"/>
              <a:t>regression model as our final model.</a:t>
            </a:r>
          </a:p>
          <a:p>
            <a:pPr>
              <a:buFont typeface="Wingdings" panose="05000000000000000000" pitchFamily="2" charset="2"/>
              <a:buChar char="ü"/>
            </a:pPr>
            <a:endParaRPr lang="en-US" sz="1800" i="1" dirty="0"/>
          </a:p>
        </p:txBody>
      </p:sp>
    </p:spTree>
    <p:extLst>
      <p:ext uri="{BB962C8B-B14F-4D97-AF65-F5344CB8AC3E}">
        <p14:creationId xmlns:p14="http://schemas.microsoft.com/office/powerpoint/2010/main" val="3542101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Conclusions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lvl="0">
              <a:buFont typeface="Wingdings" panose="05000000000000000000" pitchFamily="2" charset="2"/>
              <a:buChar char="ü"/>
            </a:pPr>
            <a:r>
              <a:rPr lang="en-US" sz="1800" i="1" dirty="0" smtClean="0"/>
              <a:t>Air </a:t>
            </a:r>
            <a:r>
              <a:rPr lang="en-US" sz="1800" i="1" dirty="0"/>
              <a:t>India is the most expensive flight.</a:t>
            </a:r>
          </a:p>
          <a:p>
            <a:pPr lvl="0">
              <a:buFont typeface="Wingdings" panose="05000000000000000000" pitchFamily="2" charset="2"/>
              <a:buChar char="ü"/>
            </a:pPr>
            <a:r>
              <a:rPr lang="en-US" sz="1800" i="1" dirty="0"/>
              <a:t>Spice Jet , Air Asia, Indigo seems to be cheapest flights.</a:t>
            </a:r>
          </a:p>
          <a:p>
            <a:pPr lvl="0">
              <a:buFont typeface="Wingdings" panose="05000000000000000000" pitchFamily="2" charset="2"/>
              <a:buChar char="ü"/>
            </a:pPr>
            <a:r>
              <a:rPr lang="en-US" sz="1800" i="1" dirty="0"/>
              <a:t>More </a:t>
            </a:r>
            <a:r>
              <a:rPr lang="en-US" sz="1800" i="1" dirty="0" err="1"/>
              <a:t>nearner</a:t>
            </a:r>
            <a:r>
              <a:rPr lang="en-US" sz="1800" i="1" dirty="0"/>
              <a:t> the journey date maximum the flight price.</a:t>
            </a:r>
          </a:p>
          <a:p>
            <a:pPr lvl="0">
              <a:buFont typeface="Wingdings" panose="05000000000000000000" pitchFamily="2" charset="2"/>
              <a:buChar char="ü"/>
            </a:pPr>
            <a:r>
              <a:rPr lang="en-US" sz="1800" i="1" dirty="0"/>
              <a:t>Farer the journey date least the flight price.</a:t>
            </a:r>
          </a:p>
          <a:p>
            <a:pPr lvl="0">
              <a:buFont typeface="Wingdings" panose="05000000000000000000" pitchFamily="2" charset="2"/>
              <a:buChar char="ü"/>
            </a:pPr>
            <a:r>
              <a:rPr lang="en-US" sz="1800" i="1" dirty="0"/>
              <a:t>Most of the expensive flights are from Delhi and then </a:t>
            </a:r>
            <a:r>
              <a:rPr lang="en-US" sz="1800" i="1" dirty="0" err="1" smtClean="0"/>
              <a:t>secondmost</a:t>
            </a:r>
            <a:r>
              <a:rPr lang="en-US" sz="1800" i="1" dirty="0" smtClean="0"/>
              <a:t> expensive are from Mumbai</a:t>
            </a:r>
            <a:r>
              <a:rPr lang="en-US" sz="1800" i="1" dirty="0"/>
              <a:t>.</a:t>
            </a:r>
          </a:p>
          <a:p>
            <a:pPr lvl="0">
              <a:buFont typeface="Wingdings" panose="05000000000000000000" pitchFamily="2" charset="2"/>
              <a:buChar char="ü"/>
            </a:pPr>
            <a:r>
              <a:rPr lang="en-US" sz="1800" i="1" dirty="0"/>
              <a:t>Least the Journey time, expensive the flight price. </a:t>
            </a:r>
          </a:p>
          <a:p>
            <a:pPr lvl="0">
              <a:buFont typeface="Wingdings" panose="05000000000000000000" pitchFamily="2" charset="2"/>
              <a:buChar char="ü"/>
            </a:pPr>
            <a:r>
              <a:rPr lang="en-US" sz="1800" i="1" dirty="0"/>
              <a:t>Ada Boost Regression model seems to be the best fit model as its showing less </a:t>
            </a:r>
            <a:r>
              <a:rPr lang="en-US" sz="1800" i="1" dirty="0" err="1"/>
              <a:t>overfitting</a:t>
            </a:r>
            <a:r>
              <a:rPr lang="en-US" sz="1800" i="1" dirty="0"/>
              <a:t>, verified by cross validation score.</a:t>
            </a:r>
          </a:p>
          <a:p>
            <a:pPr lvl="0">
              <a:buFont typeface="Wingdings" panose="05000000000000000000" pitchFamily="2" charset="2"/>
              <a:buChar char="ü"/>
            </a:pPr>
            <a:r>
              <a:rPr lang="en-US" sz="1800" i="1" dirty="0"/>
              <a:t>Ada Boost Regression model is showing accuracy of 38.71</a:t>
            </a:r>
            <a:r>
              <a:rPr lang="en-US" sz="1800" b="1" i="1" dirty="0"/>
              <a:t>%.</a:t>
            </a:r>
            <a:endParaRPr lang="en-US" sz="1800" i="1" dirty="0"/>
          </a:p>
          <a:p>
            <a:pPr>
              <a:buFont typeface="Wingdings" panose="05000000000000000000" pitchFamily="2" charset="2"/>
              <a:buChar char="ü"/>
            </a:pPr>
            <a:endParaRPr lang="en-US" sz="1800" i="1" dirty="0" smtClean="0"/>
          </a:p>
        </p:txBody>
      </p:sp>
    </p:spTree>
    <p:extLst>
      <p:ext uri="{BB962C8B-B14F-4D97-AF65-F5344CB8AC3E}">
        <p14:creationId xmlns:p14="http://schemas.microsoft.com/office/powerpoint/2010/main" val="183237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6591"/>
            <a:ext cx="10515600" cy="5620372"/>
          </a:xfrm>
          <a:solidFill>
            <a:schemeClr val="accent5">
              <a:lumMod val="20000"/>
              <a:lumOff val="80000"/>
            </a:schemeClr>
          </a:solidFill>
        </p:spPr>
        <p:txBody>
          <a:bodyPr>
            <a:normAutofit/>
          </a:bodyPr>
          <a:lstStyle/>
          <a:p>
            <a:pPr marL="0" indent="0" algn="ctr">
              <a:buNone/>
            </a:pPr>
            <a:endParaRPr lang="en-US" sz="1800" i="1" dirty="0" smtClean="0"/>
          </a:p>
          <a:p>
            <a:pPr marL="0" indent="0" algn="ctr">
              <a:buNone/>
            </a:pPr>
            <a:endParaRPr lang="en-US" sz="1800" i="1" dirty="0"/>
          </a:p>
          <a:p>
            <a:pPr marL="0" indent="0" algn="ctr">
              <a:buNone/>
            </a:pPr>
            <a:endParaRPr lang="en-US" sz="1800" i="1" dirty="0" smtClean="0"/>
          </a:p>
          <a:p>
            <a:pPr marL="0" indent="0" algn="ctr">
              <a:buNone/>
            </a:pPr>
            <a:endParaRPr lang="en-US" sz="1800" i="1" dirty="0"/>
          </a:p>
          <a:p>
            <a:pPr marL="0" indent="0" algn="ctr">
              <a:buNone/>
            </a:pPr>
            <a:endParaRPr lang="en-US" sz="1800" i="1" dirty="0" smtClean="0"/>
          </a:p>
          <a:p>
            <a:pPr marL="0" indent="0" algn="ctr">
              <a:buNone/>
            </a:pPr>
            <a:endParaRPr lang="en-US" sz="1800" i="1" dirty="0"/>
          </a:p>
          <a:p>
            <a:pPr marL="0" indent="0" algn="ctr">
              <a:buNone/>
            </a:pPr>
            <a:r>
              <a:rPr lang="en-US" sz="5400" i="1" dirty="0" smtClean="0"/>
              <a:t>THANK YOU</a:t>
            </a:r>
          </a:p>
        </p:txBody>
      </p:sp>
    </p:spTree>
    <p:extLst>
      <p:ext uri="{BB962C8B-B14F-4D97-AF65-F5344CB8AC3E}">
        <p14:creationId xmlns:p14="http://schemas.microsoft.com/office/powerpoint/2010/main" val="1942444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4800" b="1" dirty="0" err="1" smtClean="0"/>
              <a:t>Aknowledgement</a:t>
            </a:r>
            <a:endParaRPr lang="en-US" sz="48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b="1" dirty="0" smtClean="0"/>
          </a:p>
          <a:p>
            <a:pPr marL="0" indent="0">
              <a:buNone/>
            </a:pPr>
            <a:endParaRPr lang="en-US" sz="2000" b="1" dirty="0"/>
          </a:p>
          <a:p>
            <a:pPr marL="0" indent="0">
              <a:buNone/>
            </a:pPr>
            <a:r>
              <a:rPr lang="en-US" sz="2000" b="1" dirty="0" smtClean="0"/>
              <a:t>Special thanks to </a:t>
            </a:r>
            <a:r>
              <a:rPr lang="en-US" sz="2000" b="1" dirty="0" err="1" smtClean="0"/>
              <a:t>Sapna</a:t>
            </a:r>
            <a:r>
              <a:rPr lang="en-US" sz="2000" b="1" dirty="0" smtClean="0"/>
              <a:t> </a:t>
            </a:r>
            <a:r>
              <a:rPr lang="en-US" sz="2000" b="1" dirty="0" err="1" smtClean="0"/>
              <a:t>Verma</a:t>
            </a:r>
            <a:r>
              <a:rPr lang="en-US" sz="2000" b="1" dirty="0" smtClean="0"/>
              <a:t> madam for guiding me for this project.</a:t>
            </a:r>
          </a:p>
          <a:p>
            <a:pPr marL="0" indent="0">
              <a:buNone/>
            </a:pPr>
            <a:r>
              <a:rPr lang="en-US" sz="2000" b="1" dirty="0" smtClean="0"/>
              <a:t>And also thanks to </a:t>
            </a:r>
            <a:r>
              <a:rPr lang="en-US" sz="2000" b="1" dirty="0" err="1" smtClean="0"/>
              <a:t>Deepika</a:t>
            </a:r>
            <a:r>
              <a:rPr lang="en-US" sz="2000" b="1" dirty="0" smtClean="0"/>
              <a:t> Sharma madam, for teaching us this skills to perform data analysis.</a:t>
            </a:r>
          </a:p>
          <a:p>
            <a:pPr marL="0" indent="0">
              <a:buNone/>
            </a:pPr>
            <a:endParaRPr lang="en-US" sz="2000" dirty="0" smtClean="0"/>
          </a:p>
          <a:p>
            <a:pPr marL="0" indent="0">
              <a:buNone/>
            </a:pPr>
            <a:r>
              <a:rPr lang="en-US" sz="2000" i="1" dirty="0" smtClean="0"/>
              <a:t>This project is submitted to </a:t>
            </a:r>
            <a:r>
              <a:rPr lang="en-US" sz="2000" i="1" dirty="0" err="1" smtClean="0"/>
              <a:t>fliprobo</a:t>
            </a:r>
            <a:r>
              <a:rPr lang="en-US" sz="2000" i="1" dirty="0" smtClean="0"/>
              <a:t> company as a part of internship projects.</a:t>
            </a:r>
          </a:p>
        </p:txBody>
      </p:sp>
    </p:spTree>
    <p:extLst>
      <p:ext uri="{BB962C8B-B14F-4D97-AF65-F5344CB8AC3E}">
        <p14:creationId xmlns:p14="http://schemas.microsoft.com/office/powerpoint/2010/main" val="102015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lstStyle/>
          <a:p>
            <a:pPr algn="ctr"/>
            <a:r>
              <a:rPr lang="en-US" b="1" dirty="0" smtClean="0"/>
              <a:t>INTRODUCTION</a:t>
            </a:r>
            <a:endParaRPr lang="en-US"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endParaRPr lang="en-US" dirty="0" smtClean="0"/>
          </a:p>
          <a:p>
            <a:r>
              <a:rPr lang="en-US" sz="1600" i="1" dirty="0" smtClean="0"/>
              <a:t>Flights Price prediction is seems to be very tricky because most of the website are dynamic in nature i.e. they have dynamic pricing </a:t>
            </a:r>
            <a:r>
              <a:rPr lang="en-US" sz="1600" i="1" dirty="0" err="1" smtClean="0"/>
              <a:t>depanding</a:t>
            </a:r>
            <a:r>
              <a:rPr lang="en-US" sz="1600" i="1" dirty="0" smtClean="0"/>
              <a:t> on users available on that particular timing of bookings. Here in this project we’ll use various machine learning techniques to make flight prediction price model.</a:t>
            </a:r>
          </a:p>
          <a:p>
            <a:endParaRPr lang="en-US" sz="1600" i="1" dirty="0"/>
          </a:p>
          <a:p>
            <a:r>
              <a:rPr lang="en-US" sz="1600" b="1" i="1" dirty="0" smtClean="0"/>
              <a:t>Data Collection Phase:</a:t>
            </a:r>
            <a:r>
              <a:rPr lang="en-US" sz="1600" i="1" dirty="0" smtClean="0"/>
              <a:t> In this phase we have gathered </a:t>
            </a:r>
            <a:r>
              <a:rPr lang="en-US" sz="1600" i="1" dirty="0" smtClean="0"/>
              <a:t>flights routes and fares</a:t>
            </a:r>
            <a:r>
              <a:rPr lang="en-US" sz="1600" i="1" dirty="0" smtClean="0"/>
              <a:t> </a:t>
            </a:r>
            <a:r>
              <a:rPr lang="en-US" sz="1600" i="1" dirty="0" smtClean="0"/>
              <a:t>data from the </a:t>
            </a:r>
            <a:r>
              <a:rPr lang="en-US" sz="1600" i="1" dirty="0" smtClean="0"/>
              <a:t>tourist</a:t>
            </a:r>
            <a:r>
              <a:rPr lang="en-US" sz="1600" i="1" dirty="0" smtClean="0"/>
              <a:t> websites like yatra.com, easemytrip.com </a:t>
            </a:r>
            <a:r>
              <a:rPr lang="en-US" sz="1600" i="1" dirty="0" smtClean="0"/>
              <a:t>using web scrapping techniques.</a:t>
            </a:r>
          </a:p>
          <a:p>
            <a:r>
              <a:rPr lang="en-US" sz="1600" b="1" i="1" dirty="0" smtClean="0"/>
              <a:t>Model Building Phase:</a:t>
            </a:r>
            <a:r>
              <a:rPr lang="en-US" sz="1600" i="1" dirty="0" smtClean="0"/>
              <a:t> In this phase we have worked on machine learning model building process.</a:t>
            </a:r>
          </a:p>
        </p:txBody>
      </p:sp>
    </p:spTree>
    <p:extLst>
      <p:ext uri="{BB962C8B-B14F-4D97-AF65-F5344CB8AC3E}">
        <p14:creationId xmlns:p14="http://schemas.microsoft.com/office/powerpoint/2010/main" val="1290713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lstStyle/>
          <a:p>
            <a:pPr algn="ctr"/>
            <a:r>
              <a:rPr lang="en-US" sz="3600" b="1" dirty="0" smtClean="0"/>
              <a:t>Steps </a:t>
            </a:r>
            <a:r>
              <a:rPr lang="en-US" sz="3600" b="1" dirty="0" err="1" smtClean="0"/>
              <a:t>Perfomed</a:t>
            </a:r>
            <a:r>
              <a:rPr lang="en-US" sz="3600" b="1" dirty="0" smtClean="0"/>
              <a:t> in Data Analysis</a:t>
            </a:r>
            <a:endParaRPr lang="en-US" sz="3600" b="1" dirty="0"/>
          </a:p>
        </p:txBody>
      </p:sp>
      <p:sp>
        <p:nvSpPr>
          <p:cNvPr id="3" name="Content Placeholder 2"/>
          <p:cNvSpPr>
            <a:spLocks noGrp="1"/>
          </p:cNvSpPr>
          <p:nvPr>
            <p:ph idx="1"/>
          </p:nvPr>
        </p:nvSpPr>
        <p:spPr>
          <a:xfrm>
            <a:off x="838200" y="1825625"/>
            <a:ext cx="10515600" cy="4535418"/>
          </a:xfrm>
          <a:solidFill>
            <a:schemeClr val="accent5">
              <a:lumMod val="20000"/>
              <a:lumOff val="80000"/>
            </a:schemeClr>
          </a:solidFill>
        </p:spPr>
        <p:txBody>
          <a:bodyPr>
            <a:noAutofit/>
          </a:bodyPr>
          <a:lstStyle/>
          <a:p>
            <a:pPr>
              <a:buFont typeface="Wingdings" panose="05000000000000000000" pitchFamily="2" charset="2"/>
              <a:buChar char="Ø"/>
            </a:pPr>
            <a:r>
              <a:rPr lang="en-US" sz="1600" b="1" i="1" dirty="0" smtClean="0"/>
              <a:t>Phase 1) - Data </a:t>
            </a:r>
            <a:r>
              <a:rPr lang="en-US" sz="1600" b="1" i="1" dirty="0" smtClean="0"/>
              <a:t>Collection using web scraping techniques.</a:t>
            </a:r>
            <a:endParaRPr lang="en-US" sz="1600" b="1" i="1" dirty="0" smtClean="0"/>
          </a:p>
          <a:p>
            <a:pPr>
              <a:buFont typeface="Wingdings" panose="05000000000000000000" pitchFamily="2" charset="2"/>
              <a:buChar char="Ø"/>
            </a:pPr>
            <a:r>
              <a:rPr lang="en-US" sz="1600" b="1" i="1" dirty="0" smtClean="0"/>
              <a:t>Phase 2) - Model Building</a:t>
            </a:r>
          </a:p>
          <a:p>
            <a:pPr>
              <a:buFont typeface="Wingdings" panose="05000000000000000000" pitchFamily="2" charset="2"/>
              <a:buChar char="Ø"/>
            </a:pPr>
            <a:r>
              <a:rPr lang="en-US" sz="1600" i="1" dirty="0" smtClean="0"/>
              <a:t>1) Data Cleaning</a:t>
            </a:r>
          </a:p>
          <a:p>
            <a:pPr>
              <a:buFont typeface="Wingdings" panose="05000000000000000000" pitchFamily="2" charset="2"/>
              <a:buChar char="Ø"/>
            </a:pPr>
            <a:r>
              <a:rPr lang="en-US" sz="1600" i="1" dirty="0" smtClean="0"/>
              <a:t>2) Exploratory Data Analysis</a:t>
            </a:r>
          </a:p>
          <a:p>
            <a:pPr>
              <a:buFont typeface="Wingdings" panose="05000000000000000000" pitchFamily="2" charset="2"/>
              <a:buChar char="Ø"/>
            </a:pPr>
            <a:r>
              <a:rPr lang="en-US" sz="1600" i="1" dirty="0" smtClean="0"/>
              <a:t>3) Data Visualization</a:t>
            </a:r>
          </a:p>
          <a:p>
            <a:pPr>
              <a:buFont typeface="Wingdings" panose="05000000000000000000" pitchFamily="2" charset="2"/>
              <a:buChar char="Ø"/>
            </a:pPr>
            <a:r>
              <a:rPr lang="en-US" sz="1600" i="1" dirty="0" smtClean="0"/>
              <a:t>4) Outliers and </a:t>
            </a:r>
            <a:r>
              <a:rPr lang="en-US" sz="1600" i="1" dirty="0" err="1" smtClean="0"/>
              <a:t>Skewness</a:t>
            </a:r>
            <a:endParaRPr lang="en-US" sz="1600" i="1" dirty="0" smtClean="0"/>
          </a:p>
          <a:p>
            <a:pPr>
              <a:buFont typeface="Wingdings" panose="05000000000000000000" pitchFamily="2" charset="2"/>
              <a:buChar char="Ø"/>
            </a:pPr>
            <a:r>
              <a:rPr lang="en-US" sz="1600" i="1" dirty="0" smtClean="0"/>
              <a:t>5) Studying Correlation matrix</a:t>
            </a:r>
          </a:p>
          <a:p>
            <a:pPr>
              <a:buFont typeface="Wingdings" panose="05000000000000000000" pitchFamily="2" charset="2"/>
              <a:buChar char="Ø"/>
            </a:pPr>
            <a:r>
              <a:rPr lang="en-US" sz="1600" i="1" dirty="0" smtClean="0"/>
              <a:t>6) Label Encoding the categorical data</a:t>
            </a:r>
          </a:p>
          <a:p>
            <a:pPr>
              <a:buFont typeface="Wingdings" panose="05000000000000000000" pitchFamily="2" charset="2"/>
              <a:buChar char="Ø"/>
            </a:pPr>
            <a:r>
              <a:rPr lang="en-US" sz="1600" i="1" dirty="0" smtClean="0"/>
              <a:t>7) Scaling the </a:t>
            </a:r>
            <a:r>
              <a:rPr lang="en-US" sz="1600" i="1" dirty="0"/>
              <a:t>D</a:t>
            </a:r>
            <a:r>
              <a:rPr lang="en-US" sz="1600" i="1" dirty="0" smtClean="0"/>
              <a:t>ataset</a:t>
            </a:r>
          </a:p>
          <a:p>
            <a:pPr>
              <a:buFont typeface="Wingdings" panose="05000000000000000000" pitchFamily="2" charset="2"/>
              <a:buChar char="Ø"/>
            </a:pPr>
            <a:r>
              <a:rPr lang="en-US" sz="1600" i="1" dirty="0" smtClean="0"/>
              <a:t>8) Train-Test Split</a:t>
            </a:r>
          </a:p>
          <a:p>
            <a:pPr>
              <a:buFont typeface="Wingdings" panose="05000000000000000000" pitchFamily="2" charset="2"/>
              <a:buChar char="Ø"/>
            </a:pPr>
            <a:r>
              <a:rPr lang="en-US" sz="1600" i="1" dirty="0" smtClean="0"/>
              <a:t>9) Machine Learning model building</a:t>
            </a:r>
          </a:p>
          <a:p>
            <a:pPr>
              <a:buFont typeface="Wingdings" panose="05000000000000000000" pitchFamily="2" charset="2"/>
              <a:buChar char="Ø"/>
            </a:pPr>
            <a:r>
              <a:rPr lang="en-US" sz="1600" i="1" dirty="0" smtClean="0"/>
              <a:t>11) Checking Accuracy of all the model</a:t>
            </a:r>
          </a:p>
          <a:p>
            <a:pPr>
              <a:buFont typeface="Wingdings" panose="05000000000000000000" pitchFamily="2" charset="2"/>
              <a:buChar char="Ø"/>
            </a:pPr>
            <a:r>
              <a:rPr lang="en-US" sz="1600" i="1" dirty="0" smtClean="0"/>
              <a:t>12) Saving the model.</a:t>
            </a:r>
          </a:p>
        </p:txBody>
      </p:sp>
    </p:spTree>
    <p:extLst>
      <p:ext uri="{BB962C8B-B14F-4D97-AF65-F5344CB8AC3E}">
        <p14:creationId xmlns:p14="http://schemas.microsoft.com/office/powerpoint/2010/main" val="1218403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Data Collection</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sz="1800" dirty="0" smtClean="0"/>
          </a:p>
          <a:p>
            <a:pPr marL="342900" indent="-342900">
              <a:buAutoNum type="arabicParenR"/>
            </a:pPr>
            <a:endParaRPr lang="en-US" sz="1800" i="1" dirty="0" smtClean="0"/>
          </a:p>
          <a:p>
            <a:pPr marL="342900" indent="-342900">
              <a:buAutoNum type="arabicParenR"/>
            </a:pPr>
            <a:r>
              <a:rPr lang="en-US" sz="1800" i="1" dirty="0" smtClean="0"/>
              <a:t>Data Collection is done using selenium and beautiful soup web scrapping libraries.</a:t>
            </a:r>
          </a:p>
          <a:p>
            <a:pPr marL="342900" indent="-342900">
              <a:buAutoNum type="arabicParenR"/>
            </a:pPr>
            <a:r>
              <a:rPr lang="en-US" sz="1800" i="1" dirty="0" smtClean="0"/>
              <a:t>We have used </a:t>
            </a:r>
            <a:r>
              <a:rPr lang="en-US" sz="1800" b="1" i="1" dirty="0" smtClean="0"/>
              <a:t>www.easemytrip.com</a:t>
            </a:r>
            <a:r>
              <a:rPr lang="en-US" sz="1800" i="1" dirty="0" smtClean="0"/>
              <a:t> </a:t>
            </a:r>
            <a:r>
              <a:rPr lang="en-US" sz="1800" i="1" dirty="0" smtClean="0"/>
              <a:t>website for data collection.</a:t>
            </a:r>
          </a:p>
          <a:p>
            <a:pPr marL="342900" indent="-342900">
              <a:buAutoNum type="arabicParenR"/>
            </a:pPr>
            <a:r>
              <a:rPr lang="en-US" sz="1800" i="1" dirty="0" smtClean="0"/>
              <a:t>We have collected almost </a:t>
            </a:r>
            <a:r>
              <a:rPr lang="en-US" sz="1800" i="1" dirty="0" smtClean="0"/>
              <a:t>1571</a:t>
            </a:r>
            <a:r>
              <a:rPr lang="en-US" sz="1800" i="1" dirty="0" smtClean="0"/>
              <a:t> rows of </a:t>
            </a:r>
            <a:r>
              <a:rPr lang="en-US" sz="1800" i="1" dirty="0" smtClean="0"/>
              <a:t>data from the website.</a:t>
            </a:r>
          </a:p>
          <a:p>
            <a:pPr marL="342900" indent="-342900">
              <a:buAutoNum type="arabicParenR"/>
            </a:pPr>
            <a:r>
              <a:rPr lang="en-US" sz="1800" i="1" dirty="0" smtClean="0"/>
              <a:t>We have collected </a:t>
            </a:r>
            <a:r>
              <a:rPr lang="en-US" sz="1800" i="1" dirty="0" err="1" smtClean="0"/>
              <a:t>informations</a:t>
            </a:r>
            <a:r>
              <a:rPr lang="en-US" sz="1800" i="1" dirty="0" smtClean="0"/>
              <a:t> like Date of the flight, Airway carrier, flight departure timings, flight arrival timings, </a:t>
            </a:r>
            <a:r>
              <a:rPr lang="en-US" sz="1800" i="1" dirty="0" err="1" smtClean="0"/>
              <a:t>fromcity</a:t>
            </a:r>
            <a:r>
              <a:rPr lang="en-US" sz="1800" i="1" dirty="0" smtClean="0"/>
              <a:t>, </a:t>
            </a:r>
            <a:r>
              <a:rPr lang="en-US" sz="1800" i="1" dirty="0" err="1" smtClean="0"/>
              <a:t>tocity</a:t>
            </a:r>
            <a:r>
              <a:rPr lang="en-US" sz="1800" i="1" dirty="0" smtClean="0"/>
              <a:t>, flight price.</a:t>
            </a:r>
            <a:endParaRPr lang="en-US" sz="1800" i="1" dirty="0" smtClean="0"/>
          </a:p>
          <a:p>
            <a:pPr marL="342900" indent="-342900">
              <a:buAutoNum type="arabicParenR"/>
            </a:pPr>
            <a:r>
              <a:rPr lang="en-US" sz="1800" i="1" dirty="0" smtClean="0"/>
              <a:t>We </a:t>
            </a:r>
            <a:r>
              <a:rPr lang="en-US" sz="1800" i="1" dirty="0" smtClean="0"/>
              <a:t>will clean this dataset in the phase 2 of the project and create </a:t>
            </a:r>
            <a:r>
              <a:rPr lang="en-US" sz="1800" i="1" dirty="0" smtClean="0"/>
              <a:t>different </a:t>
            </a:r>
            <a:r>
              <a:rPr lang="en-US" sz="1800" i="1" dirty="0" smtClean="0"/>
              <a:t>useful columns from it.</a:t>
            </a:r>
          </a:p>
          <a:p>
            <a:pPr marL="342900" indent="-342900">
              <a:buAutoNum type="arabicParenR"/>
            </a:pPr>
            <a:r>
              <a:rPr lang="en-US" sz="1800" i="1" dirty="0" smtClean="0"/>
              <a:t>We save this extracted dataset in </a:t>
            </a:r>
            <a:r>
              <a:rPr lang="en-US" sz="1800" i="1" dirty="0" err="1" smtClean="0"/>
              <a:t>csv</a:t>
            </a:r>
            <a:r>
              <a:rPr lang="en-US" sz="1800" i="1" dirty="0" smtClean="0"/>
              <a:t> format file for further phase 2 use.</a:t>
            </a:r>
          </a:p>
        </p:txBody>
      </p:sp>
    </p:spTree>
    <p:extLst>
      <p:ext uri="{BB962C8B-B14F-4D97-AF65-F5344CB8AC3E}">
        <p14:creationId xmlns:p14="http://schemas.microsoft.com/office/powerpoint/2010/main" val="245105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2800" b="1" dirty="0" smtClean="0"/>
              <a:t>Phase 2) - Model building</a:t>
            </a:r>
            <a:endParaRPr lang="en-US" sz="28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marL="0" indent="0">
              <a:buNone/>
            </a:pPr>
            <a:endParaRPr lang="en-US" sz="2400" b="1" i="1" dirty="0" smtClean="0"/>
          </a:p>
          <a:p>
            <a:pPr marL="0" indent="0">
              <a:buNone/>
            </a:pPr>
            <a:r>
              <a:rPr lang="en-US" sz="2400" b="1" i="1" dirty="0" smtClean="0"/>
              <a:t>Data Cleaning: </a:t>
            </a:r>
          </a:p>
          <a:p>
            <a:pPr>
              <a:buFont typeface="Wingdings" panose="05000000000000000000" pitchFamily="2" charset="2"/>
              <a:buChar char="ü"/>
            </a:pPr>
            <a:r>
              <a:rPr lang="en-US" sz="1800" i="1" dirty="0" smtClean="0"/>
              <a:t>Data cleaning is a very important step because many times data contains Null values or ‘0’ values, we need to deal this values so that it doesn’t hamper our model building in the end.</a:t>
            </a:r>
          </a:p>
          <a:p>
            <a:pPr>
              <a:buFont typeface="Wingdings" panose="05000000000000000000" pitchFamily="2" charset="2"/>
              <a:buChar char="ü"/>
            </a:pPr>
            <a:r>
              <a:rPr lang="en-US" sz="1800" i="1" dirty="0" smtClean="0"/>
              <a:t>We found out that there are no Null values in our dataset using </a:t>
            </a:r>
            <a:r>
              <a:rPr lang="en-US" sz="1800" i="1" dirty="0" err="1" smtClean="0"/>
              <a:t>heatmap</a:t>
            </a:r>
            <a:r>
              <a:rPr lang="en-US" sz="1800" i="1" dirty="0" smtClean="0"/>
              <a:t>. </a:t>
            </a:r>
            <a:endParaRPr lang="en-US" sz="1800" i="1" dirty="0" smtClean="0"/>
          </a:p>
          <a:p>
            <a:pPr>
              <a:buFont typeface="Wingdings" panose="05000000000000000000" pitchFamily="2" charset="2"/>
              <a:buChar char="ü"/>
            </a:pPr>
            <a:r>
              <a:rPr lang="en-US" sz="1800" i="1" dirty="0" smtClean="0"/>
              <a:t>We </a:t>
            </a:r>
            <a:r>
              <a:rPr lang="en-US" sz="1800" i="1" dirty="0" smtClean="0"/>
              <a:t>extracted different datasets from the old data, we created </a:t>
            </a:r>
            <a:r>
              <a:rPr lang="en-US" sz="1800" i="1" dirty="0" smtClean="0"/>
              <a:t>Date and Month</a:t>
            </a:r>
            <a:r>
              <a:rPr lang="en-US" sz="1800" i="1" dirty="0" smtClean="0"/>
              <a:t> </a:t>
            </a:r>
            <a:r>
              <a:rPr lang="en-US" sz="1800" i="1" dirty="0" smtClean="0"/>
              <a:t>column </a:t>
            </a:r>
            <a:r>
              <a:rPr lang="en-US" sz="1800" i="1" dirty="0" smtClean="0"/>
              <a:t>and </a:t>
            </a:r>
            <a:r>
              <a:rPr lang="en-US" sz="1800" i="1" dirty="0" err="1" smtClean="0"/>
              <a:t>Flight_departs_timings</a:t>
            </a:r>
            <a:r>
              <a:rPr lang="en-US" sz="1800" i="1" dirty="0" smtClean="0"/>
              <a:t> in </a:t>
            </a:r>
            <a:r>
              <a:rPr lang="en-US" sz="1800" i="1" dirty="0"/>
              <a:t>hours column, </a:t>
            </a:r>
            <a:r>
              <a:rPr lang="en-US" sz="1800" i="1" dirty="0" err="1"/>
              <a:t>Flight_departs_timings</a:t>
            </a:r>
            <a:r>
              <a:rPr lang="en-US" sz="1800" i="1" dirty="0"/>
              <a:t> </a:t>
            </a:r>
            <a:r>
              <a:rPr lang="en-US" sz="1800" i="1" dirty="0" smtClean="0"/>
              <a:t>in </a:t>
            </a:r>
            <a:r>
              <a:rPr lang="en-US" sz="1800" i="1" dirty="0" err="1" smtClean="0"/>
              <a:t>mins</a:t>
            </a:r>
            <a:r>
              <a:rPr lang="en-US" sz="1800" i="1" dirty="0" smtClean="0"/>
              <a:t> column, </a:t>
            </a:r>
            <a:r>
              <a:rPr lang="en-US" sz="1800" i="1" dirty="0" err="1" smtClean="0"/>
              <a:t>Flight_destination_arrival_timings</a:t>
            </a:r>
            <a:r>
              <a:rPr lang="en-US" sz="1800" i="1" dirty="0" smtClean="0"/>
              <a:t> </a:t>
            </a:r>
            <a:r>
              <a:rPr lang="en-US" sz="1800" i="1" dirty="0"/>
              <a:t>in hours </a:t>
            </a:r>
            <a:r>
              <a:rPr lang="en-US" sz="1800" i="1" dirty="0" smtClean="0"/>
              <a:t>column and </a:t>
            </a:r>
            <a:r>
              <a:rPr lang="en-US" sz="1800" i="1" dirty="0" err="1" smtClean="0"/>
              <a:t>Flight_destination_arrival_timings</a:t>
            </a:r>
            <a:r>
              <a:rPr lang="en-US" sz="1800" i="1" dirty="0" smtClean="0"/>
              <a:t> in minutes columns.</a:t>
            </a:r>
          </a:p>
          <a:p>
            <a:pPr>
              <a:buFont typeface="Wingdings" panose="05000000000000000000" pitchFamily="2" charset="2"/>
              <a:buChar char="ü"/>
            </a:pPr>
            <a:r>
              <a:rPr lang="en-US" sz="1800" i="1" dirty="0" smtClean="0"/>
              <a:t>We created flight price which was earlier in categorical form to numerical data type form.</a:t>
            </a:r>
            <a:endParaRPr lang="en-US" sz="1800" i="1" dirty="0" smtClean="0"/>
          </a:p>
          <a:p>
            <a:pPr>
              <a:buFont typeface="Wingdings" panose="05000000000000000000" pitchFamily="2" charset="2"/>
              <a:buChar char="ü"/>
            </a:pPr>
            <a:r>
              <a:rPr lang="en-US" sz="1800" i="1" dirty="0" smtClean="0"/>
              <a:t>We converted Categorical columns to numerical </a:t>
            </a:r>
            <a:r>
              <a:rPr lang="en-US" sz="1800" i="1" dirty="0" err="1" smtClean="0"/>
              <a:t>colums</a:t>
            </a:r>
            <a:r>
              <a:rPr lang="en-US" sz="1800" i="1" dirty="0" smtClean="0"/>
              <a:t>.</a:t>
            </a:r>
          </a:p>
        </p:txBody>
      </p:sp>
    </p:spTree>
    <p:extLst>
      <p:ext uri="{BB962C8B-B14F-4D97-AF65-F5344CB8AC3E}">
        <p14:creationId xmlns:p14="http://schemas.microsoft.com/office/powerpoint/2010/main" val="2229925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r>
              <a:rPr lang="en-US" sz="1800" i="1" dirty="0" smtClean="0"/>
              <a:t>We </a:t>
            </a:r>
            <a:r>
              <a:rPr lang="en-US" sz="1800" i="1" dirty="0" smtClean="0"/>
              <a:t>checked for outliers and </a:t>
            </a:r>
            <a:r>
              <a:rPr lang="en-US" sz="1800" i="1" dirty="0" err="1" smtClean="0"/>
              <a:t>skewness</a:t>
            </a:r>
            <a:r>
              <a:rPr lang="en-US" sz="1800" i="1" dirty="0" smtClean="0"/>
              <a:t> using box plot and </a:t>
            </a:r>
            <a:r>
              <a:rPr lang="en-US" sz="1800" i="1" dirty="0" err="1" smtClean="0"/>
              <a:t>dist</a:t>
            </a:r>
            <a:r>
              <a:rPr lang="en-US" sz="1800" i="1" dirty="0" smtClean="0"/>
              <a:t> plot, we found out </a:t>
            </a:r>
            <a:r>
              <a:rPr lang="en-US" sz="1800" i="1" dirty="0" smtClean="0"/>
              <a:t>that flight price column has  Outliers </a:t>
            </a:r>
            <a:r>
              <a:rPr lang="en-US" sz="1800" i="1" dirty="0" smtClean="0"/>
              <a:t>and </a:t>
            </a:r>
            <a:r>
              <a:rPr lang="en-US" sz="1800" i="1" dirty="0" err="1" smtClean="0"/>
              <a:t>skewness</a:t>
            </a:r>
            <a:r>
              <a:rPr lang="en-US" sz="1800" i="1" dirty="0" smtClean="0"/>
              <a:t> in it</a:t>
            </a:r>
            <a:r>
              <a:rPr lang="en-US" sz="1800" i="1" dirty="0" smtClean="0"/>
              <a:t>.</a:t>
            </a:r>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We </a:t>
            </a:r>
            <a:r>
              <a:rPr lang="en-US" sz="1800" i="1" dirty="0" smtClean="0"/>
              <a:t>worked on Outliers removing techniques like Z-score method. </a:t>
            </a:r>
          </a:p>
          <a:p>
            <a:pPr>
              <a:buFont typeface="Wingdings" panose="05000000000000000000" pitchFamily="2" charset="2"/>
              <a:buChar char="ü"/>
            </a:pPr>
            <a:r>
              <a:rPr lang="en-US" sz="1800" i="1" dirty="0" smtClean="0"/>
              <a:t>We worked on removing the outliers which came out to be approx. </a:t>
            </a:r>
            <a:r>
              <a:rPr lang="en-US" sz="1800" b="1" i="1" dirty="0" smtClean="0"/>
              <a:t>2.03</a:t>
            </a:r>
            <a:r>
              <a:rPr lang="en-US" sz="1800" b="1" dirty="0" smtClean="0"/>
              <a:t>%</a:t>
            </a:r>
            <a:r>
              <a:rPr lang="en-US" sz="1800" dirty="0" smtClean="0"/>
              <a:t> </a:t>
            </a:r>
            <a:r>
              <a:rPr lang="en-US" sz="1800" i="1" dirty="0" smtClean="0"/>
              <a:t>of the dataset which is fine and very much in limit.</a:t>
            </a:r>
          </a:p>
          <a:p>
            <a:pPr>
              <a:buFont typeface="Wingdings" panose="05000000000000000000" pitchFamily="2" charset="2"/>
              <a:buChar char="ü"/>
            </a:pPr>
            <a:endParaRPr lang="en-US" sz="1800" i="1" dirty="0" smtClean="0"/>
          </a:p>
          <a:p>
            <a:pPr marL="0" indent="0">
              <a:buNone/>
            </a:pPr>
            <a:endParaRPr lang="en-US" sz="18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35" y="2458365"/>
            <a:ext cx="3896269" cy="16498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58365"/>
            <a:ext cx="4239217" cy="1649809"/>
          </a:xfrm>
          <a:prstGeom prst="rect">
            <a:avLst/>
          </a:prstGeom>
        </p:spPr>
      </p:pic>
    </p:spTree>
    <p:extLst>
      <p:ext uri="{BB962C8B-B14F-4D97-AF65-F5344CB8AC3E}">
        <p14:creationId xmlns:p14="http://schemas.microsoft.com/office/powerpoint/2010/main" val="3402184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r>
              <a:rPr lang="en-US" sz="1800" i="1" dirty="0" smtClean="0"/>
              <a:t>We worked on data analysis using various different types of plots like violin plot, </a:t>
            </a:r>
            <a:r>
              <a:rPr lang="en-US" sz="1800" i="1" dirty="0" smtClean="0"/>
              <a:t>scatter </a:t>
            </a:r>
            <a:r>
              <a:rPr lang="en-US" sz="1800" i="1" dirty="0" smtClean="0"/>
              <a:t>plot </a:t>
            </a:r>
            <a:r>
              <a:rPr lang="en-US" sz="1800" i="1" dirty="0" smtClean="0"/>
              <a:t>etc.</a:t>
            </a: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r>
              <a:rPr lang="en-US" sz="1800" i="1" dirty="0" smtClean="0"/>
              <a:t>We can see from the </a:t>
            </a:r>
            <a:r>
              <a:rPr lang="en-US" sz="1800" i="1" dirty="0" smtClean="0"/>
              <a:t>violin</a:t>
            </a:r>
            <a:r>
              <a:rPr lang="en-US" sz="1800" i="1" dirty="0" smtClean="0"/>
              <a:t> </a:t>
            </a:r>
            <a:r>
              <a:rPr lang="en-US" sz="1800" i="1" dirty="0" smtClean="0"/>
              <a:t>plot shown above </a:t>
            </a:r>
            <a:r>
              <a:rPr lang="en-US" sz="1800" i="1" dirty="0" smtClean="0"/>
              <a:t>that Air India is having maximum flight price range while </a:t>
            </a:r>
            <a:r>
              <a:rPr lang="en-US" sz="1800" i="1" dirty="0" err="1"/>
              <a:t>S</a:t>
            </a:r>
            <a:r>
              <a:rPr lang="en-US" sz="1800" i="1" dirty="0" err="1" smtClean="0"/>
              <a:t>picejet</a:t>
            </a:r>
            <a:r>
              <a:rPr lang="en-US" sz="1800" i="1" dirty="0" smtClean="0"/>
              <a:t>, </a:t>
            </a:r>
            <a:r>
              <a:rPr lang="en-US" sz="1800" i="1" dirty="0"/>
              <a:t>A</a:t>
            </a:r>
            <a:r>
              <a:rPr lang="en-US" sz="1800" i="1" dirty="0" smtClean="0"/>
              <a:t>ir </a:t>
            </a:r>
            <a:r>
              <a:rPr lang="en-US" sz="1800" i="1" dirty="0"/>
              <a:t>A</a:t>
            </a:r>
            <a:r>
              <a:rPr lang="en-US" sz="1800" i="1" dirty="0" smtClean="0"/>
              <a:t>sia and Indigo airlines having least flight price range.</a:t>
            </a:r>
            <a:endParaRPr lang="en-US" sz="1800" i="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498" y="2288528"/>
            <a:ext cx="3924848" cy="2333951"/>
          </a:xfrm>
          <a:prstGeom prst="rect">
            <a:avLst/>
          </a:prstGeom>
        </p:spPr>
      </p:pic>
    </p:spTree>
    <p:extLst>
      <p:ext uri="{BB962C8B-B14F-4D97-AF65-F5344CB8AC3E}">
        <p14:creationId xmlns:p14="http://schemas.microsoft.com/office/powerpoint/2010/main" val="2236773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a:solidFill>
            <a:schemeClr val="accent5">
              <a:lumMod val="60000"/>
              <a:lumOff val="40000"/>
            </a:schemeClr>
          </a:solidFill>
        </p:spPr>
        <p:txBody>
          <a:bodyPr>
            <a:normAutofit/>
          </a:bodyPr>
          <a:lstStyle/>
          <a:p>
            <a:pPr algn="ctr"/>
            <a:r>
              <a:rPr lang="en-US" sz="3200" b="1" dirty="0" smtClean="0"/>
              <a:t>Exploratory Data Analysis</a:t>
            </a:r>
            <a:endParaRPr lang="en-US" sz="3200" b="1" dirty="0"/>
          </a:p>
        </p:txBody>
      </p:sp>
      <p:sp>
        <p:nvSpPr>
          <p:cNvPr id="3" name="Content Placeholder 2"/>
          <p:cNvSpPr>
            <a:spLocks noGrp="1"/>
          </p:cNvSpPr>
          <p:nvPr>
            <p:ph idx="1"/>
          </p:nvPr>
        </p:nvSpPr>
        <p:spPr>
          <a:solidFill>
            <a:schemeClr val="accent5">
              <a:lumMod val="20000"/>
              <a:lumOff val="80000"/>
            </a:schemeClr>
          </a:solidFill>
        </p:spPr>
        <p:txBody>
          <a:bodyPr>
            <a:normAutofit/>
          </a:bodyPr>
          <a:lstStyle/>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smtClean="0"/>
          </a:p>
          <a:p>
            <a:pPr>
              <a:buFont typeface="Wingdings" panose="05000000000000000000" pitchFamily="2" charset="2"/>
              <a:buChar char="ü"/>
            </a:pPr>
            <a:endParaRPr lang="en-US" sz="1800" i="1" dirty="0"/>
          </a:p>
          <a:p>
            <a:pPr>
              <a:buFont typeface="Wingdings" panose="05000000000000000000" pitchFamily="2" charset="2"/>
              <a:buChar char="ü"/>
            </a:pPr>
            <a:r>
              <a:rPr lang="en-US" sz="1800" i="1" dirty="0" smtClean="0"/>
              <a:t>We can see from the scatter plot shown above </a:t>
            </a:r>
            <a:r>
              <a:rPr lang="en-US" sz="1800" i="1" dirty="0" smtClean="0"/>
              <a:t>that </a:t>
            </a:r>
            <a:r>
              <a:rPr lang="en-US" sz="1800" i="1" dirty="0" err="1" smtClean="0"/>
              <a:t>AirIndia</a:t>
            </a:r>
            <a:r>
              <a:rPr lang="en-US" sz="1800" i="1" dirty="0" smtClean="0"/>
              <a:t> having maximum flight price range and Delhi city is havin</a:t>
            </a:r>
            <a:r>
              <a:rPr lang="en-US" sz="1800" i="1" dirty="0" smtClean="0"/>
              <a:t>g expensive flights among other cities. Mumbai is second expensive after </a:t>
            </a:r>
            <a:r>
              <a:rPr lang="en-US" sz="1800" i="1" dirty="0" err="1" smtClean="0"/>
              <a:t>delhi</a:t>
            </a:r>
            <a:endParaRPr lang="en-US" sz="1800" i="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60" y="2080591"/>
            <a:ext cx="3810532" cy="23605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250" y="2080592"/>
            <a:ext cx="4067743" cy="2360506"/>
          </a:xfrm>
          <a:prstGeom prst="rect">
            <a:avLst/>
          </a:prstGeom>
        </p:spPr>
      </p:pic>
    </p:spTree>
    <p:extLst>
      <p:ext uri="{BB962C8B-B14F-4D97-AF65-F5344CB8AC3E}">
        <p14:creationId xmlns:p14="http://schemas.microsoft.com/office/powerpoint/2010/main" val="363200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1137</Words>
  <Application>Microsoft Office PowerPoint</Application>
  <PresentationFormat>Widescreen</PresentationFormat>
  <Paragraphs>138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FLIGHT PRICE PREDICTION PROJECT</vt:lpstr>
      <vt:lpstr>Aknowledgement</vt:lpstr>
      <vt:lpstr>INTRODUCTION</vt:lpstr>
      <vt:lpstr>Steps Perfomed in Data Analysis</vt:lpstr>
      <vt:lpstr>Data Collection</vt:lpstr>
      <vt:lpstr>Phase 2) - Model building</vt:lpstr>
      <vt:lpstr>Exploratory Data Analysis</vt:lpstr>
      <vt:lpstr>Exploratory Data Analysis</vt:lpstr>
      <vt:lpstr>Exploratory Data Analysis</vt:lpstr>
      <vt:lpstr>Exploratory Data Analysis</vt:lpstr>
      <vt:lpstr>Exploratory Data Analysis</vt:lpstr>
      <vt:lpstr>Model Building Pipeline</vt:lpstr>
      <vt:lpstr>Model Making</vt:lpstr>
      <vt:lpstr>Conclusions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Windows User</dc:creator>
  <cp:lastModifiedBy>Windows User</cp:lastModifiedBy>
  <cp:revision>30</cp:revision>
  <dcterms:created xsi:type="dcterms:W3CDTF">2021-10-11T14:21:03Z</dcterms:created>
  <dcterms:modified xsi:type="dcterms:W3CDTF">2021-10-28T12:39:20Z</dcterms:modified>
</cp:coreProperties>
</file>