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60" d="100"/>
          <a:sy n="60" d="100"/>
        </p:scale>
        <p:origin x="-90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6/20/2024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6/20/2024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6/20/2024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6/20/2024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Transport Demand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Vaibhav</a:t>
            </a:r>
            <a:r>
              <a:rPr lang="en-US" sz="2000" b="1" dirty="0" smtClean="0">
                <a:solidFill>
                  <a:schemeClr val="accent1">
                    <a:lumMod val="75000"/>
                  </a:schemeClr>
                </a:solidFill>
                <a:latin typeface="Arial"/>
                <a:cs typeface="Arial"/>
              </a:rPr>
              <a:t> Singh – Guru </a:t>
            </a:r>
            <a:r>
              <a:rPr lang="en-US" sz="2000" b="1" dirty="0" err="1" smtClean="0">
                <a:solidFill>
                  <a:schemeClr val="accent1">
                    <a:lumMod val="75000"/>
                  </a:schemeClr>
                </a:solidFill>
                <a:latin typeface="Arial"/>
                <a:cs typeface="Arial"/>
              </a:rPr>
              <a:t>Gobind</a:t>
            </a:r>
            <a:r>
              <a:rPr lang="en-US" sz="2000" b="1" dirty="0" smtClean="0">
                <a:solidFill>
                  <a:schemeClr val="accent1">
                    <a:lumMod val="75000"/>
                  </a:schemeClr>
                </a:solidFill>
                <a:latin typeface="Arial"/>
                <a:cs typeface="Arial"/>
              </a:rPr>
              <a:t> Singh </a:t>
            </a:r>
            <a:r>
              <a:rPr lang="en-US" sz="2000" b="1" dirty="0" err="1" smtClean="0">
                <a:solidFill>
                  <a:schemeClr val="accent1">
                    <a:lumMod val="75000"/>
                  </a:schemeClr>
                </a:solidFill>
                <a:latin typeface="Arial"/>
                <a:cs typeface="Arial"/>
              </a:rPr>
              <a:t>Indra</a:t>
            </a:r>
            <a:r>
              <a:rPr lang="en-US" sz="2000" b="1" dirty="0" err="1" smtClean="0">
                <a:solidFill>
                  <a:schemeClr val="accent1">
                    <a:lumMod val="75000"/>
                  </a:schemeClr>
                </a:solidFill>
                <a:latin typeface="Arial"/>
                <a:cs typeface="Arial"/>
              </a:rPr>
              <a:t>prastha</a:t>
            </a:r>
            <a:r>
              <a:rPr lang="en-US" sz="2000" b="1" dirty="0" smtClean="0">
                <a:solidFill>
                  <a:schemeClr val="accent1">
                    <a:lumMod val="75000"/>
                  </a:schemeClr>
                </a:solidFill>
                <a:latin typeface="Arial"/>
                <a:cs typeface="Arial"/>
              </a:rPr>
              <a:t> University – Department of Computer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Documentation and resources of Pandas, </a:t>
            </a:r>
            <a:r>
              <a:rPr lang="en-US" sz="2400" dirty="0" err="1"/>
              <a:t>Matplotlib</a:t>
            </a:r>
            <a:r>
              <a:rPr lang="en-US" sz="2400" dirty="0"/>
              <a:t>, </a:t>
            </a:r>
            <a:r>
              <a:rPr lang="en-US" sz="2400" dirty="0" err="1"/>
              <a:t>Seaborn</a:t>
            </a:r>
            <a:r>
              <a:rPr lang="en-US" sz="2400" dirty="0"/>
              <a:t>, </a:t>
            </a:r>
            <a:r>
              <a:rPr lang="en-US" sz="2400" dirty="0" err="1"/>
              <a:t>NumPy</a:t>
            </a:r>
            <a:r>
              <a:rPr lang="en-US" sz="2400" dirty="0"/>
              <a:t>, and </a:t>
            </a:r>
            <a:r>
              <a:rPr lang="en-US" sz="2400" dirty="0" err="1"/>
              <a:t>Scikit</a:t>
            </a:r>
            <a:r>
              <a:rPr lang="en-US" sz="2400" dirty="0"/>
              <a:t>-Learn </a:t>
            </a:r>
            <a:r>
              <a:rPr lang="en-US" sz="2400" dirty="0" err="1"/>
              <a:t>libraries.Official</a:t>
            </a:r>
            <a:r>
              <a:rPr lang="en-US" sz="2400" dirty="0"/>
              <a:t> documentation and community forums for </a:t>
            </a:r>
            <a:r>
              <a:rPr lang="en-US" sz="2400" dirty="0" err="1"/>
              <a:t>XGBoost</a:t>
            </a:r>
            <a:r>
              <a:rPr lang="en-US" sz="2400" dirty="0"/>
              <a:t>, </a:t>
            </a:r>
            <a:r>
              <a:rPr lang="en-US" sz="2400" dirty="0" err="1"/>
              <a:t>LightGBM</a:t>
            </a:r>
            <a:r>
              <a:rPr lang="en-US" sz="2400" dirty="0"/>
              <a:t>, Flask, and </a:t>
            </a:r>
            <a:r>
              <a:rPr lang="en-US" sz="2400" dirty="0" err="1"/>
              <a:t>Docker</a:t>
            </a:r>
            <a:r>
              <a:rPr lang="en-US" sz="2400" dirty="0"/>
              <a:t>.</a:t>
            </a:r>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smtClean="0"/>
              <a:t>Currently This </a:t>
            </a:r>
            <a:r>
              <a:rPr lang="en-US" sz="2400" dirty="0"/>
              <a:t>challenge involves predicting the number of seats that </a:t>
            </a:r>
            <a:r>
              <a:rPr lang="en-US" sz="2400" dirty="0" err="1"/>
              <a:t>Mobiticket</a:t>
            </a:r>
            <a:r>
              <a:rPr lang="en-US" sz="2400" dirty="0"/>
              <a:t> can expect to sell for each ride on specific routes to Nairobi, originating from towns northwest of Nairobi towards Lake Victoria. The goal is to develop a model that accurately forecasts seat demand based on historical data of rides</a:t>
            </a:r>
            <a:r>
              <a:rPr lang="en-US" sz="2400" dirty="0" smtClean="0"/>
              <a:t>.</a:t>
            </a:r>
          </a:p>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sz="1200" b="1" dirty="0"/>
              <a:t>Data Collection:</a:t>
            </a:r>
          </a:p>
          <a:p>
            <a:pPr lvl="1"/>
            <a:r>
              <a:rPr lang="en-US" sz="900" b="1" dirty="0"/>
              <a:t>Historical Ride Data</a:t>
            </a:r>
            <a:r>
              <a:rPr lang="en-US" sz="900" dirty="0"/>
              <a:t>: Gather comprehensive data on past rides including ride ID, seat number, payment method, travel date, travel time, origin (town), destination (Nairobi), vehicle type, and maximum capacity.</a:t>
            </a:r>
          </a:p>
          <a:p>
            <a:pPr lvl="1"/>
            <a:r>
              <a:rPr lang="en-US" sz="900" b="1" dirty="0"/>
              <a:t>External Data Sources</a:t>
            </a:r>
            <a:r>
              <a:rPr lang="en-US" sz="900" dirty="0"/>
              <a:t>: Integrate real-time data sources such as traffic conditions, events (cultural, political, holidays), and weather conditions in Nairobi. These factors influence travel patterns and seat demand.</a:t>
            </a:r>
          </a:p>
          <a:p>
            <a:r>
              <a:rPr lang="en-US" sz="1200" b="1" dirty="0"/>
              <a:t>Data Preprocessing:</a:t>
            </a:r>
          </a:p>
          <a:p>
            <a:pPr lvl="1"/>
            <a:r>
              <a:rPr lang="en-US" sz="900" b="1" dirty="0"/>
              <a:t>Data Cleaning</a:t>
            </a:r>
            <a:r>
              <a:rPr lang="en-US" sz="900" dirty="0"/>
              <a:t>: Handle missing values, outliers, and inconsistencies in the dataset to ensure data quality.</a:t>
            </a:r>
          </a:p>
          <a:p>
            <a:pPr lvl="1"/>
            <a:r>
              <a:rPr lang="en-US" sz="900" b="1" dirty="0"/>
              <a:t>Feature Engineering</a:t>
            </a:r>
            <a:r>
              <a:rPr lang="en-US" sz="900" dirty="0"/>
              <a:t>: Extract features like day of the week, month, hour of the day from travel date and time. Create additional features that capture the impact of external factors on seat demand.</a:t>
            </a:r>
          </a:p>
          <a:p>
            <a:r>
              <a:rPr lang="en-US" sz="1200" b="1" dirty="0" smtClean="0"/>
              <a:t>Machine </a:t>
            </a:r>
            <a:r>
              <a:rPr lang="en-US" sz="1200" b="1" dirty="0"/>
              <a:t>Learning Algorithm:</a:t>
            </a:r>
          </a:p>
          <a:p>
            <a:pPr lvl="1"/>
            <a:r>
              <a:rPr lang="en-US" sz="900" b="1" dirty="0"/>
              <a:t>Model Selection</a:t>
            </a:r>
            <a:r>
              <a:rPr lang="en-US" sz="900" dirty="0"/>
              <a:t>: Utilize regression techniques suitable for predicting seat demand based on historical patterns and external factors. Options include Random Forest Regression, Gradient Boosting Regression, or other ensemble methods.</a:t>
            </a:r>
          </a:p>
          <a:p>
            <a:pPr lvl="1"/>
            <a:r>
              <a:rPr lang="en-US" sz="900" b="1" dirty="0" smtClean="0"/>
              <a:t>Training </a:t>
            </a:r>
            <a:r>
              <a:rPr lang="en-US" sz="900" b="1" dirty="0"/>
              <a:t>and Validation</a:t>
            </a:r>
            <a:r>
              <a:rPr lang="en-US" sz="900" dirty="0"/>
              <a:t>: Split data into training and validation sets. Train models on the training set, validate using the validation set, and optimize </a:t>
            </a:r>
            <a:r>
              <a:rPr lang="en-US" sz="900" dirty="0" err="1"/>
              <a:t>hyperparameters</a:t>
            </a:r>
            <a:r>
              <a:rPr lang="en-US" sz="900" dirty="0"/>
              <a:t> using techniques like cross-validation.</a:t>
            </a:r>
          </a:p>
          <a:p>
            <a:r>
              <a:rPr lang="en-US" sz="1200" b="1" dirty="0"/>
              <a:t>Deployment:</a:t>
            </a:r>
          </a:p>
          <a:p>
            <a:pPr lvl="1"/>
            <a:r>
              <a:rPr lang="en-US" sz="900" b="1" dirty="0"/>
              <a:t>Model Deployment</a:t>
            </a:r>
            <a:r>
              <a:rPr lang="en-US" sz="900" dirty="0"/>
              <a:t>: Deploy the trained model on a scalable and reliable platform, ensuring it can handle real-time prediction requests effectively.</a:t>
            </a:r>
          </a:p>
          <a:p>
            <a:pPr lvl="1"/>
            <a:r>
              <a:rPr lang="en-US" sz="900" b="1" dirty="0"/>
              <a:t>User Interface</a:t>
            </a:r>
            <a:r>
              <a:rPr lang="en-US" sz="900" dirty="0"/>
              <a:t>: Develop a user-friendly interface or application that provides insights into predicted seat demand for different routes and times. This interface should be accessible to operations managers for planning and decision-making.</a:t>
            </a:r>
          </a:p>
          <a:p>
            <a:r>
              <a:rPr lang="en-US" sz="1200" b="1" dirty="0" smtClean="0"/>
              <a:t>Evaluation</a:t>
            </a:r>
            <a:r>
              <a:rPr lang="en-US" sz="1200" b="1" dirty="0"/>
              <a:t>:</a:t>
            </a:r>
          </a:p>
          <a:p>
            <a:pPr lvl="1"/>
            <a:r>
              <a:rPr lang="en-US" sz="900" b="1" dirty="0"/>
              <a:t>Performance Metrics</a:t>
            </a:r>
            <a:r>
              <a:rPr lang="en-US" sz="900" dirty="0"/>
              <a:t>: Evaluate the model's performance using metrics such as Mean Absolute Error (MAE), Root Mean Squared Error (RMSE), and R-squared. These metrics will gauge the accuracy and reliability of seat demand predictions.</a:t>
            </a:r>
          </a:p>
          <a:p>
            <a:pPr lvl="1"/>
            <a:r>
              <a:rPr lang="en-US" sz="900" b="1" dirty="0"/>
              <a:t>Feedback Loop</a:t>
            </a:r>
            <a:r>
              <a:rPr lang="en-US" sz="900" dirty="0"/>
              <a:t>: Continuously monitor model performance and gather feedback from stakeholders to fine-tune the model. Incorporate new data to improve prediction capabilities over time.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a:buFont typeface="Courier New" pitchFamily="49" charset="0"/>
              <a:buChar char="o"/>
            </a:pPr>
            <a:r>
              <a:rPr lang="en-US" sz="1800" b="1" dirty="0"/>
              <a:t>Data Exploration and Preprocessing:</a:t>
            </a:r>
          </a:p>
          <a:p>
            <a:pPr lvl="1"/>
            <a:r>
              <a:rPr lang="en-US" sz="1500" b="1" dirty="0"/>
              <a:t>Data Loading and Cleaning</a:t>
            </a:r>
            <a:r>
              <a:rPr lang="en-US" sz="1500" dirty="0"/>
              <a:t>: Utilize Pandas for data loading and initial cleaning tasks such as handling missing values, checking data consistency, and ensuring data integrity.</a:t>
            </a:r>
          </a:p>
          <a:p>
            <a:pPr lvl="1"/>
            <a:r>
              <a:rPr lang="en-US" sz="1500" b="1" dirty="0"/>
              <a:t>Feature Engineering</a:t>
            </a:r>
            <a:r>
              <a:rPr lang="en-US" sz="1500" dirty="0"/>
              <a:t>: Extract relevant features from the provided dataset that could influence seat demand prediction, such as date features (day of week, month), time features (hour of the day), and possibly external factors like holidays or special events.</a:t>
            </a:r>
          </a:p>
          <a:p>
            <a:pPr lvl="1"/>
            <a:r>
              <a:rPr lang="en-US" sz="1500" b="1" dirty="0"/>
              <a:t>Exploratory Data Analysis (EDA)</a:t>
            </a:r>
            <a:r>
              <a:rPr lang="en-US" sz="1500" dirty="0"/>
              <a:t>: Use </a:t>
            </a:r>
            <a:r>
              <a:rPr lang="en-US" sz="1500" dirty="0" err="1"/>
              <a:t>Matplotlib</a:t>
            </a:r>
            <a:r>
              <a:rPr lang="en-US" sz="1500" dirty="0"/>
              <a:t> and </a:t>
            </a:r>
            <a:r>
              <a:rPr lang="en-US" sz="1500" dirty="0" err="1"/>
              <a:t>Seaborn</a:t>
            </a:r>
            <a:r>
              <a:rPr lang="en-US" sz="1500" dirty="0"/>
              <a:t> for visualizations to gain insights into the data distribution, patterns, and relationships between variables. This step helps in understanding factors affecting seat demand</a:t>
            </a:r>
            <a:r>
              <a:rPr lang="en-US" sz="1500" dirty="0" smtClean="0"/>
              <a:t>.</a:t>
            </a:r>
          </a:p>
          <a:p>
            <a:pPr>
              <a:buFont typeface="Courier New" pitchFamily="49" charset="0"/>
              <a:buChar char="o"/>
            </a:pPr>
            <a:r>
              <a:rPr lang="en-US" sz="1800" b="1" dirty="0"/>
              <a:t>Model Development:</a:t>
            </a:r>
          </a:p>
          <a:p>
            <a:pPr lvl="1"/>
            <a:r>
              <a:rPr lang="en-US" sz="1500" b="1" dirty="0"/>
              <a:t>Feature Selection</a:t>
            </a:r>
            <a:r>
              <a:rPr lang="en-US" sz="1500" dirty="0"/>
              <a:t>: Based on insights from EDA, select features that are most relevant for predicting seat demand.</a:t>
            </a:r>
          </a:p>
          <a:p>
            <a:pPr lvl="1"/>
            <a:r>
              <a:rPr lang="en-US" sz="1500" b="1" dirty="0"/>
              <a:t>Model Selection</a:t>
            </a:r>
            <a:r>
              <a:rPr lang="en-US" sz="1500" dirty="0"/>
              <a:t>: Employ regression techniques from </a:t>
            </a:r>
            <a:r>
              <a:rPr lang="en-US" sz="1500" dirty="0" err="1"/>
              <a:t>Scikit</a:t>
            </a:r>
            <a:r>
              <a:rPr lang="en-US" sz="1500" dirty="0"/>
              <a:t>-Learn such as Linear Regression, Random Forest Regression, or Gradient Boosting Regression. Evaluate models based on metrics like Mean Absolute Error (MAE) or Root Mean Squared Error (RMSE).</a:t>
            </a:r>
          </a:p>
          <a:p>
            <a:pPr lvl="1"/>
            <a:r>
              <a:rPr lang="en-US" sz="1500" b="1" dirty="0"/>
              <a:t>Model Training and Validation</a:t>
            </a:r>
            <a:r>
              <a:rPr lang="en-US" sz="1500" dirty="0"/>
              <a:t>: Split data into training and validation sets. Train models on the training set, tune </a:t>
            </a:r>
            <a:r>
              <a:rPr lang="en-US" sz="1500" dirty="0" err="1"/>
              <a:t>hyperparameters</a:t>
            </a:r>
            <a:r>
              <a:rPr lang="en-US" sz="1500" dirty="0"/>
              <a:t> using techniques like cross-validation, and validate against the hold-out validation set.</a:t>
            </a:r>
          </a:p>
          <a:p>
            <a:pPr>
              <a:buFont typeface="Courier New" pitchFamily="49" charset="0"/>
              <a:buChar char="o"/>
            </a:pPr>
            <a:r>
              <a:rPr lang="en-US" sz="1800" b="1" dirty="0"/>
              <a:t>Model Deployment:</a:t>
            </a:r>
          </a:p>
          <a:p>
            <a:pPr lvl="1"/>
            <a:r>
              <a:rPr lang="en-US" sz="1500" b="1" dirty="0"/>
              <a:t>Model Serialization</a:t>
            </a:r>
            <a:r>
              <a:rPr lang="en-US" sz="1500" dirty="0"/>
              <a:t>: Serialize the trained model using </a:t>
            </a:r>
            <a:r>
              <a:rPr lang="en-US" sz="1500" dirty="0" err="1"/>
              <a:t>joblib</a:t>
            </a:r>
            <a:r>
              <a:rPr lang="en-US" sz="1500" dirty="0"/>
              <a:t> or pickle for deployment.</a:t>
            </a:r>
          </a:p>
          <a:p>
            <a:pPr lvl="1"/>
            <a:r>
              <a:rPr lang="en-US" sz="1500" b="1" dirty="0"/>
              <a:t>API Development (Optional)</a:t>
            </a:r>
            <a:r>
              <a:rPr lang="en-US" sz="1500" dirty="0"/>
              <a:t>: Develop an API using Flask or </a:t>
            </a:r>
            <a:r>
              <a:rPr lang="en-US" sz="1500" dirty="0" err="1"/>
              <a:t>FastAPI</a:t>
            </a:r>
            <a:r>
              <a:rPr lang="en-US" sz="1500" dirty="0"/>
              <a:t> to serve predictions based on new data inputs.</a:t>
            </a:r>
          </a:p>
          <a:p>
            <a:pPr lvl="1"/>
            <a:r>
              <a:rPr lang="en-US" sz="1500" b="1" dirty="0"/>
              <a:t>Monitoring and Maintenance</a:t>
            </a:r>
            <a:r>
              <a:rPr lang="en-US" sz="1500" dirty="0"/>
              <a:t>: Implement monitoring for model performance over time, and update models periodically if necessary.</a:t>
            </a:r>
          </a:p>
          <a:p>
            <a:pPr marL="0" indent="0">
              <a:buNone/>
            </a:pPr>
            <a:endParaRPr lang="en-US" sz="1800"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a:buFont typeface="Wingdings" pitchFamily="2" charset="2"/>
              <a:buChar char="q"/>
            </a:pPr>
            <a:r>
              <a:rPr lang="en-US" sz="1400" b="1" dirty="0"/>
              <a:t>Algorithm:</a:t>
            </a:r>
          </a:p>
          <a:p>
            <a:pPr lvl="1"/>
            <a:r>
              <a:rPr lang="en-US" sz="1100" b="1" dirty="0"/>
              <a:t>Gradient Boosting Regression</a:t>
            </a:r>
            <a:r>
              <a:rPr lang="en-US" sz="1100" dirty="0"/>
              <a:t>: Given its capability to handle non-linear relationships and robustness against outliers, Gradient Boosting Regression (e.g., using </a:t>
            </a:r>
            <a:r>
              <a:rPr lang="en-US" sz="1100" dirty="0" err="1"/>
              <a:t>XGBoost</a:t>
            </a:r>
            <a:r>
              <a:rPr lang="en-US" sz="1100" dirty="0"/>
              <a:t> or </a:t>
            </a:r>
            <a:r>
              <a:rPr lang="en-US" sz="1100" dirty="0" err="1"/>
              <a:t>LightGBM</a:t>
            </a:r>
            <a:r>
              <a:rPr lang="en-US" sz="1100" dirty="0"/>
              <a:t>) could be a suitable choice for predicting seat demand based on the dataset characteristics.</a:t>
            </a:r>
          </a:p>
          <a:p>
            <a:pPr>
              <a:buFont typeface="Wingdings" pitchFamily="2" charset="2"/>
              <a:buChar char="q"/>
            </a:pPr>
            <a:r>
              <a:rPr lang="en-US" sz="1400" b="1" dirty="0"/>
              <a:t>Deployment:</a:t>
            </a:r>
          </a:p>
          <a:p>
            <a:pPr lvl="1"/>
            <a:r>
              <a:rPr lang="en-US" sz="1100" b="1" dirty="0"/>
              <a:t>Cloud Deployment</a:t>
            </a:r>
            <a:r>
              <a:rPr lang="en-US" sz="1100" dirty="0"/>
              <a:t>: Deploy the trained model on cloud platforms like AWS or Azure for scalability and accessibility.</a:t>
            </a:r>
          </a:p>
          <a:p>
            <a:pPr lvl="1"/>
            <a:r>
              <a:rPr lang="en-US" sz="1100" b="1" dirty="0"/>
              <a:t>Containerization</a:t>
            </a:r>
            <a:r>
              <a:rPr lang="en-US" sz="1100" dirty="0"/>
              <a:t>: Utilize </a:t>
            </a:r>
            <a:r>
              <a:rPr lang="en-US" sz="1100" dirty="0" err="1"/>
              <a:t>Docker</a:t>
            </a:r>
            <a:r>
              <a:rPr lang="en-US" sz="1100" dirty="0"/>
              <a:t> for containerizing the application to ensure consistency across different environments.</a:t>
            </a:r>
          </a:p>
          <a:p>
            <a:pPr lvl="1"/>
            <a:r>
              <a:rPr lang="en-US" sz="1100" b="1" dirty="0"/>
              <a:t>Monitoring</a:t>
            </a:r>
            <a:r>
              <a:rPr lang="en-US" sz="1100" dirty="0"/>
              <a:t>: Implement logging and monitoring mechanisms to track model performance and ensure uptime</a:t>
            </a:r>
            <a:r>
              <a:rPr lang="en-US" sz="1100" dirty="0" smtClean="0"/>
              <a:t>.</a:t>
            </a:r>
            <a:endParaRPr lang="en-US" sz="11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The success of the project will be evaluated based on the model's ability to accurately predict seat demand, as measured by relevant evaluation metrics (e.g., MAE, RMSE). The deployment phase will ensure that the model is integrated seamlessly into </a:t>
            </a:r>
            <a:r>
              <a:rPr lang="en-US" sz="2400" dirty="0" err="1"/>
              <a:t>Mobiticket's</a:t>
            </a:r>
            <a:r>
              <a:rPr lang="en-US" sz="2400" dirty="0"/>
              <a:t> operational workflow, providing real-time predictions to optimize resource allocation.</a:t>
            </a:r>
            <a:endParaRPr lang="en-IN" sz="2400" dirty="0"/>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This project aims to provide </a:t>
            </a:r>
            <a:r>
              <a:rPr lang="en-US" sz="2000" dirty="0" err="1"/>
              <a:t>Mobiticket</a:t>
            </a:r>
            <a:r>
              <a:rPr lang="en-US" sz="2000" dirty="0"/>
              <a:t> with a robust predictive tool that enhances operational efficiency and customer satisfaction. By leveraging machine learning algorithms and data-driven insights, </a:t>
            </a:r>
            <a:r>
              <a:rPr lang="en-US" sz="2000" dirty="0" err="1"/>
              <a:t>Mobiticket</a:t>
            </a:r>
            <a:r>
              <a:rPr lang="en-US" sz="2000" dirty="0"/>
              <a:t> can anticipate seat demand variations and proactively adjust their services.</a:t>
            </a:r>
            <a:endParaRPr lang="en-IN" sz="20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t>Real-Time Data Integration</a:t>
            </a:r>
            <a:r>
              <a:rPr lang="en-US" sz="2000" dirty="0"/>
              <a:t>: Incorporate real-time data streams to update predictions dynamically</a:t>
            </a:r>
            <a:r>
              <a:rPr lang="en-US" sz="2000" dirty="0" smtClean="0"/>
              <a:t>.</a:t>
            </a:r>
          </a:p>
          <a:p>
            <a:pPr marL="305435" indent="-305435"/>
            <a:r>
              <a:rPr lang="en-US" sz="2000" b="1" dirty="0" smtClean="0"/>
              <a:t>Customer </a:t>
            </a:r>
            <a:r>
              <a:rPr lang="en-US" sz="2000" b="1" dirty="0"/>
              <a:t>Segmentation</a:t>
            </a:r>
            <a:r>
              <a:rPr lang="en-US" sz="2000" dirty="0"/>
              <a:t>: Explore segmentation techniques to tailor predictions based on different customer demographics or behaviors</a:t>
            </a:r>
            <a:r>
              <a:rPr lang="en-US" sz="2000" dirty="0" smtClean="0"/>
              <a:t>.</a:t>
            </a:r>
          </a:p>
          <a:p>
            <a:pPr marL="305435" indent="-305435"/>
            <a:r>
              <a:rPr lang="en-US" sz="2000" b="1" dirty="0" smtClean="0"/>
              <a:t>Optimization </a:t>
            </a:r>
            <a:r>
              <a:rPr lang="en-US" sz="2000" b="1" dirty="0"/>
              <a:t>Strategies</a:t>
            </a:r>
            <a:r>
              <a:rPr lang="en-US" sz="2000" dirty="0"/>
              <a:t>: Develop optimization algorithms to recommend optimal pricing or scheduling strategies based on predicted demand</a:t>
            </a:r>
            <a:r>
              <a:rPr lang="en-US" sz="2000" dirty="0" smtClean="0"/>
              <a:t>.</a:t>
            </a:r>
          </a:p>
          <a:p>
            <a:pPr marL="305435" indent="-305435"/>
            <a:r>
              <a:rPr lang="en-US" sz="2000" b="1" dirty="0" smtClean="0"/>
              <a:t>Enhanced </a:t>
            </a:r>
            <a:r>
              <a:rPr lang="en-US" sz="2000" b="1" dirty="0"/>
              <a:t>Feature Engineering</a:t>
            </a:r>
            <a:r>
              <a:rPr lang="en-US" sz="2000" dirty="0"/>
              <a:t>: Continuously refine feature engineering techniques to capture more nuanced factors influencing seat demand.</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989</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Transport Demand Prediction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26</cp:revision>
  <dcterms:created xsi:type="dcterms:W3CDTF">2021-05-26T16:50:10Z</dcterms:created>
  <dcterms:modified xsi:type="dcterms:W3CDTF">2024-06-20T00:49:57Z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