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6" r:id="rId7"/>
    <p:sldId id="262" r:id="rId8"/>
    <p:sldId id="261" r:id="rId9"/>
    <p:sldId id="268" r:id="rId10"/>
    <p:sldId id="269" r:id="rId11"/>
    <p:sldId id="270" r:id="rId12"/>
    <p:sldId id="263" r:id="rId13"/>
    <p:sldId id="264" r:id="rId14"/>
    <p:sldId id="267"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60"/>
  </p:normalViewPr>
  <p:slideViewPr>
    <p:cSldViewPr snapToGrid="0">
      <p:cViewPr varScale="1">
        <p:scale>
          <a:sx n="91" d="100"/>
          <a:sy n="91"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22-05-2024</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Hc_M8pDwgzUCzlsCQoxX5y9nwPtHH6Xz/view?usp=sha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document/d/1nAp1OREQGyYFewCXq9yMY9jzib8z6K7t/edit?usp=sharing&amp;ouid=105751168400824992088&amp;rtpof=true&amp;sd=tru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0"/>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4900" dirty="0"/>
              <a:t> Project Presentation (KCS 851)</a:t>
            </a:r>
            <a:br>
              <a:rPr lang="en-IN" sz="4900" dirty="0"/>
            </a:br>
            <a:r>
              <a:rPr lang="en-IN" sz="4900" dirty="0"/>
              <a:t>Virtual Interactive Board </a:t>
            </a:r>
            <a:br>
              <a:rPr lang="en-IN" sz="4900" dirty="0"/>
            </a:br>
            <a:r>
              <a:rPr lang="en-IN" sz="4900" dirty="0"/>
              <a:t>Project ID- PCS24-70</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3602038"/>
            <a:ext cx="10530980" cy="2018586"/>
          </a:xfrm>
        </p:spPr>
        <p:txBody>
          <a:bodyPr>
            <a:normAutofit/>
          </a:bodyPr>
          <a:lstStyle/>
          <a:p>
            <a:r>
              <a:rPr lang="en-IN" dirty="0"/>
              <a:t>Guide Name: Mrs Arushi Gupta</a:t>
            </a:r>
          </a:p>
          <a:p>
            <a:r>
              <a:rPr lang="en-IN" dirty="0"/>
              <a:t>			Project Members Name with Roll Number &amp; Section</a:t>
            </a:r>
          </a:p>
          <a:p>
            <a:pPr lvl="8" algn="just"/>
            <a:r>
              <a:rPr lang="en-IN" dirty="0"/>
              <a:t>1. Vaibhav Mittal (2000290120182) 8C</a:t>
            </a:r>
          </a:p>
          <a:p>
            <a:pPr lvl="8" algn="just"/>
            <a:r>
              <a:rPr lang="en-IN" dirty="0"/>
              <a:t>2. Vaibhav Singh (2000290120183) 8C</a:t>
            </a:r>
          </a:p>
          <a:p>
            <a:pPr lvl="8" algn="just"/>
            <a:r>
              <a:rPr lang="en-IN" dirty="0"/>
              <a:t>3. Sarthak Srivastava (2000290120136) 8 C</a:t>
            </a:r>
          </a:p>
          <a:p>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E4ED-E7A3-6B6B-5E23-6D08239F5F43}"/>
              </a:ext>
            </a:extLst>
          </p:cNvPr>
          <p:cNvSpPr>
            <a:spLocks noGrp="1"/>
          </p:cNvSpPr>
          <p:nvPr>
            <p:ph type="title"/>
          </p:nvPr>
        </p:nvSpPr>
        <p:spPr/>
        <p:txBody>
          <a:bodyPr/>
          <a:lstStyle/>
          <a:p>
            <a:r>
              <a:rPr lang="en-US" dirty="0"/>
              <a:t>One Level DFD </a:t>
            </a:r>
            <a:endParaRPr lang="en-IN" dirty="0"/>
          </a:p>
        </p:txBody>
      </p:sp>
      <p:pic>
        <p:nvPicPr>
          <p:cNvPr id="3" name="Picture 2">
            <a:extLst>
              <a:ext uri="{FF2B5EF4-FFF2-40B4-BE49-F238E27FC236}">
                <a16:creationId xmlns:a16="http://schemas.microsoft.com/office/drawing/2014/main" id="{AB907686-5990-6389-B200-9FDFF77EB6C7}"/>
              </a:ext>
            </a:extLst>
          </p:cNvPr>
          <p:cNvPicPr>
            <a:picLocks noChangeAspect="1"/>
          </p:cNvPicPr>
          <p:nvPr/>
        </p:nvPicPr>
        <p:blipFill>
          <a:blip r:embed="rId2"/>
          <a:stretch>
            <a:fillRect/>
          </a:stretch>
        </p:blipFill>
        <p:spPr>
          <a:xfrm>
            <a:off x="1728132" y="1206836"/>
            <a:ext cx="8807622" cy="4480900"/>
          </a:xfrm>
          <a:prstGeom prst="rect">
            <a:avLst/>
          </a:prstGeom>
        </p:spPr>
      </p:pic>
    </p:spTree>
    <p:extLst>
      <p:ext uri="{BB962C8B-B14F-4D97-AF65-F5344CB8AC3E}">
        <p14:creationId xmlns:p14="http://schemas.microsoft.com/office/powerpoint/2010/main" val="384278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E4ED-E7A3-6B6B-5E23-6D08239F5F43}"/>
              </a:ext>
            </a:extLst>
          </p:cNvPr>
          <p:cNvSpPr>
            <a:spLocks noGrp="1"/>
          </p:cNvSpPr>
          <p:nvPr>
            <p:ph type="title"/>
          </p:nvPr>
        </p:nvSpPr>
        <p:spPr>
          <a:xfrm>
            <a:off x="838200" y="197345"/>
            <a:ext cx="10515600" cy="1488842"/>
          </a:xfrm>
        </p:spPr>
        <p:txBody>
          <a:bodyPr/>
          <a:lstStyle/>
          <a:p>
            <a:r>
              <a:rPr lang="en-US" dirty="0"/>
              <a:t>Use Case Diagram</a:t>
            </a:r>
            <a:endParaRPr lang="en-IN" dirty="0"/>
          </a:p>
        </p:txBody>
      </p:sp>
      <p:pic>
        <p:nvPicPr>
          <p:cNvPr id="4" name="Picture 3">
            <a:extLst>
              <a:ext uri="{FF2B5EF4-FFF2-40B4-BE49-F238E27FC236}">
                <a16:creationId xmlns:a16="http://schemas.microsoft.com/office/drawing/2014/main" id="{9922B876-4FF5-F0B6-A2C8-E895A55C7FC6}"/>
              </a:ext>
            </a:extLst>
          </p:cNvPr>
          <p:cNvPicPr>
            <a:picLocks noChangeAspect="1"/>
          </p:cNvPicPr>
          <p:nvPr/>
        </p:nvPicPr>
        <p:blipFill>
          <a:blip r:embed="rId2"/>
          <a:stretch>
            <a:fillRect/>
          </a:stretch>
        </p:blipFill>
        <p:spPr>
          <a:xfrm>
            <a:off x="2852741" y="1317072"/>
            <a:ext cx="6014422" cy="5343583"/>
          </a:xfrm>
          <a:prstGeom prst="rect">
            <a:avLst/>
          </a:prstGeom>
        </p:spPr>
      </p:pic>
    </p:spTree>
    <p:extLst>
      <p:ext uri="{BB962C8B-B14F-4D97-AF65-F5344CB8AC3E}">
        <p14:creationId xmlns:p14="http://schemas.microsoft.com/office/powerpoint/2010/main" val="4158670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r>
              <a:rPr lang="en-IN" dirty="0"/>
              <a:t>Soft copy reviewed by the guide.</a:t>
            </a:r>
          </a:p>
          <a:p>
            <a:r>
              <a:rPr lang="en-IN" dirty="0"/>
              <a:t>Draft completion status- Completed</a:t>
            </a:r>
          </a:p>
          <a:p>
            <a:r>
              <a:rPr lang="en-IN" dirty="0"/>
              <a:t>Submitted in Multiple Conferences, waiting for Acceptance</a:t>
            </a:r>
          </a:p>
          <a:p>
            <a:r>
              <a:rPr lang="en-IN" dirty="0">
                <a:hlinkClick r:id="rId2"/>
              </a:rPr>
              <a:t>PAPER</a:t>
            </a:r>
            <a:endParaRPr lang="en-IN" dirty="0"/>
          </a:p>
        </p:txBody>
      </p:sp>
    </p:spTree>
    <p:extLst>
      <p:ext uri="{BB962C8B-B14F-4D97-AF65-F5344CB8AC3E}">
        <p14:creationId xmlns:p14="http://schemas.microsoft.com/office/powerpoint/2010/main" val="124965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r>
              <a:rPr lang="en-US" dirty="0"/>
              <a:t>Project is 100% implemented.</a:t>
            </a:r>
          </a:p>
          <a:p>
            <a:r>
              <a:rPr lang="en-US" dirty="0"/>
              <a:t>Working Screenshots</a:t>
            </a:r>
          </a:p>
          <a:p>
            <a:endParaRPr lang="en-IN" dirty="0"/>
          </a:p>
        </p:txBody>
      </p:sp>
      <p:pic>
        <p:nvPicPr>
          <p:cNvPr id="4" name="Picture 3">
            <a:extLst>
              <a:ext uri="{FF2B5EF4-FFF2-40B4-BE49-F238E27FC236}">
                <a16:creationId xmlns:a16="http://schemas.microsoft.com/office/drawing/2014/main" id="{CC380DBF-BA89-6212-11CF-2D5057AF4530}"/>
              </a:ext>
            </a:extLst>
          </p:cNvPr>
          <p:cNvPicPr>
            <a:picLocks noChangeAspect="1"/>
          </p:cNvPicPr>
          <p:nvPr/>
        </p:nvPicPr>
        <p:blipFill>
          <a:blip r:embed="rId2"/>
          <a:stretch>
            <a:fillRect/>
          </a:stretch>
        </p:blipFill>
        <p:spPr>
          <a:xfrm>
            <a:off x="7209351" y="1522532"/>
            <a:ext cx="4115374" cy="3543795"/>
          </a:xfrm>
          <a:prstGeom prst="rect">
            <a:avLst/>
          </a:prstGeom>
        </p:spPr>
      </p:pic>
    </p:spTree>
    <p:extLst>
      <p:ext uri="{BB962C8B-B14F-4D97-AF65-F5344CB8AC3E}">
        <p14:creationId xmlns:p14="http://schemas.microsoft.com/office/powerpoint/2010/main" val="1681855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7756-DA70-DECE-F716-253091BEAF90}"/>
              </a:ext>
            </a:extLst>
          </p:cNvPr>
          <p:cNvSpPr>
            <a:spLocks noGrp="1"/>
          </p:cNvSpPr>
          <p:nvPr>
            <p:ph type="title"/>
          </p:nvPr>
        </p:nvSpPr>
        <p:spPr/>
        <p:txBody>
          <a:bodyPr/>
          <a:lstStyle/>
          <a:p>
            <a:r>
              <a:rPr lang="en-IN" dirty="0"/>
              <a:t>Testing Report	</a:t>
            </a:r>
          </a:p>
        </p:txBody>
      </p:sp>
      <p:sp>
        <p:nvSpPr>
          <p:cNvPr id="3" name="Content Placeholder 2">
            <a:extLst>
              <a:ext uri="{FF2B5EF4-FFF2-40B4-BE49-F238E27FC236}">
                <a16:creationId xmlns:a16="http://schemas.microsoft.com/office/drawing/2014/main" id="{C46DD2A9-BE34-8D8A-FFD6-13CA37F46D93}"/>
              </a:ext>
            </a:extLst>
          </p:cNvPr>
          <p:cNvSpPr>
            <a:spLocks noGrp="1"/>
          </p:cNvSpPr>
          <p:nvPr>
            <p:ph idx="1"/>
          </p:nvPr>
        </p:nvSpPr>
        <p:spPr/>
        <p:txBody>
          <a:bodyPr/>
          <a:lstStyle/>
          <a:p>
            <a:r>
              <a:rPr lang="en-IN" dirty="0">
                <a:hlinkClick r:id="rId2"/>
              </a:rPr>
              <a:t>Test Report</a:t>
            </a:r>
            <a:endParaRPr lang="en-IN" dirty="0"/>
          </a:p>
        </p:txBody>
      </p:sp>
    </p:spTree>
    <p:extLst>
      <p:ext uri="{BB962C8B-B14F-4D97-AF65-F5344CB8AC3E}">
        <p14:creationId xmlns:p14="http://schemas.microsoft.com/office/powerpoint/2010/main" val="47392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normAutofit lnSpcReduction="10000"/>
          </a:bodyPr>
          <a:lstStyle/>
          <a:p>
            <a:r>
              <a:rPr lang="en-IN" sz="2400" dirty="0"/>
              <a:t>[1] Vladimir I. Pavlovic, Student Member, IEEE, Rajeev Sharma, Member, IEEE and Thomas S. Huang, Fellow, IEEE “Visual Interpretation of Hand Gestures for HumanComputer Interaction: A Review” VOL. 19, NO. 7, JULY 1997 </a:t>
            </a:r>
          </a:p>
          <a:p>
            <a:r>
              <a:rPr lang="en-IN" sz="2400" dirty="0"/>
              <a:t>[2] Gangadhara Rao Kommu, Assistant Professor Department Of Information technology, Chaitanya Bharati Institute of Technology, Hy</a:t>
            </a:r>
          </a:p>
          <a:p>
            <a:r>
              <a:rPr lang="en-IN" sz="2400" dirty="0"/>
              <a:t>[3] Pranavi Srungavarapu, Eswar Pavan Maganti, Srilekkha Sakhamuri, Sai Pavan Kalyan Veerada, Anuradha Chinta “Virtual Sketch using Open CV” International Journal of Innovative Technology and Exploring Engineering (IJITEE) ISSN: 2278-3075 (Online), Volume-10 Issue-8, June 2021</a:t>
            </a:r>
          </a:p>
          <a:p>
            <a:r>
              <a:rPr lang="en-IN" sz="2400" dirty="0"/>
              <a:t>[4] Abdelghafar R. Elshenaway, Shawkat K. Guirguis Department of Information Technology, Institute of Graduate Studies and Research, Alexandria University, Alexandria ,21526, Egypt Corresponding author: Abdelghafar R. Elshenaway “On-Air Hand Drawn Doodles for IoT Devices Authentication During COVID-19.”</a:t>
            </a:r>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lstStyle/>
          <a:p>
            <a:r>
              <a:rPr lang="en-US" dirty="0"/>
              <a:t>Developing an interface between human hand and the system using open cv techniques and python language to pick the color and draw using hand on the developed drawing area.</a:t>
            </a:r>
            <a:endParaRPr lang="en-IN" dirty="0"/>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lstStyle/>
          <a:p>
            <a:r>
              <a:rPr lang="en-US" dirty="0"/>
              <a:t>To create a virtual canvas to sketch.</a:t>
            </a:r>
          </a:p>
          <a:p>
            <a:r>
              <a:rPr lang="en-US" dirty="0"/>
              <a:t>To detect the human finger as a color marker. </a:t>
            </a:r>
          </a:p>
          <a:p>
            <a:r>
              <a:rPr lang="en-US" dirty="0"/>
              <a:t>To create an interface between user and the system</a:t>
            </a:r>
          </a:p>
          <a:p>
            <a:r>
              <a:rPr lang="en-IN" dirty="0"/>
              <a:t>Iterative Development and Improvement</a:t>
            </a:r>
            <a:endParaRPr lang="en-US"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a:xfrm>
            <a:off x="838200" y="323180"/>
            <a:ext cx="10515600" cy="1325563"/>
          </a:xfrm>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lstStyle/>
          <a:p>
            <a:pPr marL="0" indent="0">
              <a:buNone/>
            </a:pPr>
            <a:r>
              <a:rPr lang="en-IN" dirty="0"/>
              <a:t>• Python </a:t>
            </a:r>
          </a:p>
          <a:p>
            <a:pPr marL="0" indent="0">
              <a:buNone/>
            </a:pPr>
            <a:r>
              <a:rPr lang="en-IN" dirty="0"/>
              <a:t>• PyCharm </a:t>
            </a:r>
          </a:p>
          <a:p>
            <a:pPr marL="0" indent="0">
              <a:buNone/>
            </a:pPr>
            <a:r>
              <a:rPr lang="en-IN" dirty="0"/>
              <a:t>• MediaPipe </a:t>
            </a:r>
          </a:p>
          <a:p>
            <a:pPr marL="0" indent="0">
              <a:buNone/>
            </a:pPr>
            <a:r>
              <a:rPr lang="en-IN" dirty="0"/>
              <a:t>• NumPy </a:t>
            </a:r>
          </a:p>
          <a:p>
            <a:pPr marL="0" indent="0">
              <a:buNone/>
            </a:pPr>
            <a:r>
              <a:rPr lang="en-IN" dirty="0"/>
              <a:t>• OpenCV </a:t>
            </a:r>
          </a:p>
          <a:p>
            <a:pPr marL="0" indent="0">
              <a:buNone/>
            </a:pPr>
            <a:r>
              <a:rPr lang="en-IN" dirty="0"/>
              <a:t>• GitHub</a:t>
            </a:r>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323180"/>
            <a:ext cx="10515600" cy="1325563"/>
          </a:xfrm>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825625"/>
            <a:ext cx="10515600" cy="4885568"/>
          </a:xfrm>
        </p:spPr>
        <p:txBody>
          <a:bodyPr>
            <a:normAutofit lnSpcReduction="10000"/>
          </a:bodyPr>
          <a:lstStyle/>
          <a:p>
            <a:pPr>
              <a:lnSpc>
                <a:spcPct val="107000"/>
              </a:lnSpc>
              <a:spcAft>
                <a:spcPts val="800"/>
              </a:spcAft>
            </a:pPr>
            <a:r>
              <a:rPr lang="en-IN" dirty="0"/>
              <a:t>Paper title- </a:t>
            </a:r>
            <a:r>
              <a:rPr lang="en-IN" sz="2000" kern="100" dirty="0">
                <a:effectLst/>
                <a:latin typeface="Calibri" panose="020F0502020204030204" pitchFamily="34" charset="0"/>
                <a:ea typeface="Calibri" panose="020F0502020204030204" pitchFamily="34" charset="0"/>
                <a:cs typeface="Mangal" panose="02040503050203030202" pitchFamily="18" charset="0"/>
              </a:rPr>
              <a:t>AN EFFICIENT TOOL FOR ONLINE TEACHING USING OPENCV </a:t>
            </a:r>
            <a:endParaRPr lang="en-IN" sz="3200" dirty="0"/>
          </a:p>
          <a:p>
            <a:r>
              <a:rPr lang="en-IN" dirty="0"/>
              <a:t>Author name- </a:t>
            </a:r>
            <a:r>
              <a:rPr lang="en-IN" sz="2400" dirty="0">
                <a:effectLst/>
                <a:latin typeface="Calibri" panose="020F0502020204030204" pitchFamily="34" charset="0"/>
                <a:ea typeface="Calibri" panose="020F0502020204030204" pitchFamily="34" charset="0"/>
                <a:cs typeface="Mangal" panose="02040503050203030202" pitchFamily="18" charset="0"/>
              </a:rPr>
              <a:t>Gangadhara Rao Kommu</a:t>
            </a:r>
            <a:endParaRPr lang="en-IN" sz="4000" dirty="0"/>
          </a:p>
          <a:p>
            <a:r>
              <a:rPr lang="en-IN" dirty="0"/>
              <a:t>Journal Name- </a:t>
            </a:r>
            <a:r>
              <a:rPr lang="en-US" sz="2400" dirty="0"/>
              <a:t>International Journal of Creative Research Thoughts (IJCRT)</a:t>
            </a:r>
            <a:endParaRPr lang="en-IN" dirty="0"/>
          </a:p>
          <a:p>
            <a:r>
              <a:rPr lang="en-IN" dirty="0"/>
              <a:t>Year of publishing- 2021</a:t>
            </a:r>
          </a:p>
          <a:p>
            <a:r>
              <a:rPr lang="en-IN" dirty="0"/>
              <a:t>Followed by Summary of papers</a:t>
            </a:r>
            <a:r>
              <a:rPr lang="en-IN" sz="3500" dirty="0"/>
              <a:t>.- </a:t>
            </a:r>
            <a:r>
              <a:rPr lang="en-US" sz="1500" dirty="0"/>
              <a:t>In this study, designing of the hand gesture recognition is one of the complicated job that involves two major problem. Firstly is the detection of hand. Another problem is to create the sign that is suitable to be used for one hand in a time. This project concentrates on how a system could detect, recognize and interpret the hand gesture recognition through computer vision with the challenging factors which variability in pose, orientation, location and scale. To perform well for developing this project, different types of gestures such as numbers and sign languages need to be created in this system. The image taken from the </a:t>
            </a:r>
            <a:r>
              <a:rPr lang="en-US" sz="1500" dirty="0" err="1"/>
              <a:t>realtime</a:t>
            </a:r>
            <a:r>
              <a:rPr lang="en-US" sz="1500" dirty="0"/>
              <a:t> video is </a:t>
            </a:r>
            <a:r>
              <a:rPr lang="en-US" sz="1500" dirty="0" err="1"/>
              <a:t>analysed</a:t>
            </a:r>
            <a:r>
              <a:rPr lang="en-US" sz="1500" dirty="0"/>
              <a:t> via </a:t>
            </a:r>
            <a:r>
              <a:rPr lang="en-US" sz="1500" dirty="0" err="1"/>
              <a:t>Haar</a:t>
            </a:r>
            <a:r>
              <a:rPr lang="en-US" sz="1500" dirty="0"/>
              <a:t>-cascaded Classifier to detect the gesture of hand before the image processing is done or in the other word to detect the appearance of hand in a frame. In this project, the detection of hand will be done using the theories of Region of Interest (ROI) via Python programming. The explanation of the results will be focused on the simulation part since the different for the hardware implementation is the source code to read the real-time input video. The developing of hand gesture recognition using Python and OpenCV can be implemented by applying the theories of hand segmentation and the hand detection system which use the </a:t>
            </a:r>
            <a:r>
              <a:rPr lang="en-US" sz="1500" dirty="0" err="1"/>
              <a:t>Haar</a:t>
            </a:r>
            <a:r>
              <a:rPr lang="en-US" sz="1500" dirty="0"/>
              <a:t>-cascade classifier. The hand gesture recognition using Python and OpenCV can be implemented by applying the theories of hand segmentation and the hand detection system which use the </a:t>
            </a:r>
            <a:r>
              <a:rPr lang="en-US" sz="1500" dirty="0" err="1"/>
              <a:t>Haar</a:t>
            </a:r>
            <a:r>
              <a:rPr lang="en-US" sz="1500" dirty="0"/>
              <a:t>-cascade classifier.</a:t>
            </a:r>
            <a:endParaRPr lang="en-IN" dirty="0"/>
          </a:p>
        </p:txBody>
      </p:sp>
    </p:spTree>
    <p:extLst>
      <p:ext uri="{BB962C8B-B14F-4D97-AF65-F5344CB8AC3E}">
        <p14:creationId xmlns:p14="http://schemas.microsoft.com/office/powerpoint/2010/main" val="13110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FC82C6-7883-5EB6-0D61-0D0DA5E34FCF}"/>
              </a:ext>
            </a:extLst>
          </p:cNvPr>
          <p:cNvSpPr>
            <a:spLocks noGrp="1"/>
          </p:cNvSpPr>
          <p:nvPr>
            <p:ph idx="1"/>
          </p:nvPr>
        </p:nvSpPr>
        <p:spPr/>
        <p:txBody>
          <a:bodyPr>
            <a:normAutofit fontScale="55000" lnSpcReduction="20000"/>
          </a:bodyPr>
          <a:lstStyle/>
          <a:p>
            <a:pPr>
              <a:lnSpc>
                <a:spcPct val="107000"/>
              </a:lnSpc>
              <a:spcAft>
                <a:spcPts val="800"/>
              </a:spcAft>
            </a:pPr>
            <a:r>
              <a:rPr lang="en-IN" sz="5100" dirty="0"/>
              <a:t>Paper title- </a:t>
            </a:r>
            <a:r>
              <a:rPr lang="en-US" sz="3200" dirty="0"/>
              <a:t>Virtual Sketch using Open CV</a:t>
            </a:r>
            <a:endParaRPr lang="en-IN" sz="6000" dirty="0"/>
          </a:p>
          <a:p>
            <a:r>
              <a:rPr lang="en-IN" sz="5100" dirty="0"/>
              <a:t>Author </a:t>
            </a:r>
            <a:r>
              <a:rPr lang="en-IN" sz="4400" dirty="0"/>
              <a:t>name-</a:t>
            </a:r>
            <a:r>
              <a:rPr lang="en-IN" sz="3300" dirty="0"/>
              <a:t> Pranavi Srungavarapu, Eswar Pavan Maganti, Srilekkha Sakhamuri, Sai Pavan Kalyan Veerada, Anuradha Chinta</a:t>
            </a:r>
            <a:endParaRPr lang="en-IN" sz="5100" dirty="0"/>
          </a:p>
          <a:p>
            <a:r>
              <a:rPr lang="en-IN" sz="5100" dirty="0"/>
              <a:t>Journal Name- </a:t>
            </a:r>
            <a:r>
              <a:rPr lang="en-US" sz="3300" dirty="0"/>
              <a:t>International Journal of Innovative Technology and Exploring Engineering (IJITEE</a:t>
            </a:r>
            <a:r>
              <a:rPr lang="en-US" sz="2900" dirty="0"/>
              <a:t>)</a:t>
            </a:r>
          </a:p>
          <a:p>
            <a:r>
              <a:rPr lang="en-IN" sz="5100" dirty="0"/>
              <a:t>Year of publishing- </a:t>
            </a:r>
            <a:r>
              <a:rPr lang="en-IN" sz="3300" dirty="0"/>
              <a:t>2021</a:t>
            </a:r>
            <a:endParaRPr lang="en-IN" sz="5100" dirty="0"/>
          </a:p>
          <a:p>
            <a:r>
              <a:rPr lang="en-IN" sz="5100" dirty="0"/>
              <a:t>Followed by Summary of papers</a:t>
            </a:r>
            <a:r>
              <a:rPr lang="en-IN" sz="8000" dirty="0"/>
              <a:t>-</a:t>
            </a:r>
            <a:r>
              <a:rPr lang="en-IN" sz="6600" dirty="0"/>
              <a:t> </a:t>
            </a:r>
          </a:p>
          <a:p>
            <a:pPr marL="0" indent="0">
              <a:buNone/>
            </a:pPr>
            <a:r>
              <a:rPr lang="en-US" sz="2900" dirty="0"/>
              <a:t>Virtual Sketch is in where we can draw by just capturing the motion of a colored marker with a camera. One colored object at the tip of the finger is mainly used as the marker. We are here now, using the techniques of computer vision in open cv to build this project. The required language for this project is python due to its more exhaustive libraries and easy to make use of the syntax and but understanding the basics as well as it can be implemented in any open cv supported languages The color tracking and detection processes are used to achieve the goal of this project. The color marker here used is detected and mask is produced. The next steps of morphological operations on the mask produced those are Erosion and Dilation. Erosion makes the impurities present in the mask to get reduced and Dilation further regains the eroded main mask.</a:t>
            </a:r>
            <a:endParaRPr lang="en-IN" sz="3300" dirty="0"/>
          </a:p>
        </p:txBody>
      </p:sp>
    </p:spTree>
    <p:extLst>
      <p:ext uri="{BB962C8B-B14F-4D97-AF65-F5344CB8AC3E}">
        <p14:creationId xmlns:p14="http://schemas.microsoft.com/office/powerpoint/2010/main" val="338544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a:xfrm>
            <a:off x="838200" y="323181"/>
            <a:ext cx="10515600" cy="1325563"/>
          </a:xfrm>
        </p:spPr>
        <p:txBody>
          <a:bodyPr/>
          <a:lstStyle/>
          <a:p>
            <a:r>
              <a:rPr lang="en-IN" dirty="0"/>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p:txBody>
          <a:bodyPr/>
          <a:lstStyle/>
          <a:p>
            <a:r>
              <a:rPr lang="en-IN" dirty="0"/>
              <a:t>Patent Published.</a:t>
            </a:r>
          </a:p>
          <a:p>
            <a:pPr marL="0" indent="0">
              <a:buNone/>
            </a:pPr>
            <a:endParaRPr lang="en-IN" dirty="0"/>
          </a:p>
        </p:txBody>
      </p:sp>
      <p:pic>
        <p:nvPicPr>
          <p:cNvPr id="6" name="Picture 5">
            <a:extLst>
              <a:ext uri="{FF2B5EF4-FFF2-40B4-BE49-F238E27FC236}">
                <a16:creationId xmlns:a16="http://schemas.microsoft.com/office/drawing/2014/main" id="{6AA8C173-3BA5-AEEB-52E5-A625A4623BAF}"/>
              </a:ext>
            </a:extLst>
          </p:cNvPr>
          <p:cNvPicPr>
            <a:picLocks noChangeAspect="1"/>
          </p:cNvPicPr>
          <p:nvPr/>
        </p:nvPicPr>
        <p:blipFill>
          <a:blip r:embed="rId2"/>
          <a:stretch>
            <a:fillRect/>
          </a:stretch>
        </p:blipFill>
        <p:spPr>
          <a:xfrm>
            <a:off x="4652156" y="692311"/>
            <a:ext cx="5975749" cy="5587405"/>
          </a:xfrm>
          <a:prstGeom prst="rect">
            <a:avLst/>
          </a:prstGeom>
        </p:spPr>
      </p:pic>
    </p:spTree>
    <p:extLst>
      <p:ext uri="{BB962C8B-B14F-4D97-AF65-F5344CB8AC3E}">
        <p14:creationId xmlns:p14="http://schemas.microsoft.com/office/powerpoint/2010/main" val="304773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Workflow Diagram</a:t>
            </a:r>
          </a:p>
        </p:txBody>
      </p:sp>
      <p:pic>
        <p:nvPicPr>
          <p:cNvPr id="3" name="Picture 2">
            <a:extLst>
              <a:ext uri="{FF2B5EF4-FFF2-40B4-BE49-F238E27FC236}">
                <a16:creationId xmlns:a16="http://schemas.microsoft.com/office/drawing/2014/main" id="{380C07AD-5835-1CD2-8B3F-D0BD569C6522}"/>
              </a:ext>
            </a:extLst>
          </p:cNvPr>
          <p:cNvPicPr>
            <a:picLocks noChangeAspect="1"/>
          </p:cNvPicPr>
          <p:nvPr/>
        </p:nvPicPr>
        <p:blipFill>
          <a:blip r:embed="rId2"/>
          <a:stretch>
            <a:fillRect/>
          </a:stretch>
        </p:blipFill>
        <p:spPr>
          <a:xfrm>
            <a:off x="6801444" y="111154"/>
            <a:ext cx="3672840" cy="6635691"/>
          </a:xfrm>
          <a:prstGeom prst="rect">
            <a:avLst/>
          </a:prstGeom>
        </p:spPr>
      </p:pic>
    </p:spTree>
    <p:extLst>
      <p:ext uri="{BB962C8B-B14F-4D97-AF65-F5344CB8AC3E}">
        <p14:creationId xmlns:p14="http://schemas.microsoft.com/office/powerpoint/2010/main" val="111675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E4ED-E7A3-6B6B-5E23-6D08239F5F43}"/>
              </a:ext>
            </a:extLst>
          </p:cNvPr>
          <p:cNvSpPr>
            <a:spLocks noGrp="1"/>
          </p:cNvSpPr>
          <p:nvPr>
            <p:ph type="title"/>
          </p:nvPr>
        </p:nvSpPr>
        <p:spPr/>
        <p:txBody>
          <a:bodyPr/>
          <a:lstStyle/>
          <a:p>
            <a:r>
              <a:rPr lang="en-US" dirty="0"/>
              <a:t>Zero Level DFD </a:t>
            </a:r>
            <a:endParaRPr lang="en-IN" dirty="0"/>
          </a:p>
        </p:txBody>
      </p:sp>
      <p:pic>
        <p:nvPicPr>
          <p:cNvPr id="4" name="Picture 3">
            <a:extLst>
              <a:ext uri="{FF2B5EF4-FFF2-40B4-BE49-F238E27FC236}">
                <a16:creationId xmlns:a16="http://schemas.microsoft.com/office/drawing/2014/main" id="{8B4C1A39-9D92-FE05-42C9-63E31EBAB3A4}"/>
              </a:ext>
            </a:extLst>
          </p:cNvPr>
          <p:cNvPicPr>
            <a:picLocks noChangeAspect="1"/>
          </p:cNvPicPr>
          <p:nvPr/>
        </p:nvPicPr>
        <p:blipFill>
          <a:blip r:embed="rId2"/>
          <a:stretch>
            <a:fillRect/>
          </a:stretch>
        </p:blipFill>
        <p:spPr>
          <a:xfrm>
            <a:off x="1702964" y="2090063"/>
            <a:ext cx="8996457" cy="2741996"/>
          </a:xfrm>
          <a:prstGeom prst="rect">
            <a:avLst/>
          </a:prstGeom>
        </p:spPr>
      </p:pic>
    </p:spTree>
    <p:extLst>
      <p:ext uri="{BB962C8B-B14F-4D97-AF65-F5344CB8AC3E}">
        <p14:creationId xmlns:p14="http://schemas.microsoft.com/office/powerpoint/2010/main" val="284763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908</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        Project Presentation (KCS 851) Virtual Interactive Board  Project ID- PCS24-70</vt:lpstr>
      <vt:lpstr>Problem Statement</vt:lpstr>
      <vt:lpstr>Objectives</vt:lpstr>
      <vt:lpstr>Technology Used </vt:lpstr>
      <vt:lpstr>Literature Survey </vt:lpstr>
      <vt:lpstr>PowerPoint Presentation</vt:lpstr>
      <vt:lpstr>Patent Status</vt:lpstr>
      <vt:lpstr>Workflow Diagram</vt:lpstr>
      <vt:lpstr>Zero Level DFD </vt:lpstr>
      <vt:lpstr>One Level DFD </vt:lpstr>
      <vt:lpstr>Use Case Diagram</vt:lpstr>
      <vt:lpstr>Research Paper Status</vt:lpstr>
      <vt:lpstr>Project Status</vt:lpstr>
      <vt:lpstr>Testing Report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Vaibhav Mittal</cp:lastModifiedBy>
  <cp:revision>17</cp:revision>
  <dcterms:created xsi:type="dcterms:W3CDTF">2023-09-23T09:10:50Z</dcterms:created>
  <dcterms:modified xsi:type="dcterms:W3CDTF">2024-05-22T04:38:30Z</dcterms:modified>
</cp:coreProperties>
</file>