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8" r:id="rId1"/>
  </p:sldMasterIdLst>
  <p:sldIdLst>
    <p:sldId id="256" r:id="rId2"/>
    <p:sldId id="257" r:id="rId3"/>
    <p:sldId id="259" r:id="rId4"/>
    <p:sldId id="270" r:id="rId5"/>
    <p:sldId id="260" r:id="rId6"/>
    <p:sldId id="261" r:id="rId7"/>
    <p:sldId id="262" r:id="rId8"/>
    <p:sldId id="263" r:id="rId9"/>
    <p:sldId id="273" r:id="rId10"/>
    <p:sldId id="274" r:id="rId11"/>
    <p:sldId id="264" r:id="rId12"/>
    <p:sldId id="272" r:id="rId13"/>
    <p:sldId id="271" r:id="rId14"/>
    <p:sldId id="275" r:id="rId15"/>
    <p:sldId id="276" r:id="rId16"/>
    <p:sldId id="269" r:id="rId17"/>
    <p:sldId id="277"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74E7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6/30/2025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229600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6/30/2025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705922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6/30/2025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888436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6/30/2025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1430655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6/30/2025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33822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6/30/2025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481151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6/30/2025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104380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6/30/2025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0481909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6/30/2025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008386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6/30/2025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370300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6/30/2025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235585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6/30/2025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951393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6/30/2025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193946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6/30/2025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934388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6/30/2025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336007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6/30/2025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659884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6/30/2025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968944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B61BEF0D-F0BB-DE4B-95CE-6DB70DBA9567}" type="datetimeFigureOut">
              <a:rPr lang="en-US" smtClean="0"/>
              <a:pPr/>
              <a:t>6/30/2025</a:t>
            </a:fld>
            <a:endParaRPr lang="en-US" dirty="0"/>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50672412"/>
      </p:ext>
    </p:extLst>
  </p:cSld>
  <p:clrMap bg1="dk1" tx1="lt1" bg2="dk2" tx2="lt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 id="2147483680" r:id="rId12"/>
    <p:sldLayoutId id="2147483681" r:id="rId13"/>
    <p:sldLayoutId id="2147483682" r:id="rId14"/>
    <p:sldLayoutId id="2147483683" r:id="rId15"/>
    <p:sldLayoutId id="2147483684" r:id="rId16"/>
    <p:sldLayoutId id="2147483685"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5.sv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CBC0B-CE52-4C15-9167-0B2118D76C9C}"/>
              </a:ext>
            </a:extLst>
          </p:cNvPr>
          <p:cNvSpPr>
            <a:spLocks noGrp="1"/>
          </p:cNvSpPr>
          <p:nvPr>
            <p:ph type="ctrTitle"/>
          </p:nvPr>
        </p:nvSpPr>
        <p:spPr>
          <a:xfrm>
            <a:off x="1361738" y="817126"/>
            <a:ext cx="9001462" cy="1396350"/>
          </a:xfrm>
        </p:spPr>
        <p:txBody>
          <a:bodyPr>
            <a:normAutofit/>
          </a:bodyPr>
          <a:lstStyle/>
          <a:p>
            <a:r>
              <a:rPr lang="en-US" sz="3500" dirty="0"/>
              <a:t>Call Center Performance Dashboard Insights</a:t>
            </a:r>
            <a:endParaRPr lang="en-IN" sz="3500" dirty="0"/>
          </a:p>
        </p:txBody>
      </p:sp>
      <p:pic>
        <p:nvPicPr>
          <p:cNvPr id="6" name="Graphic 5" descr="Drama with solid fill">
            <a:extLst>
              <a:ext uri="{FF2B5EF4-FFF2-40B4-BE49-F238E27FC236}">
                <a16:creationId xmlns:a16="http://schemas.microsoft.com/office/drawing/2014/main" id="{A1B0BC1D-6C56-4722-B3C9-51255515727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68538" y="3740975"/>
            <a:ext cx="1994662" cy="1994662"/>
          </a:xfrm>
          <a:prstGeom prst="rect">
            <a:avLst/>
          </a:prstGeom>
        </p:spPr>
      </p:pic>
      <p:pic>
        <p:nvPicPr>
          <p:cNvPr id="8" name="Graphic 7" descr="Statistics with solid fill">
            <a:extLst>
              <a:ext uri="{FF2B5EF4-FFF2-40B4-BE49-F238E27FC236}">
                <a16:creationId xmlns:a16="http://schemas.microsoft.com/office/drawing/2014/main" id="{65826C0D-5C0E-4489-9A84-D9B6FD41857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928649" y="3740975"/>
            <a:ext cx="1994662" cy="1994662"/>
          </a:xfrm>
          <a:prstGeom prst="rect">
            <a:avLst/>
          </a:prstGeom>
        </p:spPr>
      </p:pic>
      <p:sp>
        <p:nvSpPr>
          <p:cNvPr id="4" name="TextBox 3">
            <a:extLst>
              <a:ext uri="{FF2B5EF4-FFF2-40B4-BE49-F238E27FC236}">
                <a16:creationId xmlns:a16="http://schemas.microsoft.com/office/drawing/2014/main" id="{9691BA33-88CC-4D1A-C471-95363A00F789}"/>
              </a:ext>
            </a:extLst>
          </p:cNvPr>
          <p:cNvSpPr txBox="1"/>
          <p:nvPr/>
        </p:nvSpPr>
        <p:spPr>
          <a:xfrm>
            <a:off x="2275038" y="2470694"/>
            <a:ext cx="8652792" cy="1292662"/>
          </a:xfrm>
          <a:prstGeom prst="rect">
            <a:avLst/>
          </a:prstGeom>
          <a:noFill/>
        </p:spPr>
        <p:txBody>
          <a:bodyPr wrap="square">
            <a:spAutoFit/>
          </a:bodyPr>
          <a:lstStyle/>
          <a:p>
            <a:r>
              <a:rPr lang="en-US" sz="2600" b="1" dirty="0"/>
              <a:t>Purpose of the project</a:t>
            </a:r>
            <a:r>
              <a:rPr lang="en-US" sz="2600" dirty="0"/>
              <a:t>: Analyzing Key Metrics and Trends</a:t>
            </a:r>
            <a:br>
              <a:rPr lang="en-US" sz="2600" dirty="0"/>
            </a:br>
            <a:r>
              <a:rPr lang="en-US" sz="2600" b="1" dirty="0"/>
              <a:t>Presented by:</a:t>
            </a:r>
            <a:r>
              <a:rPr lang="en-US" sz="2600" dirty="0"/>
              <a:t> Vaibhav Singh</a:t>
            </a:r>
            <a:endParaRPr lang="en-IN" sz="2600" dirty="0"/>
          </a:p>
        </p:txBody>
      </p:sp>
    </p:spTree>
    <p:extLst>
      <p:ext uri="{BB962C8B-B14F-4D97-AF65-F5344CB8AC3E}">
        <p14:creationId xmlns:p14="http://schemas.microsoft.com/office/powerpoint/2010/main" val="27828073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1F2B9-C09A-460F-1A0E-7C54D2D7CF2D}"/>
              </a:ext>
            </a:extLst>
          </p:cNvPr>
          <p:cNvSpPr>
            <a:spLocks noGrp="1"/>
          </p:cNvSpPr>
          <p:nvPr>
            <p:ph type="title"/>
          </p:nvPr>
        </p:nvSpPr>
        <p:spPr/>
        <p:txBody>
          <a:bodyPr/>
          <a:lstStyle/>
          <a:p>
            <a:r>
              <a:rPr lang="en-IN" dirty="0"/>
              <a:t>Month list</a:t>
            </a:r>
          </a:p>
        </p:txBody>
      </p:sp>
      <p:sp>
        <p:nvSpPr>
          <p:cNvPr id="3" name="Content Placeholder 2">
            <a:extLst>
              <a:ext uri="{FF2B5EF4-FFF2-40B4-BE49-F238E27FC236}">
                <a16:creationId xmlns:a16="http://schemas.microsoft.com/office/drawing/2014/main" id="{69B01B3C-C799-4172-92C0-A9942B8A8513}"/>
              </a:ext>
            </a:extLst>
          </p:cNvPr>
          <p:cNvSpPr>
            <a:spLocks noGrp="1"/>
          </p:cNvSpPr>
          <p:nvPr>
            <p:ph idx="1"/>
          </p:nvPr>
        </p:nvSpPr>
        <p:spPr>
          <a:xfrm>
            <a:off x="913795" y="2096064"/>
            <a:ext cx="5182205" cy="4544579"/>
          </a:xfrm>
        </p:spPr>
        <p:txBody>
          <a:bodyPr>
            <a:noAutofit/>
          </a:bodyPr>
          <a:lstStyle/>
          <a:p>
            <a:r>
              <a:rPr lang="en-IN" dirty="0"/>
              <a:t>This is a list made from Advanced Slicer which represents the months in which the data was collected from the centre.</a:t>
            </a:r>
          </a:p>
          <a:p>
            <a:r>
              <a:rPr lang="en-IN" dirty="0"/>
              <a:t>By selecting the button as per the names the graph changes its values accordingly.</a:t>
            </a:r>
          </a:p>
          <a:p>
            <a:r>
              <a:rPr lang="en-IN" dirty="0"/>
              <a:t>All the example images are from January month.</a:t>
            </a:r>
          </a:p>
        </p:txBody>
      </p:sp>
      <p:pic>
        <p:nvPicPr>
          <p:cNvPr id="6" name="Picture 5">
            <a:extLst>
              <a:ext uri="{FF2B5EF4-FFF2-40B4-BE49-F238E27FC236}">
                <a16:creationId xmlns:a16="http://schemas.microsoft.com/office/drawing/2014/main" id="{C9B311DB-ADB6-669E-0246-3065D130DD37}"/>
              </a:ext>
            </a:extLst>
          </p:cNvPr>
          <p:cNvPicPr>
            <a:picLocks noChangeAspect="1"/>
          </p:cNvPicPr>
          <p:nvPr/>
        </p:nvPicPr>
        <p:blipFill>
          <a:blip r:embed="rId2"/>
          <a:stretch>
            <a:fillRect/>
          </a:stretch>
        </p:blipFill>
        <p:spPr>
          <a:xfrm>
            <a:off x="7889585" y="2264124"/>
            <a:ext cx="3248107" cy="3495844"/>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25218966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6D047-E25C-4034-A795-00FCF385AF0E}"/>
              </a:ext>
            </a:extLst>
          </p:cNvPr>
          <p:cNvSpPr>
            <a:spLocks noGrp="1"/>
          </p:cNvSpPr>
          <p:nvPr>
            <p:ph type="title"/>
          </p:nvPr>
        </p:nvSpPr>
        <p:spPr>
          <a:xfrm>
            <a:off x="763893" y="0"/>
            <a:ext cx="10353761" cy="1326321"/>
          </a:xfrm>
        </p:spPr>
        <p:txBody>
          <a:bodyPr/>
          <a:lstStyle/>
          <a:p>
            <a:r>
              <a:rPr lang="en-IN" dirty="0"/>
              <a:t>Topics for Calls</a:t>
            </a:r>
          </a:p>
        </p:txBody>
      </p:sp>
      <p:sp>
        <p:nvSpPr>
          <p:cNvPr id="3" name="TextBox 2">
            <a:extLst>
              <a:ext uri="{FF2B5EF4-FFF2-40B4-BE49-F238E27FC236}">
                <a16:creationId xmlns:a16="http://schemas.microsoft.com/office/drawing/2014/main" id="{B5D2D0F6-F5CB-421E-9E11-55B70C40E6D5}"/>
              </a:ext>
            </a:extLst>
          </p:cNvPr>
          <p:cNvSpPr txBox="1"/>
          <p:nvPr/>
        </p:nvSpPr>
        <p:spPr>
          <a:xfrm>
            <a:off x="304800" y="1555531"/>
            <a:ext cx="4761875" cy="3416320"/>
          </a:xfrm>
          <a:prstGeom prst="rect">
            <a:avLst/>
          </a:prstGeom>
          <a:noFill/>
        </p:spPr>
        <p:txBody>
          <a:bodyPr wrap="square" rtlCol="0">
            <a:spAutoFit/>
          </a:bodyPr>
          <a:lstStyle/>
          <a:p>
            <a:pPr marL="285750" indent="-285750">
              <a:buFont typeface="Arial" panose="020B0604020202020204" pitchFamily="34" charset="0"/>
              <a:buChar char="•"/>
            </a:pPr>
            <a:r>
              <a:rPr lang="en-IN" dirty="0"/>
              <a:t>This doughnut chart shows the </a:t>
            </a:r>
            <a:r>
              <a:rPr lang="en-US" dirty="0"/>
              <a:t>distribution of calls by topic.</a:t>
            </a:r>
          </a:p>
          <a:p>
            <a:pPr marL="742950" lvl="1" indent="-285750">
              <a:buFont typeface="Arial" panose="020B0604020202020204" pitchFamily="34" charset="0"/>
              <a:buChar char="•"/>
            </a:pPr>
            <a:r>
              <a:rPr lang="en-US" dirty="0"/>
              <a:t>Streaming (25.11%)</a:t>
            </a:r>
          </a:p>
          <a:p>
            <a:pPr marL="742950" lvl="1" indent="-285750">
              <a:buFont typeface="Arial" panose="020B0604020202020204" pitchFamily="34" charset="0"/>
              <a:buChar char="•"/>
            </a:pPr>
            <a:r>
              <a:rPr lang="en-US" dirty="0"/>
              <a:t>Admin Support (13.22%)</a:t>
            </a:r>
          </a:p>
          <a:p>
            <a:pPr marL="742950" lvl="1" indent="-285750">
              <a:buFont typeface="Arial" panose="020B0604020202020204" pitchFamily="34" charset="0"/>
              <a:buChar char="•"/>
            </a:pPr>
            <a:r>
              <a:rPr lang="en-US" dirty="0"/>
              <a:t>Technical Support (21.15%)</a:t>
            </a:r>
          </a:p>
          <a:p>
            <a:pPr marL="742950" lvl="1" indent="-285750">
              <a:buFont typeface="Arial" panose="020B0604020202020204" pitchFamily="34" charset="0"/>
              <a:buChar char="•"/>
            </a:pPr>
            <a:r>
              <a:rPr lang="en-US" dirty="0"/>
              <a:t>Payment Related (23.79%)</a:t>
            </a:r>
          </a:p>
          <a:p>
            <a:pPr marL="742950" lvl="1" indent="-285750">
              <a:buFont typeface="Arial" panose="020B0604020202020204" pitchFamily="34" charset="0"/>
              <a:buChar char="•"/>
            </a:pPr>
            <a:r>
              <a:rPr lang="en-US" dirty="0"/>
              <a:t>Contract Related (16.74%)</a:t>
            </a:r>
            <a:endParaRPr lang="en-IN" dirty="0"/>
          </a:p>
          <a:p>
            <a:pPr marL="285750" indent="-285750">
              <a:buFont typeface="Arial" panose="020B0604020202020204" pitchFamily="34" charset="0"/>
              <a:buChar char="•"/>
            </a:pPr>
            <a:r>
              <a:rPr lang="en-US" dirty="0"/>
              <a:t>Insight: The majority of calls are related to Streaming and Contract issues.</a:t>
            </a:r>
          </a:p>
          <a:p>
            <a:pPr marL="285750" indent="-285750">
              <a:buFont typeface="Arial" panose="020B0604020202020204" pitchFamily="34" charset="0"/>
              <a:buChar char="•"/>
            </a:pPr>
            <a:r>
              <a:rPr lang="en-US" dirty="0"/>
              <a:t>Action Plan: Focus on addressing common issues in these areas to improve efficiency.</a:t>
            </a:r>
            <a:endParaRPr lang="en-IN" dirty="0"/>
          </a:p>
        </p:txBody>
      </p:sp>
      <p:pic>
        <p:nvPicPr>
          <p:cNvPr id="14" name="Picture 13">
            <a:extLst>
              <a:ext uri="{FF2B5EF4-FFF2-40B4-BE49-F238E27FC236}">
                <a16:creationId xmlns:a16="http://schemas.microsoft.com/office/drawing/2014/main" id="{219A10FE-41E6-B85C-6984-D4180BBA14B3}"/>
              </a:ext>
            </a:extLst>
          </p:cNvPr>
          <p:cNvPicPr>
            <a:picLocks noChangeAspect="1"/>
          </p:cNvPicPr>
          <p:nvPr/>
        </p:nvPicPr>
        <p:blipFill>
          <a:blip r:embed="rId2"/>
          <a:stretch>
            <a:fillRect/>
          </a:stretch>
        </p:blipFill>
        <p:spPr>
          <a:xfrm>
            <a:off x="5334465" y="1555531"/>
            <a:ext cx="6701417" cy="3001479"/>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29311162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6D047-E25C-4034-A795-00FCF385AF0E}"/>
              </a:ext>
            </a:extLst>
          </p:cNvPr>
          <p:cNvSpPr>
            <a:spLocks noGrp="1"/>
          </p:cNvSpPr>
          <p:nvPr>
            <p:ph type="title"/>
          </p:nvPr>
        </p:nvSpPr>
        <p:spPr>
          <a:xfrm>
            <a:off x="763893" y="0"/>
            <a:ext cx="10353761" cy="1326321"/>
          </a:xfrm>
        </p:spPr>
        <p:txBody>
          <a:bodyPr/>
          <a:lstStyle/>
          <a:p>
            <a:r>
              <a:rPr lang="en-IN" dirty="0"/>
              <a:t>Calls by Time</a:t>
            </a:r>
          </a:p>
        </p:txBody>
      </p:sp>
      <p:sp>
        <p:nvSpPr>
          <p:cNvPr id="3" name="TextBox 2">
            <a:extLst>
              <a:ext uri="{FF2B5EF4-FFF2-40B4-BE49-F238E27FC236}">
                <a16:creationId xmlns:a16="http://schemas.microsoft.com/office/drawing/2014/main" id="{B5D2D0F6-F5CB-421E-9E11-55B70C40E6D5}"/>
              </a:ext>
            </a:extLst>
          </p:cNvPr>
          <p:cNvSpPr txBox="1"/>
          <p:nvPr/>
        </p:nvSpPr>
        <p:spPr>
          <a:xfrm>
            <a:off x="304800" y="1555531"/>
            <a:ext cx="4761875" cy="2585323"/>
          </a:xfrm>
          <a:prstGeom prst="rect">
            <a:avLst/>
          </a:prstGeom>
          <a:noFill/>
        </p:spPr>
        <p:txBody>
          <a:bodyPr wrap="square" rtlCol="0">
            <a:spAutoFit/>
          </a:bodyPr>
          <a:lstStyle/>
          <a:p>
            <a:pPr marL="285750" indent="-285750">
              <a:buFont typeface="Arial" panose="020B0604020202020204" pitchFamily="34" charset="0"/>
              <a:buChar char="•"/>
            </a:pPr>
            <a:r>
              <a:rPr lang="en-US" dirty="0"/>
              <a:t>Analysis of call volume and resolution over time.</a:t>
            </a:r>
          </a:p>
          <a:p>
            <a:pPr marL="285750" indent="-285750">
              <a:buFont typeface="Arial" panose="020B0604020202020204" pitchFamily="34" charset="0"/>
              <a:buChar char="•"/>
            </a:pPr>
            <a:r>
              <a:rPr lang="en-US" dirty="0"/>
              <a:t>This chart is of an Agent named Dan.</a:t>
            </a:r>
          </a:p>
          <a:p>
            <a:pPr marL="285750" indent="-285750">
              <a:buFont typeface="Arial" panose="020B0604020202020204" pitchFamily="34" charset="0"/>
              <a:buChar char="•"/>
            </a:pPr>
            <a:r>
              <a:rPr lang="en-US" dirty="0"/>
              <a:t>Peak call volume was observed during Week 5 and it also has the highest number of calls resolved.</a:t>
            </a:r>
          </a:p>
          <a:p>
            <a:pPr marL="285750" indent="-285750">
              <a:buFont typeface="Arial" panose="020B0604020202020204" pitchFamily="34" charset="0"/>
              <a:buChar char="•"/>
            </a:pPr>
            <a:r>
              <a:rPr lang="en-US" dirty="0"/>
              <a:t>Resolution times trend analysis: Identify periods of high efficiency and potential bottlenecks.</a:t>
            </a:r>
            <a:endParaRPr lang="en-IN" dirty="0"/>
          </a:p>
        </p:txBody>
      </p:sp>
      <p:pic>
        <p:nvPicPr>
          <p:cNvPr id="9" name="Picture 8">
            <a:extLst>
              <a:ext uri="{FF2B5EF4-FFF2-40B4-BE49-F238E27FC236}">
                <a16:creationId xmlns:a16="http://schemas.microsoft.com/office/drawing/2014/main" id="{3C019C7C-6E1B-86A4-5BF3-2484C685AFB9}"/>
              </a:ext>
            </a:extLst>
          </p:cNvPr>
          <p:cNvPicPr>
            <a:picLocks noChangeAspect="1"/>
          </p:cNvPicPr>
          <p:nvPr/>
        </p:nvPicPr>
        <p:blipFill>
          <a:blip r:embed="rId2"/>
          <a:stretch>
            <a:fillRect/>
          </a:stretch>
        </p:blipFill>
        <p:spPr>
          <a:xfrm>
            <a:off x="5250865" y="1555531"/>
            <a:ext cx="6490811" cy="2585323"/>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21891075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6D047-E25C-4034-A795-00FCF385AF0E}"/>
              </a:ext>
            </a:extLst>
          </p:cNvPr>
          <p:cNvSpPr>
            <a:spLocks noGrp="1"/>
          </p:cNvSpPr>
          <p:nvPr>
            <p:ph type="title"/>
          </p:nvPr>
        </p:nvSpPr>
        <p:spPr>
          <a:xfrm>
            <a:off x="763893" y="0"/>
            <a:ext cx="10353761" cy="1326321"/>
          </a:xfrm>
        </p:spPr>
        <p:txBody>
          <a:bodyPr/>
          <a:lstStyle/>
          <a:p>
            <a:r>
              <a:rPr lang="en-US" dirty="0"/>
              <a:t> Call Answered/Not Answered Ratio</a:t>
            </a:r>
            <a:endParaRPr lang="en-IN" dirty="0"/>
          </a:p>
        </p:txBody>
      </p:sp>
      <p:sp>
        <p:nvSpPr>
          <p:cNvPr id="3" name="TextBox 2">
            <a:extLst>
              <a:ext uri="{FF2B5EF4-FFF2-40B4-BE49-F238E27FC236}">
                <a16:creationId xmlns:a16="http://schemas.microsoft.com/office/drawing/2014/main" id="{B5D2D0F6-F5CB-421E-9E11-55B70C40E6D5}"/>
              </a:ext>
            </a:extLst>
          </p:cNvPr>
          <p:cNvSpPr txBox="1"/>
          <p:nvPr/>
        </p:nvSpPr>
        <p:spPr>
          <a:xfrm>
            <a:off x="304800" y="1555530"/>
            <a:ext cx="5196590" cy="2308324"/>
          </a:xfrm>
          <a:prstGeom prst="rect">
            <a:avLst/>
          </a:prstGeom>
          <a:noFill/>
        </p:spPr>
        <p:txBody>
          <a:bodyPr wrap="square" rtlCol="0">
            <a:spAutoFit/>
          </a:bodyPr>
          <a:lstStyle/>
          <a:p>
            <a:pPr marL="285750" indent="-285750">
              <a:buFont typeface="Arial" panose="020B0604020202020204" pitchFamily="34" charset="0"/>
              <a:buChar char="•"/>
            </a:pPr>
            <a:r>
              <a:rPr lang="en-US" dirty="0"/>
              <a:t>This data is from January month and of the Agent named Dan</a:t>
            </a:r>
          </a:p>
          <a:p>
            <a:pPr marL="285750" indent="-285750">
              <a:buFont typeface="Arial" panose="020B0604020202020204" pitchFamily="34" charset="0"/>
              <a:buChar char="•"/>
            </a:pPr>
            <a:r>
              <a:rPr lang="en-US" dirty="0"/>
              <a:t>Total calls answered: 190</a:t>
            </a:r>
          </a:p>
          <a:p>
            <a:pPr marL="285750" indent="-285750">
              <a:buFont typeface="Arial" panose="020B0604020202020204" pitchFamily="34" charset="0"/>
              <a:buChar char="•"/>
            </a:pPr>
            <a:r>
              <a:rPr lang="en-US" dirty="0"/>
              <a:t>Calls not answered: 37</a:t>
            </a:r>
          </a:p>
          <a:p>
            <a:pPr marL="285750" indent="-285750">
              <a:buFont typeface="Arial" panose="020B0604020202020204" pitchFamily="34" charset="0"/>
              <a:buChar char="•"/>
            </a:pPr>
            <a:r>
              <a:rPr lang="en-US" dirty="0"/>
              <a:t>This ratio is crucial for assessing the call center's availability and reliability.</a:t>
            </a:r>
          </a:p>
          <a:p>
            <a:pPr marL="285750" indent="-285750">
              <a:buFont typeface="Arial" panose="020B0604020202020204" pitchFamily="34" charset="0"/>
              <a:buChar char="•"/>
            </a:pPr>
            <a:r>
              <a:rPr lang="en-US" dirty="0"/>
              <a:t>Focus on reducing the number of missed calls by optimizing agent availability.</a:t>
            </a:r>
            <a:endParaRPr lang="en-IN" dirty="0"/>
          </a:p>
        </p:txBody>
      </p:sp>
      <p:pic>
        <p:nvPicPr>
          <p:cNvPr id="7" name="Picture 6">
            <a:extLst>
              <a:ext uri="{FF2B5EF4-FFF2-40B4-BE49-F238E27FC236}">
                <a16:creationId xmlns:a16="http://schemas.microsoft.com/office/drawing/2014/main" id="{1A281193-39ED-0772-65CA-44C756DA3B50}"/>
              </a:ext>
            </a:extLst>
          </p:cNvPr>
          <p:cNvPicPr>
            <a:picLocks noChangeAspect="1"/>
          </p:cNvPicPr>
          <p:nvPr/>
        </p:nvPicPr>
        <p:blipFill>
          <a:blip r:embed="rId2"/>
          <a:stretch>
            <a:fillRect/>
          </a:stretch>
        </p:blipFill>
        <p:spPr>
          <a:xfrm>
            <a:off x="5266476" y="1326321"/>
            <a:ext cx="5851178" cy="3275659"/>
          </a:xfrm>
          <a:prstGeom prst="rect">
            <a:avLst/>
          </a:prstGeom>
        </p:spPr>
      </p:pic>
    </p:spTree>
    <p:extLst>
      <p:ext uri="{BB962C8B-B14F-4D97-AF65-F5344CB8AC3E}">
        <p14:creationId xmlns:p14="http://schemas.microsoft.com/office/powerpoint/2010/main" val="8902252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B836B-0963-862B-CC8B-B7227DEFB3CB}"/>
              </a:ext>
            </a:extLst>
          </p:cNvPr>
          <p:cNvSpPr>
            <a:spLocks noGrp="1"/>
          </p:cNvSpPr>
          <p:nvPr>
            <p:ph type="title"/>
          </p:nvPr>
        </p:nvSpPr>
        <p:spPr>
          <a:xfrm>
            <a:off x="913795" y="453716"/>
            <a:ext cx="10353761" cy="769495"/>
          </a:xfrm>
        </p:spPr>
        <p:txBody>
          <a:bodyPr/>
          <a:lstStyle/>
          <a:p>
            <a:r>
              <a:rPr lang="en-IN" dirty="0"/>
              <a:t>Resolution Time by Topic</a:t>
            </a:r>
          </a:p>
        </p:txBody>
      </p:sp>
      <p:sp>
        <p:nvSpPr>
          <p:cNvPr id="3" name="Content Placeholder 2">
            <a:extLst>
              <a:ext uri="{FF2B5EF4-FFF2-40B4-BE49-F238E27FC236}">
                <a16:creationId xmlns:a16="http://schemas.microsoft.com/office/drawing/2014/main" id="{FAA7D460-8141-2502-D522-98F87674BAFE}"/>
              </a:ext>
            </a:extLst>
          </p:cNvPr>
          <p:cNvSpPr>
            <a:spLocks noGrp="1"/>
          </p:cNvSpPr>
          <p:nvPr>
            <p:ph idx="1"/>
          </p:nvPr>
        </p:nvSpPr>
        <p:spPr>
          <a:xfrm>
            <a:off x="913795" y="1354051"/>
            <a:ext cx="9624290" cy="1546546"/>
          </a:xfrm>
        </p:spPr>
        <p:txBody>
          <a:bodyPr>
            <a:normAutofit fontScale="92500" lnSpcReduction="20000"/>
          </a:bodyPr>
          <a:lstStyle/>
          <a:p>
            <a:r>
              <a:rPr lang="en-US" dirty="0"/>
              <a:t>Breakdown of average resolution time by topic.</a:t>
            </a:r>
          </a:p>
          <a:p>
            <a:r>
              <a:rPr lang="en-US" dirty="0"/>
              <a:t>Areas with longest resolution times: Contract and Admin Support.</a:t>
            </a:r>
          </a:p>
          <a:p>
            <a:r>
              <a:rPr lang="en-US" dirty="0"/>
              <a:t>Strategy: Develop targeted training and resources to reduce resolution times in these areas.</a:t>
            </a:r>
            <a:endParaRPr lang="en-IN" dirty="0"/>
          </a:p>
        </p:txBody>
      </p:sp>
      <p:pic>
        <p:nvPicPr>
          <p:cNvPr id="7" name="Picture 6">
            <a:extLst>
              <a:ext uri="{FF2B5EF4-FFF2-40B4-BE49-F238E27FC236}">
                <a16:creationId xmlns:a16="http://schemas.microsoft.com/office/drawing/2014/main" id="{5C22A991-CC7F-0E6A-45FB-806901237F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5395" y="3957403"/>
            <a:ext cx="11269438" cy="2446881"/>
          </a:xfrm>
          <a:prstGeom prst="rect">
            <a:avLst/>
          </a:prstGeom>
        </p:spPr>
      </p:pic>
    </p:spTree>
    <p:extLst>
      <p:ext uri="{BB962C8B-B14F-4D97-AF65-F5344CB8AC3E}">
        <p14:creationId xmlns:p14="http://schemas.microsoft.com/office/powerpoint/2010/main" val="41614206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B836B-0963-862B-CC8B-B7227DEFB3CB}"/>
              </a:ext>
            </a:extLst>
          </p:cNvPr>
          <p:cNvSpPr>
            <a:spLocks noGrp="1"/>
          </p:cNvSpPr>
          <p:nvPr>
            <p:ph type="title"/>
          </p:nvPr>
        </p:nvSpPr>
        <p:spPr>
          <a:xfrm>
            <a:off x="913795" y="453716"/>
            <a:ext cx="10353761" cy="769495"/>
          </a:xfrm>
        </p:spPr>
        <p:txBody>
          <a:bodyPr/>
          <a:lstStyle/>
          <a:p>
            <a:r>
              <a:rPr lang="en-IN" dirty="0"/>
              <a:t>Top Topics for call purpose</a:t>
            </a:r>
          </a:p>
        </p:txBody>
      </p:sp>
      <p:sp>
        <p:nvSpPr>
          <p:cNvPr id="3" name="Content Placeholder 2">
            <a:extLst>
              <a:ext uri="{FF2B5EF4-FFF2-40B4-BE49-F238E27FC236}">
                <a16:creationId xmlns:a16="http://schemas.microsoft.com/office/drawing/2014/main" id="{FAA7D460-8141-2502-D522-98F87674BAFE}"/>
              </a:ext>
            </a:extLst>
          </p:cNvPr>
          <p:cNvSpPr>
            <a:spLocks noGrp="1"/>
          </p:cNvSpPr>
          <p:nvPr>
            <p:ph idx="1"/>
          </p:nvPr>
        </p:nvSpPr>
        <p:spPr>
          <a:xfrm>
            <a:off x="913795" y="1354051"/>
            <a:ext cx="9624290" cy="1546546"/>
          </a:xfrm>
        </p:spPr>
        <p:txBody>
          <a:bodyPr>
            <a:normAutofit/>
          </a:bodyPr>
          <a:lstStyle/>
          <a:p>
            <a:r>
              <a:rPr lang="en-US" dirty="0"/>
              <a:t>Breakdown of the topics for which the callers call.</a:t>
            </a:r>
          </a:p>
          <a:p>
            <a:r>
              <a:rPr lang="en-US" dirty="0"/>
              <a:t> The largest area for which the callers call is Streaming purpose while the smallest reason for callers is Admin Support.</a:t>
            </a:r>
          </a:p>
        </p:txBody>
      </p:sp>
      <p:pic>
        <p:nvPicPr>
          <p:cNvPr id="5" name="Picture 4">
            <a:extLst>
              <a:ext uri="{FF2B5EF4-FFF2-40B4-BE49-F238E27FC236}">
                <a16:creationId xmlns:a16="http://schemas.microsoft.com/office/drawing/2014/main" id="{6E7359C6-C547-139D-4B8E-2E834DBD85B2}"/>
              </a:ext>
            </a:extLst>
          </p:cNvPr>
          <p:cNvPicPr>
            <a:picLocks noChangeAspect="1"/>
          </p:cNvPicPr>
          <p:nvPr/>
        </p:nvPicPr>
        <p:blipFill>
          <a:blip r:embed="rId2"/>
          <a:stretch>
            <a:fillRect/>
          </a:stretch>
        </p:blipFill>
        <p:spPr>
          <a:xfrm>
            <a:off x="1123720" y="3521871"/>
            <a:ext cx="9530268" cy="2671733"/>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28059479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E71F6-4460-4EA0-A90F-F3D47200AAD8}"/>
              </a:ext>
            </a:extLst>
          </p:cNvPr>
          <p:cNvSpPr>
            <a:spLocks noGrp="1"/>
          </p:cNvSpPr>
          <p:nvPr>
            <p:ph type="title"/>
          </p:nvPr>
        </p:nvSpPr>
        <p:spPr/>
        <p:txBody>
          <a:bodyPr/>
          <a:lstStyle/>
          <a:p>
            <a:r>
              <a:rPr lang="en-IN" dirty="0"/>
              <a:t>Conclusion and Recommendations</a:t>
            </a:r>
          </a:p>
        </p:txBody>
      </p:sp>
      <p:sp>
        <p:nvSpPr>
          <p:cNvPr id="5" name="Content Placeholder 2">
            <a:extLst>
              <a:ext uri="{FF2B5EF4-FFF2-40B4-BE49-F238E27FC236}">
                <a16:creationId xmlns:a16="http://schemas.microsoft.com/office/drawing/2014/main" id="{B4EE744F-13A1-40A0-94FA-E5D11F304426}"/>
              </a:ext>
            </a:extLst>
          </p:cNvPr>
          <p:cNvSpPr>
            <a:spLocks noGrp="1"/>
          </p:cNvSpPr>
          <p:nvPr>
            <p:ph idx="1"/>
          </p:nvPr>
        </p:nvSpPr>
        <p:spPr>
          <a:xfrm>
            <a:off x="914400" y="2095500"/>
            <a:ext cx="10353675" cy="3695700"/>
          </a:xfrm>
        </p:spPr>
        <p:txBody>
          <a:bodyPr/>
          <a:lstStyle/>
          <a:p>
            <a:r>
              <a:rPr lang="en-US" dirty="0"/>
              <a:t>Summary of key insights:</a:t>
            </a:r>
          </a:p>
          <a:p>
            <a:pPr lvl="1"/>
            <a:r>
              <a:rPr lang="en-US" dirty="0"/>
              <a:t>Maintain/improve response times.</a:t>
            </a:r>
          </a:p>
          <a:p>
            <a:pPr lvl="1"/>
            <a:r>
              <a:rPr lang="en-US" dirty="0"/>
              <a:t>Enhance customer satisfaction scores.</a:t>
            </a:r>
          </a:p>
          <a:p>
            <a:pPr lvl="1"/>
            <a:r>
              <a:rPr lang="en-US" dirty="0"/>
              <a:t>Optimize agent availability and performance.</a:t>
            </a:r>
          </a:p>
          <a:p>
            <a:pPr lvl="1"/>
            <a:r>
              <a:rPr lang="en-US" dirty="0"/>
              <a:t>Focus on high-volume topics like Streaming and Contract issues.</a:t>
            </a:r>
          </a:p>
          <a:p>
            <a:r>
              <a:rPr lang="en-US" dirty="0"/>
              <a:t>Recommendations for next steps:</a:t>
            </a:r>
          </a:p>
          <a:p>
            <a:pPr lvl="1"/>
            <a:r>
              <a:rPr lang="en-US" dirty="0"/>
              <a:t>Implement regular training programs.</a:t>
            </a:r>
          </a:p>
          <a:p>
            <a:pPr lvl="1"/>
            <a:r>
              <a:rPr lang="en-US" dirty="0"/>
              <a:t>Monitor and adjust staffing levels based on call volume trends.</a:t>
            </a:r>
          </a:p>
          <a:p>
            <a:pPr lvl="1"/>
            <a:r>
              <a:rPr lang="en-US" dirty="0"/>
              <a:t>Develop specialized resources for common issue areas.</a:t>
            </a:r>
            <a:endParaRPr lang="en-IN" dirty="0"/>
          </a:p>
        </p:txBody>
      </p:sp>
    </p:spTree>
    <p:extLst>
      <p:ext uri="{BB962C8B-B14F-4D97-AF65-F5344CB8AC3E}">
        <p14:creationId xmlns:p14="http://schemas.microsoft.com/office/powerpoint/2010/main" val="32207975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EB48C-7378-6A31-F6D2-4ECDBAA64F8D}"/>
              </a:ext>
            </a:extLst>
          </p:cNvPr>
          <p:cNvSpPr>
            <a:spLocks noGrp="1"/>
          </p:cNvSpPr>
          <p:nvPr>
            <p:ph type="title"/>
          </p:nvPr>
        </p:nvSpPr>
        <p:spPr>
          <a:xfrm>
            <a:off x="1078687" y="2765839"/>
            <a:ext cx="10353761" cy="1326321"/>
          </a:xfrm>
        </p:spPr>
        <p:txBody>
          <a:bodyPr/>
          <a:lstStyle/>
          <a:p>
            <a:r>
              <a:rPr lang="en-IN" dirty="0"/>
              <a:t>Thank you!</a:t>
            </a:r>
          </a:p>
        </p:txBody>
      </p:sp>
    </p:spTree>
    <p:extLst>
      <p:ext uri="{BB962C8B-B14F-4D97-AF65-F5344CB8AC3E}">
        <p14:creationId xmlns:p14="http://schemas.microsoft.com/office/powerpoint/2010/main" val="3619733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EE2040-1A16-4A4D-B072-2DCC1CED01C9}"/>
              </a:ext>
            </a:extLst>
          </p:cNvPr>
          <p:cNvSpPr>
            <a:spLocks noGrp="1"/>
          </p:cNvSpPr>
          <p:nvPr>
            <p:ph type="title"/>
          </p:nvPr>
        </p:nvSpPr>
        <p:spPr/>
        <p:txBody>
          <a:bodyPr/>
          <a:lstStyle/>
          <a:p>
            <a:r>
              <a:rPr lang="en-IN" dirty="0"/>
              <a:t>Project description</a:t>
            </a:r>
          </a:p>
        </p:txBody>
      </p:sp>
      <p:sp>
        <p:nvSpPr>
          <p:cNvPr id="3" name="Content Placeholder 2">
            <a:extLst>
              <a:ext uri="{FF2B5EF4-FFF2-40B4-BE49-F238E27FC236}">
                <a16:creationId xmlns:a16="http://schemas.microsoft.com/office/drawing/2014/main" id="{43BCF4AA-388E-454C-AB26-CE35FE56C013}"/>
              </a:ext>
            </a:extLst>
          </p:cNvPr>
          <p:cNvSpPr>
            <a:spLocks noGrp="1"/>
          </p:cNvSpPr>
          <p:nvPr>
            <p:ph idx="1"/>
          </p:nvPr>
        </p:nvSpPr>
        <p:spPr/>
        <p:txBody>
          <a:bodyPr/>
          <a:lstStyle/>
          <a:p>
            <a:r>
              <a:rPr lang="en-IN" dirty="0"/>
              <a:t>The given project is one of the tasks in Forage PWC Job Simulation which asks us to analyse Call-Centre data and draw some insights from it.</a:t>
            </a:r>
          </a:p>
          <a:p>
            <a:r>
              <a:rPr lang="en-IN" dirty="0"/>
              <a:t>PowerBI is used to perform the visualization</a:t>
            </a:r>
            <a:r>
              <a:rPr lang="en-US" dirty="0"/>
              <a:t>, allowing us to develop new measures using DAX Expressions and has varied </a:t>
            </a:r>
            <a:r>
              <a:rPr lang="en-IN" dirty="0"/>
              <a:t>charts.</a:t>
            </a:r>
          </a:p>
          <a:p>
            <a:r>
              <a:rPr lang="en-IN" dirty="0"/>
              <a:t>In this project we are required to clean the data, find the total calls by all the agents, Average satisfaction score, Average response time, Number of topics, the most calls by the topic, Sum of resolved by topic, and speed of response and visualize them in charts.</a:t>
            </a:r>
          </a:p>
        </p:txBody>
      </p:sp>
    </p:spTree>
    <p:extLst>
      <p:ext uri="{BB962C8B-B14F-4D97-AF65-F5344CB8AC3E}">
        <p14:creationId xmlns:p14="http://schemas.microsoft.com/office/powerpoint/2010/main" val="37311341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AE41D-15D2-44BE-BF21-0E7795A54CC6}"/>
              </a:ext>
            </a:extLst>
          </p:cNvPr>
          <p:cNvSpPr>
            <a:spLocks noGrp="1"/>
          </p:cNvSpPr>
          <p:nvPr>
            <p:ph type="title"/>
          </p:nvPr>
        </p:nvSpPr>
        <p:spPr/>
        <p:txBody>
          <a:bodyPr/>
          <a:lstStyle/>
          <a:p>
            <a:r>
              <a:rPr lang="en-IN" dirty="0"/>
              <a:t>overview</a:t>
            </a:r>
          </a:p>
        </p:txBody>
      </p:sp>
      <p:sp>
        <p:nvSpPr>
          <p:cNvPr id="3" name="Content Placeholder 2">
            <a:extLst>
              <a:ext uri="{FF2B5EF4-FFF2-40B4-BE49-F238E27FC236}">
                <a16:creationId xmlns:a16="http://schemas.microsoft.com/office/drawing/2014/main" id="{FDE685F9-BBBE-416E-91F2-BC7CB71ADB13}"/>
              </a:ext>
            </a:extLst>
          </p:cNvPr>
          <p:cNvSpPr>
            <a:spLocks noGrp="1"/>
          </p:cNvSpPr>
          <p:nvPr>
            <p:ph idx="1"/>
          </p:nvPr>
        </p:nvSpPr>
        <p:spPr/>
        <p:txBody>
          <a:bodyPr/>
          <a:lstStyle/>
          <a:p>
            <a:r>
              <a:rPr lang="en-US" dirty="0"/>
              <a:t>Introduction to the dashboard</a:t>
            </a:r>
          </a:p>
          <a:p>
            <a:r>
              <a:rPr lang="en-US" dirty="0"/>
              <a:t>Key metrics tracked:</a:t>
            </a:r>
          </a:p>
          <a:p>
            <a:pPr marL="914400" lvl="1" indent="-457200">
              <a:buFont typeface="+mj-lt"/>
              <a:buAutoNum type="arabicPeriod"/>
            </a:pPr>
            <a:r>
              <a:rPr lang="en-US" dirty="0"/>
              <a:t>Average Response Time</a:t>
            </a:r>
          </a:p>
          <a:p>
            <a:pPr marL="914400" lvl="1" indent="-457200">
              <a:buFont typeface="+mj-lt"/>
              <a:buAutoNum type="arabicPeriod"/>
            </a:pPr>
            <a:r>
              <a:rPr lang="en-US" dirty="0"/>
              <a:t>Average Satisfaction Score</a:t>
            </a:r>
          </a:p>
          <a:p>
            <a:pPr marL="914400" lvl="1" indent="-457200">
              <a:buFont typeface="+mj-lt"/>
              <a:buAutoNum type="arabicPeriod"/>
            </a:pPr>
            <a:r>
              <a:rPr lang="en-US" dirty="0"/>
              <a:t>Call Answered/Not Answered Ratio</a:t>
            </a:r>
          </a:p>
          <a:p>
            <a:r>
              <a:rPr lang="en-US" dirty="0"/>
              <a:t>Overview of the agents' performance and topics addressed</a:t>
            </a:r>
            <a:endParaRPr lang="en-IN" dirty="0"/>
          </a:p>
        </p:txBody>
      </p:sp>
    </p:spTree>
    <p:extLst>
      <p:ext uri="{BB962C8B-B14F-4D97-AF65-F5344CB8AC3E}">
        <p14:creationId xmlns:p14="http://schemas.microsoft.com/office/powerpoint/2010/main" val="15823213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B78040-7260-2850-B7A9-32BD57B9E4E7}"/>
              </a:ext>
            </a:extLst>
          </p:cNvPr>
          <p:cNvSpPr>
            <a:spLocks noGrp="1"/>
          </p:cNvSpPr>
          <p:nvPr>
            <p:ph type="title"/>
          </p:nvPr>
        </p:nvSpPr>
        <p:spPr>
          <a:xfrm>
            <a:off x="584011" y="144905"/>
            <a:ext cx="10353761" cy="1326321"/>
          </a:xfrm>
        </p:spPr>
        <p:txBody>
          <a:bodyPr/>
          <a:lstStyle/>
          <a:p>
            <a:r>
              <a:rPr lang="en-IN" dirty="0"/>
              <a:t>Dashboard</a:t>
            </a:r>
          </a:p>
        </p:txBody>
      </p:sp>
      <p:pic>
        <p:nvPicPr>
          <p:cNvPr id="7" name="Picture 6">
            <a:extLst>
              <a:ext uri="{FF2B5EF4-FFF2-40B4-BE49-F238E27FC236}">
                <a16:creationId xmlns:a16="http://schemas.microsoft.com/office/drawing/2014/main" id="{93ED0BC6-46FD-D55E-5FF3-56ADC70D231A}"/>
              </a:ext>
            </a:extLst>
          </p:cNvPr>
          <p:cNvPicPr>
            <a:picLocks noChangeAspect="1"/>
          </p:cNvPicPr>
          <p:nvPr/>
        </p:nvPicPr>
        <p:blipFill>
          <a:blip r:embed="rId2"/>
          <a:stretch>
            <a:fillRect/>
          </a:stretch>
        </p:blipFill>
        <p:spPr>
          <a:xfrm>
            <a:off x="584011" y="1118865"/>
            <a:ext cx="11168278" cy="5401856"/>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31536155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3E577E1-5311-4767-BF19-15915FFF8927}"/>
              </a:ext>
            </a:extLst>
          </p:cNvPr>
          <p:cNvSpPr>
            <a:spLocks noGrp="1"/>
          </p:cNvSpPr>
          <p:nvPr>
            <p:ph type="ctrTitle"/>
          </p:nvPr>
        </p:nvSpPr>
        <p:spPr/>
        <p:txBody>
          <a:bodyPr/>
          <a:lstStyle/>
          <a:p>
            <a:r>
              <a:rPr lang="en-IN" dirty="0"/>
              <a:t>INSIGHTS</a:t>
            </a:r>
          </a:p>
        </p:txBody>
      </p:sp>
    </p:spTree>
    <p:extLst>
      <p:ext uri="{BB962C8B-B14F-4D97-AF65-F5344CB8AC3E}">
        <p14:creationId xmlns:p14="http://schemas.microsoft.com/office/powerpoint/2010/main" val="42921328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68BA9E-8097-42F3-80A9-6CA21258859E}"/>
              </a:ext>
            </a:extLst>
          </p:cNvPr>
          <p:cNvSpPr>
            <a:spLocks noGrp="1"/>
          </p:cNvSpPr>
          <p:nvPr>
            <p:ph type="title"/>
          </p:nvPr>
        </p:nvSpPr>
        <p:spPr>
          <a:xfrm>
            <a:off x="913795" y="578069"/>
            <a:ext cx="10353761" cy="1326321"/>
          </a:xfrm>
        </p:spPr>
        <p:txBody>
          <a:bodyPr/>
          <a:lstStyle/>
          <a:p>
            <a:pPr algn="l"/>
            <a:r>
              <a:rPr lang="en-IN" dirty="0"/>
              <a:t>1.Data Loading and Transforming</a:t>
            </a:r>
          </a:p>
        </p:txBody>
      </p:sp>
      <p:sp>
        <p:nvSpPr>
          <p:cNvPr id="3" name="Content Placeholder 2">
            <a:extLst>
              <a:ext uri="{FF2B5EF4-FFF2-40B4-BE49-F238E27FC236}">
                <a16:creationId xmlns:a16="http://schemas.microsoft.com/office/drawing/2014/main" id="{C9189EEC-D00A-45B6-8504-56554FF40EFF}"/>
              </a:ext>
            </a:extLst>
          </p:cNvPr>
          <p:cNvSpPr>
            <a:spLocks noGrp="1"/>
          </p:cNvSpPr>
          <p:nvPr>
            <p:ph idx="1"/>
          </p:nvPr>
        </p:nvSpPr>
        <p:spPr>
          <a:xfrm>
            <a:off x="913795" y="2096064"/>
            <a:ext cx="10826260" cy="3695136"/>
          </a:xfrm>
        </p:spPr>
        <p:txBody>
          <a:bodyPr/>
          <a:lstStyle/>
          <a:p>
            <a:r>
              <a:rPr lang="en-IN" dirty="0"/>
              <a:t>The dataset was in an Excel file format and loaded in PowerBI.</a:t>
            </a:r>
          </a:p>
          <a:p>
            <a:r>
              <a:rPr lang="en-IN" dirty="0"/>
              <a:t> The date column was transformed and divided into three columns date, time, and month name.</a:t>
            </a:r>
          </a:p>
          <a:p>
            <a:r>
              <a:rPr lang="en-IN" dirty="0"/>
              <a:t>Month name was derived from date column by changing it’s format type.</a:t>
            </a:r>
          </a:p>
        </p:txBody>
      </p:sp>
    </p:spTree>
    <p:extLst>
      <p:ext uri="{BB962C8B-B14F-4D97-AF65-F5344CB8AC3E}">
        <p14:creationId xmlns:p14="http://schemas.microsoft.com/office/powerpoint/2010/main" val="9174130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1AF695-7C18-489C-8A93-20D772105DC6}"/>
              </a:ext>
            </a:extLst>
          </p:cNvPr>
          <p:cNvSpPr>
            <a:spLocks noGrp="1"/>
          </p:cNvSpPr>
          <p:nvPr>
            <p:ph type="title"/>
          </p:nvPr>
        </p:nvSpPr>
        <p:spPr>
          <a:xfrm>
            <a:off x="919119" y="10510"/>
            <a:ext cx="10353761" cy="1326321"/>
          </a:xfrm>
        </p:spPr>
        <p:txBody>
          <a:bodyPr/>
          <a:lstStyle/>
          <a:p>
            <a:r>
              <a:rPr lang="en-IN" dirty="0"/>
              <a:t>2.Key metrics</a:t>
            </a:r>
          </a:p>
        </p:txBody>
      </p:sp>
      <p:sp>
        <p:nvSpPr>
          <p:cNvPr id="3" name="Content Placeholder 2">
            <a:extLst>
              <a:ext uri="{FF2B5EF4-FFF2-40B4-BE49-F238E27FC236}">
                <a16:creationId xmlns:a16="http://schemas.microsoft.com/office/drawing/2014/main" id="{AE69D35F-DFFB-4C56-BAB7-AABBA0CAEF10}"/>
              </a:ext>
            </a:extLst>
          </p:cNvPr>
          <p:cNvSpPr>
            <a:spLocks noGrp="1"/>
          </p:cNvSpPr>
          <p:nvPr>
            <p:ph idx="1"/>
          </p:nvPr>
        </p:nvSpPr>
        <p:spPr>
          <a:xfrm>
            <a:off x="136633" y="919468"/>
            <a:ext cx="10353761" cy="2618212"/>
          </a:xfrm>
        </p:spPr>
        <p:txBody>
          <a:bodyPr>
            <a:normAutofit/>
          </a:bodyPr>
          <a:lstStyle/>
          <a:p>
            <a:pPr>
              <a:buFont typeface="Wingdings" panose="05000000000000000000" pitchFamily="2" charset="2"/>
              <a:buChar char="Ø"/>
            </a:pPr>
            <a:r>
              <a:rPr lang="en-IN" dirty="0"/>
              <a:t>Average Response Time: </a:t>
            </a:r>
          </a:p>
          <a:p>
            <a:pPr lvl="1" algn="just"/>
            <a:r>
              <a:rPr lang="en-US" sz="2000" dirty="0">
                <a:effectLst/>
              </a:rPr>
              <a:t>The average response time for calls is 55 seconds.</a:t>
            </a:r>
          </a:p>
          <a:p>
            <a:pPr lvl="1" algn="just"/>
            <a:r>
              <a:rPr lang="en-US" sz="2000" dirty="0">
                <a:effectLst/>
              </a:rPr>
              <a:t>This metric indicates the efficiency and responsiveness of the call center.</a:t>
            </a:r>
          </a:p>
          <a:p>
            <a:pPr lvl="1" algn="just"/>
            <a:r>
              <a:rPr lang="en-US" sz="2000" dirty="0">
                <a:effectLst/>
              </a:rPr>
              <a:t>This is derived through the DAX Formula which calculates average.</a:t>
            </a:r>
          </a:p>
          <a:p>
            <a:pPr lvl="1" algn="just"/>
            <a:r>
              <a:rPr lang="en-US" sz="2000" dirty="0">
                <a:effectLst/>
              </a:rPr>
              <a:t>Goal: Maintain or reduce the response time to improve customer satisfaction</a:t>
            </a:r>
            <a:r>
              <a:rPr lang="en-US" dirty="0">
                <a:effectLst/>
              </a:rPr>
              <a:t>.</a:t>
            </a:r>
          </a:p>
          <a:p>
            <a:pPr marL="0" indent="0">
              <a:buNone/>
            </a:pPr>
            <a:endParaRPr lang="en-IN" dirty="0">
              <a:effectLst/>
            </a:endParaRPr>
          </a:p>
        </p:txBody>
      </p:sp>
      <p:pic>
        <p:nvPicPr>
          <p:cNvPr id="9" name="Picture 8">
            <a:extLst>
              <a:ext uri="{FF2B5EF4-FFF2-40B4-BE49-F238E27FC236}">
                <a16:creationId xmlns:a16="http://schemas.microsoft.com/office/drawing/2014/main" id="{4139FEE1-6F20-1736-2776-F1430AD767F0}"/>
              </a:ext>
            </a:extLst>
          </p:cNvPr>
          <p:cNvPicPr>
            <a:picLocks noChangeAspect="1"/>
          </p:cNvPicPr>
          <p:nvPr/>
        </p:nvPicPr>
        <p:blipFill rotWithShape="1">
          <a:blip r:embed="rId2"/>
          <a:srcRect l="2607" t="5100"/>
          <a:stretch/>
        </p:blipFill>
        <p:spPr>
          <a:xfrm>
            <a:off x="554637" y="4047344"/>
            <a:ext cx="10083842" cy="527112"/>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3676033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3FDF8FD-AE15-4DA9-A5AF-D445DFC3AEB2}"/>
              </a:ext>
            </a:extLst>
          </p:cNvPr>
          <p:cNvSpPr>
            <a:spLocks noGrp="1"/>
          </p:cNvSpPr>
          <p:nvPr>
            <p:ph idx="1"/>
          </p:nvPr>
        </p:nvSpPr>
        <p:spPr>
          <a:xfrm>
            <a:off x="599001" y="462136"/>
            <a:ext cx="10353762" cy="2565877"/>
          </a:xfrm>
        </p:spPr>
        <p:txBody>
          <a:bodyPr/>
          <a:lstStyle/>
          <a:p>
            <a:pPr>
              <a:buFont typeface="Wingdings" panose="05000000000000000000" pitchFamily="2" charset="2"/>
              <a:buChar char="Ø"/>
            </a:pPr>
            <a:r>
              <a:rPr lang="en-IN" dirty="0"/>
              <a:t>Average Satisfaction Score</a:t>
            </a:r>
          </a:p>
          <a:p>
            <a:pPr lvl="1"/>
            <a:r>
              <a:rPr lang="en-US" sz="2000" dirty="0"/>
              <a:t>The average satisfaction score is 3 on a scale of 1 to 5. </a:t>
            </a:r>
          </a:p>
          <a:p>
            <a:pPr lvl="1"/>
            <a:r>
              <a:rPr lang="en-US" sz="2000" dirty="0"/>
              <a:t>This score reflects customer satisfaction with the support provided. </a:t>
            </a:r>
          </a:p>
          <a:p>
            <a:pPr lvl="1"/>
            <a:r>
              <a:rPr lang="en-US" sz="2000" dirty="0"/>
              <a:t>Actionable Insight: Implement strategies to improve customer satisfaction, such as additional training for agents and enhancing problem-solving capabilities.</a:t>
            </a:r>
          </a:p>
          <a:p>
            <a:pPr lvl="1"/>
            <a:r>
              <a:rPr lang="en-US" sz="2000" dirty="0">
                <a:effectLst/>
              </a:rPr>
              <a:t>This is derived through the DAX Formula which calculates the average.</a:t>
            </a:r>
          </a:p>
          <a:p>
            <a:pPr marL="457200" lvl="1" indent="0">
              <a:buNone/>
            </a:pPr>
            <a:endParaRPr lang="en-IN" sz="2000" dirty="0"/>
          </a:p>
        </p:txBody>
      </p:sp>
      <p:pic>
        <p:nvPicPr>
          <p:cNvPr id="8" name="Picture 7">
            <a:extLst>
              <a:ext uri="{FF2B5EF4-FFF2-40B4-BE49-F238E27FC236}">
                <a16:creationId xmlns:a16="http://schemas.microsoft.com/office/drawing/2014/main" id="{98339C16-B28F-7059-E2F5-EEB3D7F05223}"/>
              </a:ext>
            </a:extLst>
          </p:cNvPr>
          <p:cNvPicPr>
            <a:picLocks noChangeAspect="1"/>
          </p:cNvPicPr>
          <p:nvPr/>
        </p:nvPicPr>
        <p:blipFill>
          <a:blip r:embed="rId2"/>
          <a:stretch>
            <a:fillRect/>
          </a:stretch>
        </p:blipFill>
        <p:spPr>
          <a:xfrm>
            <a:off x="802071" y="3777524"/>
            <a:ext cx="10587857" cy="445956"/>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13609254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1F2B9-C09A-460F-1A0E-7C54D2D7CF2D}"/>
              </a:ext>
            </a:extLst>
          </p:cNvPr>
          <p:cNvSpPr>
            <a:spLocks noGrp="1"/>
          </p:cNvSpPr>
          <p:nvPr>
            <p:ph type="title"/>
          </p:nvPr>
        </p:nvSpPr>
        <p:spPr/>
        <p:txBody>
          <a:bodyPr/>
          <a:lstStyle/>
          <a:p>
            <a:r>
              <a:rPr lang="en-IN" dirty="0"/>
              <a:t>Agents list</a:t>
            </a:r>
          </a:p>
        </p:txBody>
      </p:sp>
      <p:sp>
        <p:nvSpPr>
          <p:cNvPr id="3" name="Content Placeholder 2">
            <a:extLst>
              <a:ext uri="{FF2B5EF4-FFF2-40B4-BE49-F238E27FC236}">
                <a16:creationId xmlns:a16="http://schemas.microsoft.com/office/drawing/2014/main" id="{69B01B3C-C799-4172-92C0-A9942B8A8513}"/>
              </a:ext>
            </a:extLst>
          </p:cNvPr>
          <p:cNvSpPr>
            <a:spLocks noGrp="1"/>
          </p:cNvSpPr>
          <p:nvPr>
            <p:ph idx="1"/>
          </p:nvPr>
        </p:nvSpPr>
        <p:spPr>
          <a:xfrm>
            <a:off x="913795" y="2096064"/>
            <a:ext cx="5182205" cy="4544579"/>
          </a:xfrm>
        </p:spPr>
        <p:txBody>
          <a:bodyPr>
            <a:noAutofit/>
          </a:bodyPr>
          <a:lstStyle/>
          <a:p>
            <a:r>
              <a:rPr lang="en-IN" dirty="0"/>
              <a:t>This is a list made from Advanced Slicer which represents the unique names of Agents who work in the centre.</a:t>
            </a:r>
          </a:p>
          <a:p>
            <a:r>
              <a:rPr lang="en-IN" dirty="0"/>
              <a:t>By selecting the button as per the names the graph changes its values accordingly.</a:t>
            </a:r>
          </a:p>
          <a:p>
            <a:r>
              <a:rPr lang="en-IN" dirty="0"/>
              <a:t>All the example images are from the Agent named Dan.</a:t>
            </a:r>
          </a:p>
        </p:txBody>
      </p:sp>
      <p:pic>
        <p:nvPicPr>
          <p:cNvPr id="5" name="Picture 4">
            <a:extLst>
              <a:ext uri="{FF2B5EF4-FFF2-40B4-BE49-F238E27FC236}">
                <a16:creationId xmlns:a16="http://schemas.microsoft.com/office/drawing/2014/main" id="{1A009440-9268-ED23-AE19-8E733F65B8A0}"/>
              </a:ext>
            </a:extLst>
          </p:cNvPr>
          <p:cNvPicPr>
            <a:picLocks noChangeAspect="1"/>
          </p:cNvPicPr>
          <p:nvPr/>
        </p:nvPicPr>
        <p:blipFill>
          <a:blip r:embed="rId2"/>
          <a:stretch>
            <a:fillRect/>
          </a:stretch>
        </p:blipFill>
        <p:spPr>
          <a:xfrm>
            <a:off x="6791903" y="2247552"/>
            <a:ext cx="4475653" cy="2955621"/>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290393371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2033</TotalTime>
  <Words>739</Words>
  <Application>Microsoft Office PowerPoint</Application>
  <PresentationFormat>Widescreen</PresentationFormat>
  <Paragraphs>76</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Bookman Old Style</vt:lpstr>
      <vt:lpstr>Rockwell</vt:lpstr>
      <vt:lpstr>Wingdings</vt:lpstr>
      <vt:lpstr>Damask</vt:lpstr>
      <vt:lpstr>Call Center Performance Dashboard Insights</vt:lpstr>
      <vt:lpstr>Project description</vt:lpstr>
      <vt:lpstr>overview</vt:lpstr>
      <vt:lpstr>Dashboard</vt:lpstr>
      <vt:lpstr>INSIGHTS</vt:lpstr>
      <vt:lpstr>1.Data Loading and Transforming</vt:lpstr>
      <vt:lpstr>2.Key metrics</vt:lpstr>
      <vt:lpstr>PowerPoint Presentation</vt:lpstr>
      <vt:lpstr>Agents list</vt:lpstr>
      <vt:lpstr>Month list</vt:lpstr>
      <vt:lpstr>Topics for Calls</vt:lpstr>
      <vt:lpstr>Calls by Time</vt:lpstr>
      <vt:lpstr> Call Answered/Not Answered Ratio</vt:lpstr>
      <vt:lpstr>Resolution Time by Topic</vt:lpstr>
      <vt:lpstr>Top Topics for call purpose</vt:lpstr>
      <vt:lpstr>Conclusion and Recommendations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IMDB-Movie Analysis</dc:title>
  <dc:creator>shreshth vashisht</dc:creator>
  <cp:lastModifiedBy>Vaibhav Singh</cp:lastModifiedBy>
  <cp:revision>29</cp:revision>
  <dcterms:created xsi:type="dcterms:W3CDTF">2023-02-24T06:28:00Z</dcterms:created>
  <dcterms:modified xsi:type="dcterms:W3CDTF">2025-06-30T08:35:55Z</dcterms:modified>
</cp:coreProperties>
</file>