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70" r:id="rId6"/>
    <p:sldId id="271" r:id="rId7"/>
    <p:sldId id="261" r:id="rId8"/>
    <p:sldId id="262" r:id="rId9"/>
    <p:sldId id="269" r:id="rId10"/>
    <p:sldId id="259" r:id="rId11"/>
    <p:sldId id="266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897F58-5690-9C3F-04C7-BFF52B52ABBD}" v="394" dt="2024-11-08T07:21:47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6385" y="841248"/>
            <a:ext cx="5129600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kern="1200" dirty="0">
                <a:solidFill>
                  <a:schemeClr val="bg1"/>
                </a:solidFill>
                <a:latin typeface="Times New Roman"/>
                <a:cs typeface="Times New Roman"/>
              </a:rPr>
              <a:t>Single Image Blind Deblurring Using MAP Estimation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4410" y="841247"/>
            <a:ext cx="5423988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dirty="0">
                <a:solidFill>
                  <a:schemeClr val="tx2"/>
                </a:solidFill>
              </a:rPr>
              <a:t>      </a:t>
            </a:r>
            <a:r>
              <a:rPr lang="en-US" sz="2800" b="1" dirty="0">
                <a:solidFill>
                  <a:schemeClr val="tx2"/>
                </a:solidFill>
                <a:latin typeface="Times New Roman"/>
                <a:cs typeface="Times New Roman"/>
              </a:rPr>
              <a:t>Group No.2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Goutam  Chourashia-24V0038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Vaibhav Bhatnagar-23M1062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chemeClr val="tx2"/>
                </a:solidFill>
                <a:latin typeface="Times New Roman"/>
                <a:cs typeface="Times New Roman"/>
              </a:rPr>
              <a:t>Sai Chandu Pusoju-24M1066</a:t>
            </a:r>
          </a:p>
          <a:p>
            <a:pPr indent="-22860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indent="-22860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B8C7-9151-1D98-1322-44EFBC42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Pros and Cons of MAP Technique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CD5AF-43F1-8569-C8E5-5D2FB63F1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Pros</a:t>
            </a:r>
            <a:r>
              <a:rPr lang="en-US" dirty="0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Integrates image priors and kernel constraints effectively.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Adaptive to different blur types and intensities.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Robust when enhanced with decomposition.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Cons</a:t>
            </a:r>
            <a:r>
              <a:rPr lang="en-US" dirty="0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Computationally intensive due to iterative optimization.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Sensitive to noise without decomposition.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Can be less effective for very complex motion blurs.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673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41C2-210D-8DD8-6C69-A31830B8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Conclusion and Future Prospects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074C-DCE3-DFAE-3E15-A2511B587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latin typeface="Times New Roman"/>
                <a:ea typeface="+mn-lt"/>
                <a:cs typeface="+mn-lt"/>
              </a:rPr>
              <a:t>Conclusion</a:t>
            </a:r>
            <a:r>
              <a:rPr lang="en-US" dirty="0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MAP-based deblurring, enhanced with image decomposition, provides a robust solution for blind deblurring in single images.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Shows significant improvement in preserving detail and reducing artifacts.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Future Prospects</a:t>
            </a:r>
            <a:r>
              <a:rPr lang="en-US" dirty="0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Exploration of advanced priors and constraints.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Integration with deep learning models for improved adaptability.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Real-time applications through optimization of the MAP framework.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224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E11CF-FE21-D649-87BF-D0D2A2F63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89FF5-CE80-E998-C4C2-6C47705A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/>
            </a:pPr>
            <a:r>
              <a:rPr lang="en-US" b="1" dirty="0">
                <a:latin typeface="Times New Roman"/>
                <a:ea typeface="+mn-lt"/>
                <a:cs typeface="+mn-lt"/>
              </a:rPr>
              <a:t>Xu, Y., Hu, X., Wang, L., &amp; Peng, S.</a:t>
            </a:r>
            <a:r>
              <a:rPr lang="en-US" dirty="0">
                <a:latin typeface="Times New Roman"/>
                <a:ea typeface="+mn-lt"/>
                <a:cs typeface="+mn-lt"/>
              </a:rPr>
              <a:t> "Single Image Blind Deblurring with Image Decomposition." </a:t>
            </a:r>
            <a:r>
              <a:rPr lang="en-US" i="1" dirty="0">
                <a:latin typeface="Times New Roman"/>
                <a:ea typeface="+mn-lt"/>
                <a:cs typeface="+mn-lt"/>
              </a:rPr>
              <a:t>Proceedings of IEEE International Conference on Acoustics, Speech and Signal Processing (ICASSP)</a:t>
            </a:r>
            <a:r>
              <a:rPr lang="en-US" dirty="0">
                <a:latin typeface="Times New Roman"/>
                <a:ea typeface="+mn-lt"/>
                <a:cs typeface="+mn-lt"/>
              </a:rPr>
              <a:t>, 2012, pp. 929-932.</a:t>
            </a:r>
            <a:endParaRPr lang="en-US">
              <a:latin typeface="Times New Roman"/>
              <a:cs typeface="Times New Roman"/>
            </a:endParaRPr>
          </a:p>
          <a:p>
            <a:pPr marL="514350" indent="-514350" algn="just">
              <a:buAutoNum type="arabicPeriod"/>
            </a:pPr>
            <a:r>
              <a:rPr lang="en-US" b="1" dirty="0">
                <a:latin typeface="Times New Roman"/>
                <a:ea typeface="+mn-lt"/>
                <a:cs typeface="+mn-lt"/>
              </a:rPr>
              <a:t>Cho, S., &amp; Lee, S.</a:t>
            </a:r>
            <a:r>
              <a:rPr lang="en-US" dirty="0">
                <a:latin typeface="Times New Roman"/>
                <a:ea typeface="+mn-lt"/>
                <a:cs typeface="+mn-lt"/>
              </a:rPr>
              <a:t> "Fast Motion Deblurring." </a:t>
            </a:r>
            <a:r>
              <a:rPr lang="en-US" i="1" dirty="0">
                <a:latin typeface="Times New Roman"/>
                <a:ea typeface="+mn-lt"/>
                <a:cs typeface="+mn-lt"/>
              </a:rPr>
              <a:t>ACM Transactions on Graphics</a:t>
            </a:r>
            <a:r>
              <a:rPr lang="en-US" dirty="0">
                <a:latin typeface="Times New Roman"/>
                <a:ea typeface="+mn-lt"/>
                <a:cs typeface="+mn-lt"/>
              </a:rPr>
              <a:t>, vol. 28, 2009</a:t>
            </a:r>
          </a:p>
          <a:p>
            <a:pPr marL="514350" indent="-514350" algn="just">
              <a:buAutoNum type="arabicPeriod"/>
            </a:pPr>
            <a:r>
              <a:rPr lang="en-US" b="1" dirty="0">
                <a:latin typeface="Times New Roman"/>
                <a:ea typeface="+mn-lt"/>
                <a:cs typeface="+mn-lt"/>
              </a:rPr>
              <a:t>Levin, A., Weiss, Y., Durand, F., &amp; Freeman, W. T.</a:t>
            </a:r>
            <a:r>
              <a:rPr lang="en-US" dirty="0">
                <a:latin typeface="Times New Roman"/>
                <a:ea typeface="+mn-lt"/>
                <a:cs typeface="+mn-lt"/>
              </a:rPr>
              <a:t> "Understanding and Evaluating Blind Deconvolution Algorithms." </a:t>
            </a:r>
            <a:r>
              <a:rPr lang="en-US" i="1" dirty="0">
                <a:latin typeface="Times New Roman"/>
                <a:ea typeface="+mn-lt"/>
                <a:cs typeface="+mn-lt"/>
              </a:rPr>
              <a:t>IEEE Conference on Computer Vision and Pattern Recognition (CVPR)</a:t>
            </a:r>
            <a:r>
              <a:rPr lang="en-US" dirty="0">
                <a:latin typeface="Times New Roman"/>
                <a:ea typeface="+mn-lt"/>
                <a:cs typeface="+mn-lt"/>
              </a:rPr>
              <a:t>, 2009.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6726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C89F-4E2A-3D5B-50FD-333336DD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white rectangular sign with blue text&#10;&#10;Description automatically generated">
            <a:extLst>
              <a:ext uri="{FF2B5EF4-FFF2-40B4-BE49-F238E27FC236}">
                <a16:creationId xmlns:a16="http://schemas.microsoft.com/office/drawing/2014/main" id="{91ABE8E7-B080-04F3-5264-C2BF8750A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734" y="2362994"/>
            <a:ext cx="9159135" cy="3547998"/>
          </a:xfrm>
        </p:spPr>
      </p:pic>
    </p:spTree>
    <p:extLst>
      <p:ext uri="{BB962C8B-B14F-4D97-AF65-F5344CB8AC3E}">
        <p14:creationId xmlns:p14="http://schemas.microsoft.com/office/powerpoint/2010/main" val="198952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BD0A-00E4-7DAD-B43B-DE1274C7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152"/>
            <a:ext cx="10515600" cy="1012412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4000" b="1" dirty="0">
                <a:latin typeface="Times New Roman"/>
                <a:cs typeface="Times New Roman"/>
              </a:rPr>
              <a:t>Introduction to Blind Deblurring</a:t>
            </a:r>
            <a:endParaRPr lang="en-US" sz="4000" dirty="0">
              <a:latin typeface="Times New Roman"/>
              <a:cs typeface="Times New Roman"/>
            </a:endParaRPr>
          </a:p>
          <a:p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72AD-DD66-F66D-263E-EADADCA5A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ea typeface="+mn-lt"/>
                <a:cs typeface="Times New Roman"/>
              </a:rPr>
              <a:t>Definition</a:t>
            </a:r>
            <a:r>
              <a:rPr lang="en-US" dirty="0">
                <a:latin typeface="Times New Roman"/>
                <a:ea typeface="+mn-lt"/>
                <a:cs typeface="Times New Roman"/>
              </a:rPr>
              <a:t>: Blind deblurring addresses the challenge of removing motion blur from images when both the blur kernel and the sharp image are unknown.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Times New Roman"/>
              </a:rPr>
              <a:t>Importance</a:t>
            </a:r>
            <a:r>
              <a:rPr lang="en-US" dirty="0">
                <a:latin typeface="Times New Roman"/>
                <a:ea typeface="+mn-lt"/>
                <a:cs typeface="Times New Roman"/>
              </a:rPr>
              <a:t>: Essential for enhancing image clarity in various applications such as surveillance, photography, and autonomous systems.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217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F88C-0F2A-925D-CC62-40D59FEA8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8276"/>
            <a:ext cx="10515600" cy="102285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4000" b="1" dirty="0">
                <a:latin typeface="Times New Roman"/>
                <a:cs typeface="Times New Roman"/>
              </a:rPr>
              <a:t>MAP Framework in Deblurring</a:t>
            </a:r>
            <a:endParaRPr lang="en-US" sz="40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6D7BA-1BA3-4E19-9231-1C999630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652"/>
            <a:ext cx="10515600" cy="477931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4" name="Picture 3" descr="A white text with black text&#10;&#10;Description automatically generated">
            <a:extLst>
              <a:ext uri="{FF2B5EF4-FFF2-40B4-BE49-F238E27FC236}">
                <a16:creationId xmlns:a16="http://schemas.microsoft.com/office/drawing/2014/main" id="{DE11ABF0-2F39-CA43-6B20-D38909610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33" y="2052150"/>
            <a:ext cx="9832931" cy="38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9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7326-D4B1-2020-80DB-B76FE412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/>
                <a:cs typeface="Times New Roman"/>
              </a:rPr>
              <a:t>MAP Optimization Process</a:t>
            </a:r>
            <a:endParaRPr lang="en-US" sz="4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FC86-DC0F-E186-E7E6-60A608EF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Energy Minimization</a:t>
            </a:r>
            <a:r>
              <a:rPr lang="en-US" dirty="0">
                <a:latin typeface="Times New Roman"/>
                <a:ea typeface="+mn-lt"/>
                <a:cs typeface="+mn-lt"/>
              </a:rPr>
              <a:t>: The MAP problem transforms into an energy minimization task: </a:t>
            </a: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Iterative Process</a:t>
            </a:r>
            <a:r>
              <a:rPr lang="en-US" dirty="0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latin typeface="Times New Roman"/>
                <a:ea typeface="+mn-lt"/>
                <a:cs typeface="+mn-lt"/>
              </a:rPr>
              <a:t>Alternating steps to estimate </a:t>
            </a:r>
            <a:r>
              <a:rPr lang="en-US" sz="2800" i="1" dirty="0">
                <a:latin typeface="Times New Roman"/>
                <a:ea typeface="+mn-lt"/>
                <a:cs typeface="+mn-lt"/>
              </a:rPr>
              <a:t>I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(sharp image) and </a:t>
            </a:r>
            <a:r>
              <a:rPr lang="en-US" sz="2800" i="1" dirty="0">
                <a:latin typeface="Times New Roman"/>
                <a:ea typeface="+mn-lt"/>
                <a:cs typeface="+mn-lt"/>
              </a:rPr>
              <a:t>K</a:t>
            </a:r>
            <a:r>
              <a:rPr lang="en-US" sz="2800" dirty="0">
                <a:latin typeface="Times New Roman"/>
                <a:ea typeface="+mn-lt"/>
                <a:cs typeface="+mn-lt"/>
              </a:rPr>
              <a:t> (blur kernel).</a:t>
            </a:r>
            <a:endParaRPr lang="en-US" sz="2800">
              <a:latin typeface="Times New Roman"/>
              <a:cs typeface="Times New Roman"/>
            </a:endParaRPr>
          </a:p>
          <a:p>
            <a:pPr lvl="1"/>
            <a:r>
              <a:rPr lang="en-US" sz="2800" dirty="0">
                <a:latin typeface="Times New Roman"/>
                <a:ea typeface="+mn-lt"/>
                <a:cs typeface="+mn-lt"/>
              </a:rPr>
              <a:t>Challenges with this approach include noise and artifact sensitivity in initial stages.</a:t>
            </a:r>
            <a:endParaRPr lang="en-US" sz="280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A black and white text&#10;&#10;Description automatically generated">
            <a:extLst>
              <a:ext uri="{FF2B5EF4-FFF2-40B4-BE49-F238E27FC236}">
                <a16:creationId xmlns:a16="http://schemas.microsoft.com/office/drawing/2014/main" id="{6E7E4C16-7B72-FF1D-C962-4D2AED2BF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24" y="2595805"/>
            <a:ext cx="8016656" cy="83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6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E315-EC52-7D12-418D-A62EC428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Latent Image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2687-4736-5E78-8576-A1302AEB7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each iteration, given the current kernel estimate, we solve for the latent image I by minimizing:</a:t>
            </a:r>
          </a:p>
          <a:p>
            <a:endParaRPr lang="en-US" dirty="0"/>
          </a:p>
          <a:p>
            <a:r>
              <a:rPr lang="en-US" b="1" dirty="0" err="1"/>
              <a:t>Icar</a:t>
            </a:r>
            <a:r>
              <a:rPr lang="en-US" b="1" dirty="0"/>
              <a:t>, </a:t>
            </a:r>
            <a:r>
              <a:rPr lang="en-US" b="1" dirty="0" err="1"/>
              <a:t>thr</a:t>
            </a:r>
            <a:r>
              <a:rPr lang="en-US" dirty="0"/>
              <a:t>: Represents the cartoon component of the image after thresholding gradients. This step allows the algorithm to focus on strong edges by ignoring smaller gradients.</a:t>
            </a:r>
          </a:p>
          <a:p>
            <a:r>
              <a:rPr lang="en-US" b="1" dirty="0"/>
              <a:t>Objective</a:t>
            </a:r>
            <a:r>
              <a:rPr lang="en-US" dirty="0"/>
              <a:t>: Enhance the clarity of the latent image while preserving significant image structures.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7AD4B-4DA1-BF9A-2B27-50E93B5C9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331" y="2733652"/>
            <a:ext cx="4609771" cy="45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99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7DF21-70BB-8685-1DC9-9D5AA0D9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Kernel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5278-359F-E218-33AA-67FEAC6F5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kernel k is updated by minimizing:</a:t>
            </a:r>
          </a:p>
          <a:p>
            <a:pPr marL="0" indent="0">
              <a:buNone/>
            </a:pPr>
            <a:endParaRPr lang="en-IN" dirty="0"/>
          </a:p>
          <a:p>
            <a:endParaRPr lang="en-US" b="1" dirty="0"/>
          </a:p>
          <a:p>
            <a:r>
              <a:rPr lang="en-US" b="1" dirty="0"/>
              <a:t>Sparsity Prior</a:t>
            </a:r>
            <a:r>
              <a:rPr lang="en-US" dirty="0"/>
              <a:t>: The L1 regularization term Lambda 2 encourages sparsity in the kernel to represent camera motion effectively.</a:t>
            </a:r>
          </a:p>
          <a:p>
            <a:r>
              <a:rPr lang="en-US" b="1" dirty="0"/>
              <a:t>Purpose</a:t>
            </a:r>
            <a:r>
              <a:rPr lang="en-US" dirty="0"/>
              <a:t>: Suppress noise and irrelevant values to ensure an accurate representation of the motion blur kernel.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496F6-1AA3-0F60-EB46-927CD5719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758" y="2472769"/>
            <a:ext cx="5211446" cy="65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7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BF33-6711-76AA-5B33-4A550FAC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/>
                <a:ea typeface="+mj-lt"/>
                <a:cs typeface="+mj-lt"/>
              </a:rPr>
              <a:t>Enhanced MAP with Image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D763-6877-68F0-7408-004638A5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Image Decomposition</a:t>
            </a:r>
            <a:r>
              <a:rPr lang="en-US" dirty="0">
                <a:latin typeface="Times New Roman"/>
                <a:ea typeface="+mn-lt"/>
                <a:cs typeface="+mn-lt"/>
              </a:rPr>
              <a:t>: Separates the image into cartoon (smooth regions) and texture components.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/>
                <a:ea typeface="+mn-lt"/>
                <a:cs typeface="+mn-lt"/>
              </a:rPr>
              <a:t>Benefits of Decomposition</a:t>
            </a:r>
            <a:r>
              <a:rPr lang="en-US" u="sng" dirty="0">
                <a:latin typeface="Times New Roman"/>
                <a:ea typeface="+mn-lt"/>
                <a:cs typeface="+mn-lt"/>
              </a:rPr>
              <a:t>:</a:t>
            </a:r>
            <a:endParaRPr lang="en-US" u="sng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Stability</a:t>
            </a:r>
            <a:r>
              <a:rPr lang="en-US" dirty="0">
                <a:latin typeface="Times New Roman"/>
                <a:ea typeface="+mn-lt"/>
                <a:cs typeface="+mn-lt"/>
              </a:rPr>
              <a:t>: Helps reduce artifacts in early iterations.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Kernel Estimation</a:t>
            </a:r>
            <a:r>
              <a:rPr lang="en-US" dirty="0">
                <a:latin typeface="Times New Roman"/>
                <a:ea typeface="+mn-lt"/>
                <a:cs typeface="+mn-lt"/>
              </a:rPr>
              <a:t>: Improves kernel accuracy by focusing on essential edges rather than textures.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292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EEFB6-A580-717F-2E02-D87E51678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/>
                <a:ea typeface="+mj-lt"/>
                <a:cs typeface="+mj-lt"/>
              </a:rPr>
              <a:t>Algorithm Overview</a:t>
            </a: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04BC2-32BC-7F20-CD35-017DD1B17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Initial Kernel and Image Estimation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Decomposition</a:t>
            </a:r>
            <a:r>
              <a:rPr lang="en-US" dirty="0">
                <a:latin typeface="Times New Roman"/>
                <a:ea typeface="+mn-lt"/>
                <a:cs typeface="+mn-lt"/>
              </a:rPr>
              <a:t>: Retain the cartoon component for stability.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Kernel Update</a:t>
            </a:r>
            <a:r>
              <a:rPr lang="en-US" dirty="0">
                <a:latin typeface="Times New Roman"/>
                <a:ea typeface="+mn-lt"/>
                <a:cs typeface="+mn-lt"/>
              </a:rPr>
              <a:t>: Re-estimate the kernel using the cartoon component.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Repeat</a:t>
            </a:r>
            <a:r>
              <a:rPr lang="en-US" dirty="0">
                <a:latin typeface="Times New Roman"/>
                <a:ea typeface="+mn-lt"/>
                <a:cs typeface="+mn-lt"/>
              </a:rPr>
              <a:t> until convergence.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974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199"/>
            <a:ext cx="11734800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AC7E7D-2AEE-A648-307C-619AC936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962" y="1707715"/>
            <a:ext cx="4472836" cy="1184838"/>
          </a:xfrm>
        </p:spPr>
        <p:txBody>
          <a:bodyPr anchor="t">
            <a:normAutofit/>
          </a:bodyPr>
          <a:lstStyle/>
          <a:p>
            <a:r>
              <a:rPr lang="en-US" sz="4000">
                <a:latin typeface="Times New Roman"/>
                <a:cs typeface="Times New Roman"/>
              </a:rPr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A085-4A09-81F6-85F6-035E1E09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1524" y="3689959"/>
            <a:ext cx="4483275" cy="177347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500">
              <a:solidFill>
                <a:schemeClr val="tx1">
                  <a:alpha val="5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500">
              <a:solidFill>
                <a:schemeClr val="tx1">
                  <a:alpha val="5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Comparison of the original, blurred, and deblurred images using the proposed method</a:t>
            </a:r>
            <a:endParaRPr lang="en-US" sz="1800" dirty="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6" name="Picture 5" descr="A dog with its mouth open&#10;&#10;Description automatically generated">
            <a:extLst>
              <a:ext uri="{FF2B5EF4-FFF2-40B4-BE49-F238E27FC236}">
                <a16:creationId xmlns:a16="http://schemas.microsoft.com/office/drawing/2014/main" id="{70C2E720-C190-75D3-A33C-8595F353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04" y="3685742"/>
            <a:ext cx="5761973" cy="1777350"/>
          </a:xfrm>
          <a:prstGeom prst="rect">
            <a:avLst/>
          </a:prstGeom>
        </p:spPr>
      </p:pic>
      <p:pic>
        <p:nvPicPr>
          <p:cNvPr id="7" name="Picture 6" descr="A collage of a person wearing a hat&#10;&#10;Description automatically generated">
            <a:extLst>
              <a:ext uri="{FF2B5EF4-FFF2-40B4-BE49-F238E27FC236}">
                <a16:creationId xmlns:a16="http://schemas.microsoft.com/office/drawing/2014/main" id="{0173D962-5E05-145C-1245-74480F764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89" y="1236244"/>
            <a:ext cx="5845480" cy="24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9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560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Times New Roman</vt:lpstr>
      <vt:lpstr>office theme</vt:lpstr>
      <vt:lpstr>Single Image Blind Deblurring Using MAP Estimation</vt:lpstr>
      <vt:lpstr>Introduction to Blind Deblurring </vt:lpstr>
      <vt:lpstr>MAP Framework in Deblurring </vt:lpstr>
      <vt:lpstr>MAP Optimization Process </vt:lpstr>
      <vt:lpstr>Latent Image Estimation</vt:lpstr>
      <vt:lpstr>Kernel Estimation</vt:lpstr>
      <vt:lpstr>Enhanced MAP with Image Decomposition</vt:lpstr>
      <vt:lpstr>Algorithm Overview</vt:lpstr>
      <vt:lpstr>Results </vt:lpstr>
      <vt:lpstr>Pros and Cons of MAP Technique</vt:lpstr>
      <vt:lpstr>Conclusion and Future Prospects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Bhatnagar</dc:creator>
  <cp:lastModifiedBy>Vaibhav Bhatnagar</cp:lastModifiedBy>
  <cp:revision>224</cp:revision>
  <dcterms:created xsi:type="dcterms:W3CDTF">2024-11-08T06:20:42Z</dcterms:created>
  <dcterms:modified xsi:type="dcterms:W3CDTF">2024-11-08T06:23:38Z</dcterms:modified>
</cp:coreProperties>
</file>