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png"/>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4"/>
  </p:sldMasterIdLst>
  <p:notesMasterIdLst>
    <p:notesMasterId r:id="rId20"/>
  </p:notesMasterIdLst>
  <p:handoutMasterIdLst>
    <p:handoutMasterId r:id="rId21"/>
  </p:handoutMasterIdLst>
  <p:sldIdLst>
    <p:sldId id="289" r:id="rId5"/>
    <p:sldId id="276" r:id="rId6"/>
    <p:sldId id="283" r:id="rId7"/>
    <p:sldId id="261" r:id="rId8"/>
    <p:sldId id="257" r:id="rId9"/>
    <p:sldId id="290" r:id="rId10"/>
    <p:sldId id="291" r:id="rId11"/>
    <p:sldId id="292" r:id="rId12"/>
    <p:sldId id="293" r:id="rId13"/>
    <p:sldId id="294" r:id="rId14"/>
    <p:sldId id="295" r:id="rId15"/>
    <p:sldId id="296" r:id="rId16"/>
    <p:sldId id="297" r:id="rId17"/>
    <p:sldId id="298"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88C821-9BCA-4B59-BFF0-BEC8DE898F40}">
          <p14:sldIdLst>
            <p14:sldId id="289"/>
            <p14:sldId id="276"/>
            <p14:sldId id="283"/>
            <p14:sldId id="261"/>
            <p14:sldId id="257"/>
          </p14:sldIdLst>
        </p14:section>
        <p14:section name="Untitled Section" id="{4977D8E7-B410-41AE-83D4-8979AC059DA6}">
          <p14:sldIdLst>
            <p14:sldId id="290"/>
            <p14:sldId id="291"/>
            <p14:sldId id="292"/>
            <p14:sldId id="293"/>
            <p14:sldId id="294"/>
            <p14:sldId id="295"/>
            <p14:sldId id="296"/>
            <p14:sldId id="297"/>
            <p14:sldId id="298"/>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2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94" autoAdjust="0"/>
  </p:normalViewPr>
  <p:slideViewPr>
    <p:cSldViewPr snapToGrid="0">
      <p:cViewPr varScale="1">
        <p:scale>
          <a:sx n="68" d="100"/>
          <a:sy n="68" d="100"/>
        </p:scale>
        <p:origin x="90"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9/18/2024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9/18/2024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1" r:id="rId13"/>
    <p:sldLayoutId id="2147483682" r:id="rId14"/>
    <p:sldLayoutId id="2147483683" r:id="rId15"/>
    <p:sldLayoutId id="2147483684" r:id="rId16"/>
    <p:sldLayoutId id="2147483691" r:id="rId17"/>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74215" y="1237956"/>
            <a:ext cx="5427584" cy="4835797"/>
          </a:xfrm>
        </p:spPr>
        <p:txBody>
          <a:bodyPr/>
          <a:lstStyle/>
          <a:p>
            <a:r>
              <a:rPr lang="en-US"/>
              <a:t>             "</a:t>
            </a:r>
            <a:r>
              <a:rPr lang="en-US">
                <a:solidFill>
                  <a:schemeClr val="accent4">
                    <a:lumMod val="50000"/>
                  </a:schemeClr>
                </a:solidFill>
              </a:rPr>
              <a:t>SQL</a:t>
            </a:r>
            <a:br>
              <a:rPr lang="en-US">
                <a:solidFill>
                  <a:schemeClr val="accent4">
                    <a:lumMod val="50000"/>
                  </a:schemeClr>
                </a:solidFill>
              </a:rPr>
            </a:br>
            <a:r>
              <a:rPr lang="en-US">
                <a:solidFill>
                  <a:schemeClr val="accent4">
                    <a:lumMod val="50000"/>
                  </a:schemeClr>
                </a:solidFill>
              </a:rPr>
              <a:t>  DataAnalysis </a:t>
            </a:r>
            <a:br>
              <a:rPr lang="en-US">
                <a:solidFill>
                  <a:schemeClr val="accent4">
                    <a:lumMod val="50000"/>
                  </a:schemeClr>
                </a:solidFill>
              </a:rPr>
            </a:br>
            <a:r>
              <a:rPr lang="en-US">
                <a:solidFill>
                  <a:schemeClr val="accent4">
                    <a:lumMod val="50000"/>
                  </a:schemeClr>
                </a:solidFill>
              </a:rPr>
              <a:t>            on </a:t>
            </a:r>
            <a:br>
              <a:rPr lang="en-US">
                <a:solidFill>
                  <a:schemeClr val="accent4">
                    <a:lumMod val="50000"/>
                  </a:schemeClr>
                </a:solidFill>
              </a:rPr>
            </a:br>
            <a:r>
              <a:rPr lang="en-US">
                <a:solidFill>
                  <a:schemeClr val="accent4">
                    <a:lumMod val="50000"/>
                  </a:schemeClr>
                </a:solidFill>
              </a:rPr>
              <a:t>Hotel Industry</a:t>
            </a:r>
            <a:r>
              <a:rPr lang="en-US"/>
              <a:t>"</a:t>
            </a:r>
            <a:endParaRPr lang="en-US" dirty="0">
              <a:solidFill>
                <a:schemeClr val="accent4">
                  <a:lumMod val="50000"/>
                </a:schemeClr>
              </a:solidFill>
            </a:endParaRP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pic>
        <p:nvPicPr>
          <p:cNvPr id="5" name="Picture 4">
            <a:extLst>
              <a:ext uri="{FF2B5EF4-FFF2-40B4-BE49-F238E27FC236}">
                <a16:creationId xmlns:a16="http://schemas.microsoft.com/office/drawing/2014/main" id="{C8E2C9B1-9DB1-4485-896B-7E66ECBF5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824" y="-1"/>
            <a:ext cx="6813176" cy="6894575"/>
          </a:xfrm>
          <a:prstGeom prst="rect">
            <a:avLst/>
          </a:prstGeo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F133-4C87-4C84-9242-1145926B5553}"/>
              </a:ext>
            </a:extLst>
          </p:cNvPr>
          <p:cNvSpPr>
            <a:spLocks noGrp="1"/>
          </p:cNvSpPr>
          <p:nvPr>
            <p:ph type="title"/>
          </p:nvPr>
        </p:nvSpPr>
        <p:spPr>
          <a:xfrm>
            <a:off x="1" y="0"/>
            <a:ext cx="12192000" cy="6858000"/>
          </a:xfrm>
          <a:solidFill>
            <a:schemeClr val="bg1"/>
          </a:solidFill>
        </p:spPr>
        <p:txBody>
          <a:bodyPr>
            <a:normAutofit fontScale="90000"/>
          </a:bodyPr>
          <a:lstStyle/>
          <a:p>
            <a:r>
              <a:rPr lang="en-US" sz="2700" b="1"/>
              <a:t>4. What is the cancellation rate for each market_segment, and how does it </a:t>
            </a:r>
            <a:r>
              <a:rPr lang="en-US" sz="2700" b="1" u="sng"/>
              <a:t>change based on the lead_time bucketed into ranges (0-30, 31-60, etc.</a:t>
            </a:r>
            <a:br>
              <a:rPr lang="en-US"/>
            </a:br>
            <a:br>
              <a:rPr lang="en-US"/>
            </a:br>
            <a:br>
              <a:rPr lang="en-US"/>
            </a:br>
            <a:br>
              <a:rPr lang="en-US"/>
            </a:br>
            <a:br>
              <a:rPr lang="en-US"/>
            </a:br>
            <a:br>
              <a:rPr lang="en-US"/>
            </a:br>
            <a:br>
              <a:rPr lang="en-US"/>
            </a:br>
            <a:br>
              <a:rPr lang="en-US"/>
            </a:br>
            <a:br>
              <a:rPr lang="en-US"/>
            </a:br>
            <a:br>
              <a:rPr lang="en-US"/>
            </a:br>
            <a:r>
              <a:rPr lang="en-US"/>
              <a:t>                                       Result on next slide</a:t>
            </a:r>
          </a:p>
        </p:txBody>
      </p:sp>
      <p:pic>
        <p:nvPicPr>
          <p:cNvPr id="8" name="Picture 7">
            <a:extLst>
              <a:ext uri="{FF2B5EF4-FFF2-40B4-BE49-F238E27FC236}">
                <a16:creationId xmlns:a16="http://schemas.microsoft.com/office/drawing/2014/main" id="{5FEBC7BA-BA54-45B5-9360-E5EDDE4C6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23" y="1229538"/>
            <a:ext cx="9696762" cy="4003644"/>
          </a:xfrm>
          <a:prstGeom prst="rect">
            <a:avLst/>
          </a:prstGeom>
        </p:spPr>
      </p:pic>
      <p:pic>
        <p:nvPicPr>
          <p:cNvPr id="9" name="Picture 8">
            <a:extLst>
              <a:ext uri="{FF2B5EF4-FFF2-40B4-BE49-F238E27FC236}">
                <a16:creationId xmlns:a16="http://schemas.microsoft.com/office/drawing/2014/main" id="{221DA1F7-BAC6-4E44-B5C5-8E0034F49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37060"/>
            <a:ext cx="1575582" cy="1368261"/>
          </a:xfrm>
          <a:prstGeom prst="rect">
            <a:avLst/>
          </a:prstGeom>
        </p:spPr>
      </p:pic>
    </p:spTree>
    <p:extLst>
      <p:ext uri="{BB962C8B-B14F-4D97-AF65-F5344CB8AC3E}">
        <p14:creationId xmlns:p14="http://schemas.microsoft.com/office/powerpoint/2010/main" val="258980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7342-205A-41FE-9A48-59AC4D53F006}"/>
              </a:ext>
            </a:extLst>
          </p:cNvPr>
          <p:cNvSpPr>
            <a:spLocks noGrp="1"/>
          </p:cNvSpPr>
          <p:nvPr>
            <p:ph type="title"/>
          </p:nvPr>
        </p:nvSpPr>
        <p:spPr>
          <a:xfrm>
            <a:off x="0" y="0"/>
            <a:ext cx="12192000" cy="6858000"/>
          </a:xfrm>
          <a:solidFill>
            <a:schemeClr val="bg1"/>
          </a:solidFill>
        </p:spPr>
        <p:txBody>
          <a:bodyPr/>
          <a:lstStyle/>
          <a:p>
            <a:endParaRPr lang="en-US"/>
          </a:p>
        </p:txBody>
      </p:sp>
      <p:pic>
        <p:nvPicPr>
          <p:cNvPr id="4" name="Picture 3">
            <a:extLst>
              <a:ext uri="{FF2B5EF4-FFF2-40B4-BE49-F238E27FC236}">
                <a16:creationId xmlns:a16="http://schemas.microsoft.com/office/drawing/2014/main" id="{0EFF673F-C582-4FB1-9FC4-18A21E22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3" y="424107"/>
            <a:ext cx="4838287" cy="4100019"/>
          </a:xfrm>
          <a:prstGeom prst="rect">
            <a:avLst/>
          </a:prstGeom>
        </p:spPr>
      </p:pic>
      <p:pic>
        <p:nvPicPr>
          <p:cNvPr id="6" name="Picture 5">
            <a:extLst>
              <a:ext uri="{FF2B5EF4-FFF2-40B4-BE49-F238E27FC236}">
                <a16:creationId xmlns:a16="http://schemas.microsoft.com/office/drawing/2014/main" id="{F1F9BC0F-8DB4-4A97-BF48-2A6D60527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0" y="1495534"/>
            <a:ext cx="4838287" cy="4135742"/>
          </a:xfrm>
          <a:prstGeom prst="rect">
            <a:avLst/>
          </a:prstGeom>
        </p:spPr>
      </p:pic>
      <p:pic>
        <p:nvPicPr>
          <p:cNvPr id="7" name="Picture 6">
            <a:extLst>
              <a:ext uri="{FF2B5EF4-FFF2-40B4-BE49-F238E27FC236}">
                <a16:creationId xmlns:a16="http://schemas.microsoft.com/office/drawing/2014/main" id="{D3AF6AFD-E7E0-4A56-B0B2-B0B7D751B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90519"/>
            <a:ext cx="1712021" cy="1486747"/>
          </a:xfrm>
          <a:prstGeom prst="rect">
            <a:avLst/>
          </a:prstGeom>
        </p:spPr>
      </p:pic>
    </p:spTree>
    <p:extLst>
      <p:ext uri="{BB962C8B-B14F-4D97-AF65-F5344CB8AC3E}">
        <p14:creationId xmlns:p14="http://schemas.microsoft.com/office/powerpoint/2010/main" val="219481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AE27-3D90-4D03-9149-3B60CE60F9D2}"/>
              </a:ext>
            </a:extLst>
          </p:cNvPr>
          <p:cNvSpPr>
            <a:spLocks noGrp="1"/>
          </p:cNvSpPr>
          <p:nvPr>
            <p:ph type="title"/>
          </p:nvPr>
        </p:nvSpPr>
        <p:spPr>
          <a:xfrm>
            <a:off x="0" y="0"/>
            <a:ext cx="12192000" cy="6857999"/>
          </a:xfrm>
          <a:solidFill>
            <a:schemeClr val="bg1"/>
          </a:solidFill>
        </p:spPr>
        <p:txBody>
          <a:bodyPr>
            <a:normAutofit/>
          </a:bodyPr>
          <a:lstStyle/>
          <a:p>
            <a:r>
              <a:rPr lang="en-US" sz="2400" b="1"/>
              <a:t>5. Which distribution_channel brings the highes</a:t>
            </a:r>
            <a:r>
              <a:rPr lang="en-US" sz="2400" b="1" u="sng"/>
              <a:t>t percentage of</a:t>
            </a:r>
            <a:r>
              <a:rPr lang="en-US" sz="2400" b="1"/>
              <a:t> </a:t>
            </a:r>
            <a:r>
              <a:rPr lang="en-US" sz="2400" b="1" u="sng"/>
              <a:t>bookings and has the lowest cancellation rate .</a:t>
            </a: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endParaRPr lang="en-US" sz="2400" b="1"/>
          </a:p>
        </p:txBody>
      </p:sp>
      <p:pic>
        <p:nvPicPr>
          <p:cNvPr id="4" name="Picture 3">
            <a:extLst>
              <a:ext uri="{FF2B5EF4-FFF2-40B4-BE49-F238E27FC236}">
                <a16:creationId xmlns:a16="http://schemas.microsoft.com/office/drawing/2014/main" id="{C0C88AF2-C39E-4D50-98FF-7999C3183E98}"/>
              </a:ext>
            </a:extLst>
          </p:cNvPr>
          <p:cNvPicPr>
            <a:picLocks noChangeAspect="1"/>
          </p:cNvPicPr>
          <p:nvPr/>
        </p:nvPicPr>
        <p:blipFill>
          <a:blip r:embed="rId2"/>
          <a:stretch>
            <a:fillRect/>
          </a:stretch>
        </p:blipFill>
        <p:spPr>
          <a:xfrm>
            <a:off x="7345889" y="4062256"/>
            <a:ext cx="4680377" cy="1677361"/>
          </a:xfrm>
          <a:prstGeom prst="rect">
            <a:avLst/>
          </a:prstGeom>
        </p:spPr>
      </p:pic>
      <p:pic>
        <p:nvPicPr>
          <p:cNvPr id="6" name="Picture 5">
            <a:extLst>
              <a:ext uri="{FF2B5EF4-FFF2-40B4-BE49-F238E27FC236}">
                <a16:creationId xmlns:a16="http://schemas.microsoft.com/office/drawing/2014/main" id="{2F49A7AC-1EDD-4FD7-A6EB-F6E3117A1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6242"/>
            <a:ext cx="7904188" cy="1919502"/>
          </a:xfrm>
          <a:prstGeom prst="rect">
            <a:avLst/>
          </a:prstGeom>
        </p:spPr>
      </p:pic>
      <p:sp>
        <p:nvSpPr>
          <p:cNvPr id="7" name="Freeform: Shape 6">
            <a:extLst>
              <a:ext uri="{FF2B5EF4-FFF2-40B4-BE49-F238E27FC236}">
                <a16:creationId xmlns:a16="http://schemas.microsoft.com/office/drawing/2014/main" id="{9190F720-26F6-4CE3-8175-C8F30BFA856B}"/>
              </a:ext>
            </a:extLst>
          </p:cNvPr>
          <p:cNvSpPr/>
          <p:nvPr/>
        </p:nvSpPr>
        <p:spPr>
          <a:xfrm>
            <a:off x="2893482" y="3793229"/>
            <a:ext cx="2743200" cy="1229430"/>
          </a:xfrm>
          <a:custGeom>
            <a:avLst/>
            <a:gdLst>
              <a:gd name="connsiteX0" fmla="*/ 0 w 2743200"/>
              <a:gd name="connsiteY0" fmla="*/ 0 h 1229430"/>
              <a:gd name="connsiteX1" fmla="*/ 562708 w 2743200"/>
              <a:gd name="connsiteY1" fmla="*/ 1097280 h 1229430"/>
              <a:gd name="connsiteX2" fmla="*/ 2743200 w 2743200"/>
              <a:gd name="connsiteY2" fmla="*/ 1209822 h 1229430"/>
              <a:gd name="connsiteX3" fmla="*/ 2743200 w 2743200"/>
              <a:gd name="connsiteY3" fmla="*/ 1209822 h 1229430"/>
            </a:gdLst>
            <a:ahLst/>
            <a:cxnLst>
              <a:cxn ang="0">
                <a:pos x="connsiteX0" y="connsiteY0"/>
              </a:cxn>
              <a:cxn ang="0">
                <a:pos x="connsiteX1" y="connsiteY1"/>
              </a:cxn>
              <a:cxn ang="0">
                <a:pos x="connsiteX2" y="connsiteY2"/>
              </a:cxn>
              <a:cxn ang="0">
                <a:pos x="connsiteX3" y="connsiteY3"/>
              </a:cxn>
            </a:cxnLst>
            <a:rect l="l" t="t" r="r" b="b"/>
            <a:pathLst>
              <a:path w="2743200" h="1229430">
                <a:moveTo>
                  <a:pt x="0" y="0"/>
                </a:moveTo>
                <a:cubicBezTo>
                  <a:pt x="52754" y="447821"/>
                  <a:pt x="105508" y="895643"/>
                  <a:pt x="562708" y="1097280"/>
                </a:cubicBezTo>
                <a:cubicBezTo>
                  <a:pt x="1019908" y="1298917"/>
                  <a:pt x="2743200" y="1209822"/>
                  <a:pt x="2743200" y="1209822"/>
                </a:cubicBezTo>
                <a:lnTo>
                  <a:pt x="2743200" y="120982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13D2C031-B96E-4451-B9C7-C5EF3626DF8D}"/>
              </a:ext>
            </a:extLst>
          </p:cNvPr>
          <p:cNvSpPr/>
          <p:nvPr/>
        </p:nvSpPr>
        <p:spPr>
          <a:xfrm rot="5400000">
            <a:off x="5612063" y="4815161"/>
            <a:ext cx="464234" cy="4149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28D2182-AF1E-48E4-94AB-457A3B26E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37060"/>
            <a:ext cx="1575582" cy="1368261"/>
          </a:xfrm>
          <a:prstGeom prst="rect">
            <a:avLst/>
          </a:prstGeom>
        </p:spPr>
      </p:pic>
    </p:spTree>
    <p:extLst>
      <p:ext uri="{BB962C8B-B14F-4D97-AF65-F5344CB8AC3E}">
        <p14:creationId xmlns:p14="http://schemas.microsoft.com/office/powerpoint/2010/main" val="421776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E742-389C-4ECA-95DF-AED82EB39F99}"/>
              </a:ext>
            </a:extLst>
          </p:cNvPr>
          <p:cNvSpPr>
            <a:spLocks noGrp="1"/>
          </p:cNvSpPr>
          <p:nvPr>
            <p:ph type="title"/>
          </p:nvPr>
        </p:nvSpPr>
        <p:spPr>
          <a:xfrm>
            <a:off x="0" y="0"/>
            <a:ext cx="12192000" cy="6857999"/>
          </a:xfrm>
          <a:solidFill>
            <a:schemeClr val="bg1"/>
          </a:solidFill>
        </p:spPr>
        <p:txBody>
          <a:bodyPr>
            <a:normAutofit fontScale="90000"/>
          </a:bodyPr>
          <a:lstStyle/>
          <a:p>
            <a:r>
              <a:rPr lang="en-US" b="1"/>
              <a:t>                            </a:t>
            </a:r>
            <a:r>
              <a:rPr lang="en-US" b="1" u="sng"/>
              <a:t>Conclusion</a:t>
            </a:r>
            <a:br>
              <a:rPr lang="en-US" b="1" u="sng"/>
            </a:br>
            <a:br>
              <a:rPr lang="en-US" b="1" u="sng"/>
            </a:br>
            <a:r>
              <a:rPr lang="en-US" sz="2000" b="1" u="sng">
                <a:latin typeface="Calibri" panose="020F0502020204030204" pitchFamily="34" charset="0"/>
                <a:ea typeface="Calibri" panose="020F0502020204030204" pitchFamily="34" charset="0"/>
                <a:cs typeface="Calibri" panose="020F0502020204030204" pitchFamily="34" charset="0"/>
              </a:rPr>
              <a:t>Booking Trends:</a:t>
            </a:r>
            <a:br>
              <a:rPr lang="en-US" sz="2000" b="1">
                <a:latin typeface="Calibri" panose="020F0502020204030204" pitchFamily="34" charset="0"/>
                <a:ea typeface="Calibri" panose="020F0502020204030204" pitchFamily="34" charset="0"/>
                <a:cs typeface="Calibri" panose="020F0502020204030204" pitchFamily="34" charset="0"/>
              </a:rPr>
            </a:br>
            <a:r>
              <a:rPr lang="en-US" sz="2000">
                <a:latin typeface="Calibri" panose="020F0502020204030204" pitchFamily="34" charset="0"/>
                <a:ea typeface="Calibri" panose="020F0502020204030204" pitchFamily="34" charset="0"/>
                <a:cs typeface="Calibri" panose="020F0502020204030204" pitchFamily="34" charset="0"/>
              </a:rPr>
              <a:t>From the analysis of the </a:t>
            </a:r>
            <a:r>
              <a:rPr lang="en-US" sz="2000" b="1">
                <a:latin typeface="Calibri" panose="020F0502020204030204" pitchFamily="34" charset="0"/>
                <a:ea typeface="Calibri" panose="020F0502020204030204" pitchFamily="34" charset="0"/>
                <a:cs typeface="Calibri" panose="020F0502020204030204" pitchFamily="34" charset="0"/>
              </a:rPr>
              <a:t>market segments</a:t>
            </a:r>
            <a:r>
              <a:rPr lang="en-US" sz="2000">
                <a:latin typeface="Calibri" panose="020F0502020204030204" pitchFamily="34" charset="0"/>
                <a:ea typeface="Calibri" panose="020F0502020204030204" pitchFamily="34" charset="0"/>
                <a:cs typeface="Calibri" panose="020F0502020204030204" pitchFamily="34" charset="0"/>
              </a:rPr>
              <a:t>, we observed notable variations in booking and cancellation behavior. For instance, </a:t>
            </a:r>
            <a:r>
              <a:rPr lang="en-US" sz="2000" b="1">
                <a:latin typeface="Calibri" panose="020F0502020204030204" pitchFamily="34" charset="0"/>
                <a:ea typeface="Calibri" panose="020F0502020204030204" pitchFamily="34" charset="0"/>
                <a:cs typeface="Calibri" panose="020F0502020204030204" pitchFamily="34" charset="0"/>
              </a:rPr>
              <a:t>Corporate</a:t>
            </a:r>
            <a:r>
              <a:rPr lang="en-US" sz="2000">
                <a:latin typeface="Calibri" panose="020F0502020204030204" pitchFamily="34" charset="0"/>
                <a:ea typeface="Calibri" panose="020F0502020204030204" pitchFamily="34" charset="0"/>
                <a:cs typeface="Calibri" panose="020F0502020204030204" pitchFamily="34" charset="0"/>
              </a:rPr>
              <a:t> bookings tend to have a </a:t>
            </a:r>
            <a:r>
              <a:rPr lang="en-US" sz="2000" b="1">
                <a:latin typeface="Calibri" panose="020F0502020204030204" pitchFamily="34" charset="0"/>
                <a:ea typeface="Calibri" panose="020F0502020204030204" pitchFamily="34" charset="0"/>
                <a:cs typeface="Calibri" panose="020F0502020204030204" pitchFamily="34" charset="0"/>
              </a:rPr>
              <a:t>lower cancellation rate</a:t>
            </a:r>
            <a:r>
              <a:rPr lang="en-US" sz="2000">
                <a:latin typeface="Calibri" panose="020F0502020204030204" pitchFamily="34" charset="0"/>
                <a:ea typeface="Calibri" panose="020F0502020204030204" pitchFamily="34" charset="0"/>
                <a:cs typeface="Calibri" panose="020F0502020204030204" pitchFamily="34" charset="0"/>
              </a:rPr>
              <a:t>, indicating more stable bookings compared to </a:t>
            </a:r>
            <a:r>
              <a:rPr lang="en-US" sz="2000" b="1">
                <a:latin typeface="Calibri" panose="020F0502020204030204" pitchFamily="34" charset="0"/>
                <a:ea typeface="Calibri" panose="020F0502020204030204" pitchFamily="34" charset="0"/>
                <a:cs typeface="Calibri" panose="020F0502020204030204" pitchFamily="34" charset="0"/>
              </a:rPr>
              <a:t>Online Travel Agents (OTA)</a:t>
            </a:r>
            <a:r>
              <a:rPr lang="en-US" sz="2000">
                <a:latin typeface="Calibri" panose="020F0502020204030204" pitchFamily="34" charset="0"/>
                <a:ea typeface="Calibri" panose="020F0502020204030204" pitchFamily="34" charset="0"/>
                <a:cs typeface="Calibri" panose="020F0502020204030204" pitchFamily="34" charset="0"/>
              </a:rPr>
              <a:t>, which show a higher likelihood of cancellations. This insight can be crucial for hotels to target </a:t>
            </a:r>
            <a:r>
              <a:rPr lang="en-US" sz="2000" b="1">
                <a:latin typeface="Calibri" panose="020F0502020204030204" pitchFamily="34" charset="0"/>
                <a:ea typeface="Calibri" panose="020F0502020204030204" pitchFamily="34" charset="0"/>
                <a:cs typeface="Calibri" panose="020F0502020204030204" pitchFamily="34" charset="0"/>
              </a:rPr>
              <a:t>direct bookings</a:t>
            </a:r>
            <a:r>
              <a:rPr lang="en-US" sz="2000">
                <a:latin typeface="Calibri" panose="020F0502020204030204" pitchFamily="34" charset="0"/>
                <a:ea typeface="Calibri" panose="020F0502020204030204" pitchFamily="34" charset="0"/>
                <a:cs typeface="Calibri" panose="020F0502020204030204" pitchFamily="34" charset="0"/>
              </a:rPr>
              <a:t> or </a:t>
            </a:r>
            <a:r>
              <a:rPr lang="en-US" sz="2000" b="1">
                <a:latin typeface="Calibri" panose="020F0502020204030204" pitchFamily="34" charset="0"/>
                <a:ea typeface="Calibri" panose="020F0502020204030204" pitchFamily="34" charset="0"/>
                <a:cs typeface="Calibri" panose="020F0502020204030204" pitchFamily="34" charset="0"/>
              </a:rPr>
              <a:t>corporate deals</a:t>
            </a:r>
            <a:r>
              <a:rPr lang="en-US" sz="2000">
                <a:latin typeface="Calibri" panose="020F0502020204030204" pitchFamily="34" charset="0"/>
                <a:ea typeface="Calibri" panose="020F0502020204030204" pitchFamily="34" charset="0"/>
                <a:cs typeface="Calibri" panose="020F0502020204030204" pitchFamily="34" charset="0"/>
              </a:rPr>
              <a:t> with personalized incentives and flexible terms, while managing </a:t>
            </a:r>
            <a:r>
              <a:rPr lang="en-US" sz="2000" b="1">
                <a:latin typeface="Calibri" panose="020F0502020204030204" pitchFamily="34" charset="0"/>
                <a:ea typeface="Calibri" panose="020F0502020204030204" pitchFamily="34" charset="0"/>
                <a:cs typeface="Calibri" panose="020F0502020204030204" pitchFamily="34" charset="0"/>
              </a:rPr>
              <a:t>OTA</a:t>
            </a:r>
            <a:r>
              <a:rPr lang="en-US" sz="2000">
                <a:latin typeface="Calibri" panose="020F0502020204030204" pitchFamily="34" charset="0"/>
                <a:ea typeface="Calibri" panose="020F0502020204030204" pitchFamily="34" charset="0"/>
                <a:cs typeface="Calibri" panose="020F0502020204030204" pitchFamily="34" charset="0"/>
              </a:rPr>
              <a:t> bookings with stricter cancellation policies or prepayment options to reduce losses.</a:t>
            </a:r>
            <a:br>
              <a:rPr lang="en-US" sz="2000">
                <a:latin typeface="Calibri" panose="020F0502020204030204" pitchFamily="34" charset="0"/>
                <a:ea typeface="Calibri" panose="020F0502020204030204" pitchFamily="34" charset="0"/>
                <a:cs typeface="Calibri" panose="020F0502020204030204" pitchFamily="34" charset="0"/>
              </a:rPr>
            </a:br>
            <a:br>
              <a:rPr lang="en-US" sz="2000">
                <a:latin typeface="Calibri" panose="020F0502020204030204" pitchFamily="34" charset="0"/>
                <a:ea typeface="Calibri" panose="020F0502020204030204" pitchFamily="34" charset="0"/>
                <a:cs typeface="Calibri" panose="020F0502020204030204" pitchFamily="34" charset="0"/>
              </a:rPr>
            </a:br>
            <a:r>
              <a:rPr lang="en-US" sz="2000" b="1" u="sng">
                <a:latin typeface="Calibri" panose="020F0502020204030204" pitchFamily="34" charset="0"/>
                <a:ea typeface="Calibri" panose="020F0502020204030204" pitchFamily="34" charset="0"/>
                <a:cs typeface="Calibri" panose="020F0502020204030204" pitchFamily="34" charset="0"/>
              </a:rPr>
              <a:t>Revenue Insights:</a:t>
            </a:r>
            <a:br>
              <a:rPr lang="en-US" sz="2000" b="1">
                <a:latin typeface="Calibri" panose="020F0502020204030204" pitchFamily="34" charset="0"/>
                <a:ea typeface="Calibri" panose="020F0502020204030204" pitchFamily="34" charset="0"/>
                <a:cs typeface="Calibri" panose="020F0502020204030204" pitchFamily="34" charset="0"/>
              </a:rPr>
            </a:br>
            <a:r>
              <a:rPr lang="en-US" sz="2000" b="1">
                <a:latin typeface="Calibri" panose="020F0502020204030204" pitchFamily="34" charset="0"/>
                <a:ea typeface="Calibri" panose="020F0502020204030204" pitchFamily="34" charset="0"/>
                <a:cs typeface="Calibri" panose="020F0502020204030204" pitchFamily="34" charset="0"/>
              </a:rPr>
              <a:t>Cancellations</a:t>
            </a:r>
            <a:r>
              <a:rPr lang="en-US" sz="2000">
                <a:latin typeface="Calibri" panose="020F0502020204030204" pitchFamily="34" charset="0"/>
                <a:ea typeface="Calibri" panose="020F0502020204030204" pitchFamily="34" charset="0"/>
                <a:cs typeface="Calibri" panose="020F0502020204030204" pitchFamily="34" charset="0"/>
              </a:rPr>
              <a:t> have a significant impact on </a:t>
            </a:r>
            <a:r>
              <a:rPr lang="en-US" sz="2000" b="1">
                <a:latin typeface="Calibri" panose="020F0502020204030204" pitchFamily="34" charset="0"/>
                <a:ea typeface="Calibri" panose="020F0502020204030204" pitchFamily="34" charset="0"/>
                <a:cs typeface="Calibri" panose="020F0502020204030204" pitchFamily="34" charset="0"/>
              </a:rPr>
              <a:t>revenue</a:t>
            </a:r>
            <a:r>
              <a:rPr lang="en-US" sz="2000">
                <a:latin typeface="Calibri" panose="020F0502020204030204" pitchFamily="34" charset="0"/>
                <a:ea typeface="Calibri" panose="020F0502020204030204" pitchFamily="34" charset="0"/>
                <a:cs typeface="Calibri" panose="020F0502020204030204" pitchFamily="34" charset="0"/>
              </a:rPr>
              <a:t>. The findings show that </a:t>
            </a:r>
            <a:r>
              <a:rPr lang="en-US" sz="2000" b="1">
                <a:latin typeface="Calibri" panose="020F0502020204030204" pitchFamily="34" charset="0"/>
                <a:ea typeface="Calibri" panose="020F0502020204030204" pitchFamily="34" charset="0"/>
                <a:cs typeface="Calibri" panose="020F0502020204030204" pitchFamily="34" charset="0"/>
              </a:rPr>
              <a:t>revenue lost due to cancellations</a:t>
            </a:r>
            <a:r>
              <a:rPr lang="en-US" sz="2000">
                <a:latin typeface="Calibri" panose="020F0502020204030204" pitchFamily="34" charset="0"/>
                <a:ea typeface="Calibri" panose="020F0502020204030204" pitchFamily="34" charset="0"/>
                <a:cs typeface="Calibri" panose="020F0502020204030204" pitchFamily="34" charset="0"/>
              </a:rPr>
              <a:t> increases during peak seasons when demand is high. This highlights the importance of developing strategies to reduce cancellations, such as offering </a:t>
            </a:r>
            <a:r>
              <a:rPr lang="en-US" sz="2000" b="1">
                <a:latin typeface="Calibri" panose="020F0502020204030204" pitchFamily="34" charset="0"/>
                <a:ea typeface="Calibri" panose="020F0502020204030204" pitchFamily="34" charset="0"/>
                <a:cs typeface="Calibri" panose="020F0502020204030204" pitchFamily="34" charset="0"/>
              </a:rPr>
              <a:t>non-refundable bookings</a:t>
            </a:r>
            <a:r>
              <a:rPr lang="en-US" sz="2000">
                <a:latin typeface="Calibri" panose="020F0502020204030204" pitchFamily="34" charset="0"/>
                <a:ea typeface="Calibri" panose="020F0502020204030204" pitchFamily="34" charset="0"/>
                <a:cs typeface="Calibri" panose="020F0502020204030204" pitchFamily="34" charset="0"/>
              </a:rPr>
              <a:t> during high-demand months, or incentivizing guests to stick to their bookings through discounts or upgrades. By minimizing cancellations, the hotel can ensure higher room occupancy and stable revenue, especially in high-revenue months.</a:t>
            </a:r>
            <a:br>
              <a:rPr lang="en-US" sz="2000">
                <a:latin typeface="Calibri" panose="020F0502020204030204" pitchFamily="34" charset="0"/>
                <a:ea typeface="Calibri" panose="020F0502020204030204" pitchFamily="34" charset="0"/>
                <a:cs typeface="Calibri" panose="020F0502020204030204" pitchFamily="34" charset="0"/>
              </a:rPr>
            </a:br>
            <a:br>
              <a:rPr lang="en-US" sz="2000">
                <a:latin typeface="Calibri" panose="020F0502020204030204" pitchFamily="34" charset="0"/>
                <a:ea typeface="Calibri" panose="020F0502020204030204" pitchFamily="34" charset="0"/>
                <a:cs typeface="Calibri" panose="020F0502020204030204" pitchFamily="34" charset="0"/>
              </a:rPr>
            </a:br>
            <a:r>
              <a:rPr lang="en-US" sz="2000" b="1" u="sng">
                <a:latin typeface="Calibri" panose="020F0502020204030204" pitchFamily="34" charset="0"/>
                <a:ea typeface="Calibri" panose="020F0502020204030204" pitchFamily="34" charset="0"/>
                <a:cs typeface="Calibri" panose="020F0502020204030204" pitchFamily="34" charset="0"/>
              </a:rPr>
              <a:t>Customer Behavior:</a:t>
            </a:r>
            <a:br>
              <a:rPr lang="en-US" sz="2000" b="1">
                <a:latin typeface="Calibri" panose="020F0502020204030204" pitchFamily="34" charset="0"/>
                <a:ea typeface="Calibri" panose="020F0502020204030204" pitchFamily="34" charset="0"/>
                <a:cs typeface="Calibri" panose="020F0502020204030204" pitchFamily="34" charset="0"/>
              </a:rPr>
            </a:br>
            <a:r>
              <a:rPr lang="en-US" sz="2000">
                <a:latin typeface="Calibri" panose="020F0502020204030204" pitchFamily="34" charset="0"/>
                <a:ea typeface="Calibri" panose="020F0502020204030204" pitchFamily="34" charset="0"/>
                <a:cs typeface="Calibri" panose="020F0502020204030204" pitchFamily="34" charset="0"/>
              </a:rPr>
              <a:t>The data suggests that </a:t>
            </a:r>
            <a:r>
              <a:rPr lang="en-US" sz="2000" b="1">
                <a:latin typeface="Calibri" panose="020F0502020204030204" pitchFamily="34" charset="0"/>
                <a:ea typeface="Calibri" panose="020F0502020204030204" pitchFamily="34" charset="0"/>
                <a:cs typeface="Calibri" panose="020F0502020204030204" pitchFamily="34" charset="0"/>
              </a:rPr>
              <a:t>repeat guests</a:t>
            </a:r>
            <a:r>
              <a:rPr lang="en-US" sz="2000">
                <a:latin typeface="Calibri" panose="020F0502020204030204" pitchFamily="34" charset="0"/>
                <a:ea typeface="Calibri" panose="020F0502020204030204" pitchFamily="34" charset="0"/>
                <a:cs typeface="Calibri" panose="020F0502020204030204" pitchFamily="34" charset="0"/>
              </a:rPr>
              <a:t> generally have </a:t>
            </a:r>
            <a:r>
              <a:rPr lang="en-US" sz="2000" b="1">
                <a:latin typeface="Calibri" panose="020F0502020204030204" pitchFamily="34" charset="0"/>
                <a:ea typeface="Calibri" panose="020F0502020204030204" pitchFamily="34" charset="0"/>
                <a:cs typeface="Calibri" panose="020F0502020204030204" pitchFamily="34" charset="0"/>
              </a:rPr>
              <a:t>lower cancellation rates</a:t>
            </a:r>
            <a:r>
              <a:rPr lang="en-US" sz="2000">
                <a:latin typeface="Calibri" panose="020F0502020204030204" pitchFamily="34" charset="0"/>
                <a:ea typeface="Calibri" panose="020F0502020204030204" pitchFamily="34" charset="0"/>
                <a:cs typeface="Calibri" panose="020F0502020204030204" pitchFamily="34" charset="0"/>
              </a:rPr>
              <a:t> and show higher loyalty. Furthermore, those with </a:t>
            </a:r>
            <a:r>
              <a:rPr lang="en-US" sz="2000" b="1">
                <a:latin typeface="Calibri" panose="020F0502020204030204" pitchFamily="34" charset="0"/>
                <a:ea typeface="Calibri" panose="020F0502020204030204" pitchFamily="34" charset="0"/>
                <a:cs typeface="Calibri" panose="020F0502020204030204" pitchFamily="34" charset="0"/>
              </a:rPr>
              <a:t>special requests</a:t>
            </a:r>
            <a:r>
              <a:rPr lang="en-US" sz="2000">
                <a:latin typeface="Calibri" panose="020F0502020204030204" pitchFamily="34" charset="0"/>
                <a:ea typeface="Calibri" panose="020F0502020204030204" pitchFamily="34" charset="0"/>
                <a:cs typeface="Calibri" panose="020F0502020204030204" pitchFamily="34" charset="0"/>
              </a:rPr>
              <a:t> often spend more and contribute to higher </a:t>
            </a:r>
            <a:r>
              <a:rPr lang="en-US" sz="2000" b="1">
                <a:latin typeface="Calibri" panose="020F0502020204030204" pitchFamily="34" charset="0"/>
                <a:ea typeface="Calibri" panose="020F0502020204030204" pitchFamily="34" charset="0"/>
                <a:cs typeface="Calibri" panose="020F0502020204030204" pitchFamily="34" charset="0"/>
              </a:rPr>
              <a:t>average daily rates (ADR)</a:t>
            </a:r>
            <a:r>
              <a:rPr lang="en-US" sz="2000">
                <a:latin typeface="Calibri" panose="020F0502020204030204" pitchFamily="34" charset="0"/>
                <a:ea typeface="Calibri" panose="020F0502020204030204" pitchFamily="34" charset="0"/>
                <a:cs typeface="Calibri" panose="020F0502020204030204" pitchFamily="34" charset="0"/>
              </a:rPr>
              <a:t>. By focusing on enhancing the experience for repeat customers, such as offering </a:t>
            </a:r>
            <a:r>
              <a:rPr lang="en-US" sz="2000" b="1">
                <a:latin typeface="Calibri" panose="020F0502020204030204" pitchFamily="34" charset="0"/>
                <a:ea typeface="Calibri" panose="020F0502020204030204" pitchFamily="34" charset="0"/>
                <a:cs typeface="Calibri" panose="020F0502020204030204" pitchFamily="34" charset="0"/>
              </a:rPr>
              <a:t>personalized services</a:t>
            </a:r>
            <a:r>
              <a:rPr lang="en-US" sz="2000">
                <a:latin typeface="Calibri" panose="020F0502020204030204" pitchFamily="34" charset="0"/>
                <a:ea typeface="Calibri" panose="020F0502020204030204" pitchFamily="34" charset="0"/>
                <a:cs typeface="Calibri" panose="020F0502020204030204" pitchFamily="34" charset="0"/>
              </a:rPr>
              <a:t> or loyalty rewards, hotels can foster long-term relationships and increase revenue per customer. This could also include predictive marketing based on guest behavior, ensuring these loyal customers return regularly.</a:t>
            </a:r>
            <a:br>
              <a:rPr lang="en-US" sz="1100" b="1"/>
            </a:br>
            <a:br>
              <a:rPr lang="en-US" sz="1100" b="1"/>
            </a:br>
            <a:endParaRPr lang="en-US" sz="1100" b="1"/>
          </a:p>
        </p:txBody>
      </p:sp>
    </p:spTree>
    <p:extLst>
      <p:ext uri="{BB962C8B-B14F-4D97-AF65-F5344CB8AC3E}">
        <p14:creationId xmlns:p14="http://schemas.microsoft.com/office/powerpoint/2010/main" val="102509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AC70-0CF9-4520-8CE3-69C2CF1620C4}"/>
              </a:ext>
            </a:extLst>
          </p:cNvPr>
          <p:cNvSpPr>
            <a:spLocks noGrp="1"/>
          </p:cNvSpPr>
          <p:nvPr>
            <p:ph type="title"/>
          </p:nvPr>
        </p:nvSpPr>
        <p:spPr>
          <a:xfrm>
            <a:off x="0" y="-1"/>
            <a:ext cx="12192000" cy="6738425"/>
          </a:xfrm>
          <a:solidFill>
            <a:schemeClr val="bg1"/>
          </a:solidFill>
        </p:spPr>
        <p:txBody>
          <a:bodyPr>
            <a:normAutofit/>
          </a:bodyPr>
          <a:lstStyle/>
          <a:p>
            <a:r>
              <a:rPr lang="en-US" sz="1800" b="1" u="sng">
                <a:latin typeface="Calibri" panose="020F0502020204030204" pitchFamily="34" charset="0"/>
                <a:ea typeface="Calibri" panose="020F0502020204030204" pitchFamily="34" charset="0"/>
                <a:cs typeface="Calibri" panose="020F0502020204030204" pitchFamily="34" charset="0"/>
              </a:rPr>
              <a:t>Operational Suggestions</a:t>
            </a:r>
            <a:r>
              <a:rPr lang="en-US" sz="1800" b="1">
                <a:latin typeface="Calibri" panose="020F0502020204030204" pitchFamily="34" charset="0"/>
                <a:ea typeface="Calibri" panose="020F0502020204030204" pitchFamily="34" charset="0"/>
                <a:cs typeface="Calibri" panose="020F0502020204030204" pitchFamily="34" charset="0"/>
              </a:rPr>
              <a:t>:</a:t>
            </a:r>
            <a:br>
              <a:rPr lang="en-US" sz="1800" b="1">
                <a:latin typeface="Calibri" panose="020F0502020204030204" pitchFamily="34" charset="0"/>
                <a:ea typeface="Calibri" panose="020F0502020204030204" pitchFamily="34" charset="0"/>
                <a:cs typeface="Calibri" panose="020F0502020204030204" pitchFamily="34" charset="0"/>
              </a:rPr>
            </a:br>
            <a:r>
              <a:rPr lang="en-US" sz="1800">
                <a:latin typeface="Calibri" panose="020F0502020204030204" pitchFamily="34" charset="0"/>
                <a:ea typeface="Calibri" panose="020F0502020204030204" pitchFamily="34" charset="0"/>
                <a:cs typeface="Calibri" panose="020F0502020204030204" pitchFamily="34" charset="0"/>
              </a:rPr>
              <a:t>The analysis of </a:t>
            </a:r>
            <a:r>
              <a:rPr lang="en-US" sz="1800" b="1">
                <a:latin typeface="Calibri" panose="020F0502020204030204" pitchFamily="34" charset="0"/>
                <a:ea typeface="Calibri" panose="020F0502020204030204" pitchFamily="34" charset="0"/>
                <a:cs typeface="Calibri" panose="020F0502020204030204" pitchFamily="34" charset="0"/>
              </a:rPr>
              <a:t>distribution channels</a:t>
            </a:r>
            <a:r>
              <a:rPr lang="en-US" sz="1800">
                <a:latin typeface="Calibri" panose="020F0502020204030204" pitchFamily="34" charset="0"/>
                <a:ea typeface="Calibri" panose="020F0502020204030204" pitchFamily="34" charset="0"/>
                <a:cs typeface="Calibri" panose="020F0502020204030204" pitchFamily="34" charset="0"/>
              </a:rPr>
              <a:t> shows that certain channels, such as </a:t>
            </a:r>
            <a:r>
              <a:rPr lang="en-US" sz="1800" b="1">
                <a:latin typeface="Calibri" panose="020F0502020204030204" pitchFamily="34" charset="0"/>
                <a:ea typeface="Calibri" panose="020F0502020204030204" pitchFamily="34" charset="0"/>
                <a:cs typeface="Calibri" panose="020F0502020204030204" pitchFamily="34" charset="0"/>
              </a:rPr>
              <a:t>direct bookings</a:t>
            </a:r>
            <a:r>
              <a:rPr lang="en-US" sz="1800">
                <a:latin typeface="Calibri" panose="020F0502020204030204" pitchFamily="34" charset="0"/>
                <a:ea typeface="Calibri" panose="020F0502020204030204" pitchFamily="34" charset="0"/>
                <a:cs typeface="Calibri" panose="020F0502020204030204" pitchFamily="34" charset="0"/>
              </a:rPr>
              <a:t> and </a:t>
            </a:r>
            <a:r>
              <a:rPr lang="en-US" sz="1800" b="1">
                <a:latin typeface="Calibri" panose="020F0502020204030204" pitchFamily="34" charset="0"/>
                <a:ea typeface="Calibri" panose="020F0502020204030204" pitchFamily="34" charset="0"/>
                <a:cs typeface="Calibri" panose="020F0502020204030204" pitchFamily="34" charset="0"/>
              </a:rPr>
              <a:t>corporate bookings</a:t>
            </a:r>
            <a:r>
              <a:rPr lang="en-US" sz="1800">
                <a:latin typeface="Calibri" panose="020F0502020204030204" pitchFamily="34" charset="0"/>
                <a:ea typeface="Calibri" panose="020F0502020204030204" pitchFamily="34" charset="0"/>
                <a:cs typeface="Calibri" panose="020F0502020204030204" pitchFamily="34" charset="0"/>
              </a:rPr>
              <a:t>, tend to bring a </a:t>
            </a:r>
            <a:r>
              <a:rPr lang="en-US" sz="1800" b="1">
                <a:latin typeface="Calibri" panose="020F0502020204030204" pitchFamily="34" charset="0"/>
                <a:ea typeface="Calibri" panose="020F0502020204030204" pitchFamily="34" charset="0"/>
                <a:cs typeface="Calibri" panose="020F0502020204030204" pitchFamily="34" charset="0"/>
              </a:rPr>
              <a:t>higher percentage of non-canceled reservations</a:t>
            </a:r>
            <a:r>
              <a:rPr lang="en-US" sz="1800">
                <a:latin typeface="Calibri" panose="020F0502020204030204" pitchFamily="34" charset="0"/>
                <a:ea typeface="Calibri" panose="020F0502020204030204" pitchFamily="34" charset="0"/>
                <a:cs typeface="Calibri" panose="020F0502020204030204" pitchFamily="34" charset="0"/>
              </a:rPr>
              <a:t>. In contrast, channels like OTAs, while useful for reaching a wide audience, have a higher cancellation rate. Hotels should consider </a:t>
            </a:r>
            <a:r>
              <a:rPr lang="en-US" sz="1800" b="1">
                <a:latin typeface="Calibri" panose="020F0502020204030204" pitchFamily="34" charset="0"/>
                <a:ea typeface="Calibri" panose="020F0502020204030204" pitchFamily="34" charset="0"/>
                <a:cs typeface="Calibri" panose="020F0502020204030204" pitchFamily="34" charset="0"/>
              </a:rPr>
              <a:t>optimizing marketing efforts</a:t>
            </a:r>
            <a:r>
              <a:rPr lang="en-US" sz="1800">
                <a:latin typeface="Calibri" panose="020F0502020204030204" pitchFamily="34" charset="0"/>
                <a:ea typeface="Calibri" panose="020F0502020204030204" pitchFamily="34" charset="0"/>
                <a:cs typeface="Calibri" panose="020F0502020204030204" pitchFamily="34" charset="0"/>
              </a:rPr>
              <a:t> towards channels that guarantee better retention and </a:t>
            </a:r>
            <a:r>
              <a:rPr lang="en-US" sz="1800" b="1">
                <a:latin typeface="Calibri" panose="020F0502020204030204" pitchFamily="34" charset="0"/>
                <a:ea typeface="Calibri" panose="020F0502020204030204" pitchFamily="34" charset="0"/>
                <a:cs typeface="Calibri" panose="020F0502020204030204" pitchFamily="34" charset="0"/>
              </a:rPr>
              <a:t>reduce reliance on high-cancellation platforms</a:t>
            </a:r>
            <a:r>
              <a:rPr lang="en-US" sz="1800">
                <a:latin typeface="Calibri" panose="020F0502020204030204" pitchFamily="34" charset="0"/>
                <a:ea typeface="Calibri" panose="020F0502020204030204" pitchFamily="34" charset="0"/>
                <a:cs typeface="Calibri" panose="020F0502020204030204" pitchFamily="34" charset="0"/>
              </a:rPr>
              <a:t>. Additionally, promoting direct booking incentives through the hotel’s website can improve margins by bypassing third-party commission fees</a:t>
            </a: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br>
              <a:rPr lang="en-US" sz="1800">
                <a:latin typeface="Calibri" panose="020F0502020204030204" pitchFamily="34" charset="0"/>
                <a:ea typeface="Calibri" panose="020F0502020204030204" pitchFamily="34" charset="0"/>
                <a:cs typeface="Calibri" panose="020F0502020204030204" pitchFamily="34" charset="0"/>
              </a:rPr>
            </a:br>
            <a:endParaRPr lang="en-US" sz="18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841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xfrm>
            <a:off x="0" y="0"/>
            <a:ext cx="7816995" cy="6858000"/>
          </a:xfrm>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826579" y="4352073"/>
            <a:ext cx="4902843" cy="1753221"/>
          </a:xfrm>
          <a:noFill/>
        </p:spPr>
        <p:txBody>
          <a:bodyPr anchor="t">
            <a:normAutofit/>
          </a:bodyPr>
          <a:lstStyle/>
          <a:p>
            <a:r>
              <a:rPr lang="en-US"/>
              <a:t>Vaibhav Agrawal</a:t>
            </a:r>
            <a:endParaRPr lang="en-US" dirty="0"/>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91000">
              <a:schemeClr val="accent1">
                <a:lumMod val="45000"/>
                <a:lumOff val="55000"/>
              </a:schemeClr>
            </a:gs>
            <a:gs pos="83000">
              <a:schemeClr val="accent1">
                <a:lumMod val="45000"/>
                <a:lumOff val="55000"/>
              </a:schemeClr>
            </a:gs>
            <a:gs pos="7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64284" y="430305"/>
            <a:ext cx="10362303" cy="3226783"/>
          </a:xfrm>
        </p:spPr>
        <p:txBody>
          <a:bodyPr/>
          <a:lstStyle/>
          <a:p>
            <a:r>
              <a:rPr lang="en-US" sz="3600" b="1" u="sng"/>
              <a:t>Objective</a:t>
            </a:r>
            <a:br>
              <a:rPr lang="en-US" sz="3600" b="1" u="sng"/>
            </a:br>
            <a:br>
              <a:rPr lang="en-US" sz="1200"/>
            </a:br>
            <a:br>
              <a:rPr lang="en-US" sz="1200"/>
            </a:br>
            <a:r>
              <a:rPr lang="en-US" sz="1800">
                <a:solidFill>
                  <a:schemeClr val="tx1"/>
                </a:solidFill>
                <a:latin typeface="Arial" panose="020B0604020202020204" pitchFamily="34" charset="0"/>
                <a:cs typeface="Arial" panose="020B0604020202020204" pitchFamily="34" charset="0"/>
              </a:rPr>
              <a:t>In this project, we analyze a hotel booking dataset to uncover key insights related to customer behavior, booking cancellations, revenue, and trends. The dataset includes various features such as booking status, lead time, market segments, room types, and ADR (Average Daily Rate). The goal is to understand patterns in cancellations, revenue generation, customer segmentation, and overall booking dynamics, which can help hotels optimize their operations and enhance customer satisfaction.</a:t>
            </a:r>
            <a:endParaRPr lang="en-US" sz="1800" b="1" u="sng" dirty="0">
              <a:solidFill>
                <a:schemeClr val="tx1"/>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A0C2F3F7-930C-4570-BD94-11F2881E4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8795"/>
            <a:ext cx="12192000" cy="2999205"/>
          </a:xfrm>
          <a:prstGeom prst="rect">
            <a:avLst/>
          </a:prstGeom>
        </p:spPr>
      </p:pic>
    </p:spTree>
    <p:extLst>
      <p:ext uri="{BB962C8B-B14F-4D97-AF65-F5344CB8AC3E}">
        <p14:creationId xmlns:p14="http://schemas.microsoft.com/office/powerpoint/2010/main" val="82108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t="-14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idx="4294967295"/>
          </p:nvPr>
        </p:nvSpPr>
        <p:spPr>
          <a:xfrm>
            <a:off x="2525805" y="359989"/>
            <a:ext cx="7140389" cy="575048"/>
          </a:xfrm>
          <a:noFill/>
        </p:spPr>
        <p:txBody>
          <a:bodyPr>
            <a:noAutofit/>
          </a:bodyPr>
          <a:lstStyle/>
          <a:p>
            <a:r>
              <a:rPr lang="en-US" sz="3200" b="1" u="sng"/>
              <a:t>Dataset column overview</a:t>
            </a:r>
            <a:endParaRPr lang="en-US" sz="3200" b="1" u="sng" dirty="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4294967295"/>
          </p:nvPr>
        </p:nvSpPr>
        <p:spPr>
          <a:xfrm>
            <a:off x="912158" y="1028980"/>
            <a:ext cx="11279841" cy="5829020"/>
          </a:xfrm>
          <a:noFill/>
        </p:spPr>
        <p:txBody>
          <a:bodyPr anchor="t">
            <a:noAutofit/>
          </a:bodyPr>
          <a:lstStyle/>
          <a:p>
            <a:r>
              <a:rPr lang="en-US" sz="1800" b="1">
                <a:latin typeface="Calibri" panose="020F0502020204030204" pitchFamily="34" charset="0"/>
                <a:ea typeface="Calibri" panose="020F0502020204030204" pitchFamily="34" charset="0"/>
                <a:cs typeface="Calibri" panose="020F0502020204030204" pitchFamily="34" charset="0"/>
              </a:rPr>
              <a:t>hotel</a:t>
            </a:r>
            <a:r>
              <a:rPr lang="en-US" sz="1800">
                <a:latin typeface="Calibri" panose="020F0502020204030204" pitchFamily="34" charset="0"/>
                <a:ea typeface="Calibri" panose="020F0502020204030204" pitchFamily="34" charset="0"/>
                <a:cs typeface="Calibri" panose="020F0502020204030204" pitchFamily="34" charset="0"/>
              </a:rPr>
              <a:t>: The type of hotel (Categorical)</a:t>
            </a:r>
          </a:p>
          <a:p>
            <a:r>
              <a:rPr lang="en-US" sz="1800" b="1">
                <a:latin typeface="Calibri" panose="020F0502020204030204" pitchFamily="34" charset="0"/>
                <a:ea typeface="Calibri" panose="020F0502020204030204" pitchFamily="34" charset="0"/>
                <a:cs typeface="Calibri" panose="020F0502020204030204" pitchFamily="34" charset="0"/>
              </a:rPr>
              <a:t>is_canceled</a:t>
            </a:r>
            <a:r>
              <a:rPr lang="en-US" sz="1800">
                <a:latin typeface="Calibri" panose="020F0502020204030204" pitchFamily="34" charset="0"/>
                <a:ea typeface="Calibri" panose="020F0502020204030204" pitchFamily="34" charset="0"/>
                <a:cs typeface="Calibri" panose="020F0502020204030204" pitchFamily="34" charset="0"/>
              </a:rPr>
              <a:t>: Indicates whether the booking was canceled (Binary)</a:t>
            </a:r>
          </a:p>
          <a:p>
            <a:r>
              <a:rPr lang="en-US" sz="1800" b="1">
                <a:latin typeface="Calibri" panose="020F0502020204030204" pitchFamily="34" charset="0"/>
                <a:ea typeface="Calibri" panose="020F0502020204030204" pitchFamily="34" charset="0"/>
                <a:cs typeface="Calibri" panose="020F0502020204030204" pitchFamily="34" charset="0"/>
              </a:rPr>
              <a:t>lead_time</a:t>
            </a:r>
            <a:r>
              <a:rPr lang="en-US" sz="1800">
                <a:latin typeface="Calibri" panose="020F0502020204030204" pitchFamily="34" charset="0"/>
                <a:ea typeface="Calibri" panose="020F0502020204030204" pitchFamily="34" charset="0"/>
                <a:cs typeface="Calibri" panose="020F0502020204030204" pitchFamily="34" charset="0"/>
              </a:rPr>
              <a:t>: The number of days between the booking date and the arrival date (Numerical)</a:t>
            </a:r>
          </a:p>
          <a:p>
            <a:r>
              <a:rPr lang="en-US" sz="1800" b="1">
                <a:latin typeface="Calibri" panose="020F0502020204030204" pitchFamily="34" charset="0"/>
                <a:ea typeface="Calibri" panose="020F0502020204030204" pitchFamily="34" charset="0"/>
                <a:cs typeface="Calibri" panose="020F0502020204030204" pitchFamily="34" charset="0"/>
              </a:rPr>
              <a:t>arrival_date_year</a:t>
            </a:r>
            <a:r>
              <a:rPr lang="en-US" sz="1800">
                <a:latin typeface="Calibri" panose="020F0502020204030204" pitchFamily="34" charset="0"/>
                <a:ea typeface="Calibri" panose="020F0502020204030204" pitchFamily="34" charset="0"/>
                <a:cs typeface="Calibri" panose="020F0502020204030204" pitchFamily="34" charset="0"/>
              </a:rPr>
              <a:t>: The year of the arrival date (Numerical)</a:t>
            </a:r>
          </a:p>
          <a:p>
            <a:r>
              <a:rPr lang="en-US" sz="1800" b="1">
                <a:latin typeface="Calibri" panose="020F0502020204030204" pitchFamily="34" charset="0"/>
                <a:ea typeface="Calibri" panose="020F0502020204030204" pitchFamily="34" charset="0"/>
                <a:cs typeface="Calibri" panose="020F0502020204030204" pitchFamily="34" charset="0"/>
              </a:rPr>
              <a:t>arrival_date_month</a:t>
            </a:r>
            <a:r>
              <a:rPr lang="en-US" sz="1800">
                <a:latin typeface="Calibri" panose="020F0502020204030204" pitchFamily="34" charset="0"/>
                <a:ea typeface="Calibri" panose="020F0502020204030204" pitchFamily="34" charset="0"/>
                <a:cs typeface="Calibri" panose="020F0502020204030204" pitchFamily="34" charset="0"/>
              </a:rPr>
              <a:t>: The month of the arrival date (Categorical)</a:t>
            </a:r>
          </a:p>
          <a:p>
            <a:r>
              <a:rPr lang="en-US" sz="1800" b="1">
                <a:latin typeface="Calibri" panose="020F0502020204030204" pitchFamily="34" charset="0"/>
                <a:ea typeface="Calibri" panose="020F0502020204030204" pitchFamily="34" charset="0"/>
                <a:cs typeface="Calibri" panose="020F0502020204030204" pitchFamily="34" charset="0"/>
              </a:rPr>
              <a:t>arrival_date_week_number</a:t>
            </a:r>
            <a:r>
              <a:rPr lang="en-US" sz="1800">
                <a:latin typeface="Calibri" panose="020F0502020204030204" pitchFamily="34" charset="0"/>
                <a:ea typeface="Calibri" panose="020F0502020204030204" pitchFamily="34" charset="0"/>
                <a:cs typeface="Calibri" panose="020F0502020204030204" pitchFamily="34" charset="0"/>
              </a:rPr>
              <a:t>: The week number of the arrival date (Numerical)</a:t>
            </a:r>
          </a:p>
          <a:p>
            <a:r>
              <a:rPr lang="en-US" sz="1800" b="1">
                <a:latin typeface="Calibri" panose="020F0502020204030204" pitchFamily="34" charset="0"/>
                <a:ea typeface="Calibri" panose="020F0502020204030204" pitchFamily="34" charset="0"/>
                <a:cs typeface="Calibri" panose="020F0502020204030204" pitchFamily="34" charset="0"/>
              </a:rPr>
              <a:t>arrival_date_day_of_month</a:t>
            </a:r>
            <a:r>
              <a:rPr lang="en-US" sz="1800">
                <a:latin typeface="Calibri" panose="020F0502020204030204" pitchFamily="34" charset="0"/>
                <a:ea typeface="Calibri" panose="020F0502020204030204" pitchFamily="34" charset="0"/>
                <a:cs typeface="Calibri" panose="020F0502020204030204" pitchFamily="34" charset="0"/>
              </a:rPr>
              <a:t>: The day of the month of the arrival date (Numerical)</a:t>
            </a:r>
          </a:p>
          <a:p>
            <a:r>
              <a:rPr lang="en-US" sz="1800" b="1">
                <a:latin typeface="Calibri" panose="020F0502020204030204" pitchFamily="34" charset="0"/>
                <a:ea typeface="Calibri" panose="020F0502020204030204" pitchFamily="34" charset="0"/>
                <a:cs typeface="Calibri" panose="020F0502020204030204" pitchFamily="34" charset="0"/>
              </a:rPr>
              <a:t>stays_in_weekend_nights</a:t>
            </a:r>
            <a:r>
              <a:rPr lang="en-US" sz="1800">
                <a:latin typeface="Calibri" panose="020F0502020204030204" pitchFamily="34" charset="0"/>
                <a:ea typeface="Calibri" panose="020F0502020204030204" pitchFamily="34" charset="0"/>
                <a:cs typeface="Calibri" panose="020F0502020204030204" pitchFamily="34" charset="0"/>
              </a:rPr>
              <a:t>: The number of weekend nights (Saturday and Sunday) the guest stayed or booked to stay at the hotel (Numerical)</a:t>
            </a:r>
          </a:p>
          <a:p>
            <a:r>
              <a:rPr lang="en-US" sz="1800" b="1">
                <a:latin typeface="Calibri" panose="020F0502020204030204" pitchFamily="34" charset="0"/>
                <a:ea typeface="Calibri" panose="020F0502020204030204" pitchFamily="34" charset="0"/>
                <a:cs typeface="Calibri" panose="020F0502020204030204" pitchFamily="34" charset="0"/>
              </a:rPr>
              <a:t>stays_in_week_nights</a:t>
            </a:r>
            <a:r>
              <a:rPr lang="en-US" sz="1800">
                <a:latin typeface="Calibri" panose="020F0502020204030204" pitchFamily="34" charset="0"/>
                <a:ea typeface="Calibri" panose="020F0502020204030204" pitchFamily="34" charset="0"/>
                <a:cs typeface="Calibri" panose="020F0502020204030204" pitchFamily="34" charset="0"/>
              </a:rPr>
              <a:t>: The number of weeknights (Monday to Friday) the guest stayed or booked to stay at the hotel (Numerical)</a:t>
            </a:r>
          </a:p>
          <a:p>
            <a:r>
              <a:rPr lang="en-US" sz="1800" b="1">
                <a:latin typeface="Calibri" panose="020F0502020204030204" pitchFamily="34" charset="0"/>
                <a:ea typeface="Calibri" panose="020F0502020204030204" pitchFamily="34" charset="0"/>
                <a:cs typeface="Calibri" panose="020F0502020204030204" pitchFamily="34" charset="0"/>
              </a:rPr>
              <a:t>adults</a:t>
            </a:r>
            <a:r>
              <a:rPr lang="en-US" sz="1800">
                <a:latin typeface="Calibri" panose="020F0502020204030204" pitchFamily="34" charset="0"/>
                <a:ea typeface="Calibri" panose="020F0502020204030204" pitchFamily="34" charset="0"/>
                <a:cs typeface="Calibri" panose="020F0502020204030204" pitchFamily="34" charset="0"/>
              </a:rPr>
              <a:t>: The number of adults included in the booking (Numerical)</a:t>
            </a:r>
          </a:p>
          <a:p>
            <a:r>
              <a:rPr lang="en-US" sz="1800" b="1">
                <a:latin typeface="Calibri" panose="020F0502020204030204" pitchFamily="34" charset="0"/>
                <a:ea typeface="Calibri" panose="020F0502020204030204" pitchFamily="34" charset="0"/>
                <a:cs typeface="Calibri" panose="020F0502020204030204" pitchFamily="34" charset="0"/>
              </a:rPr>
              <a:t>children</a:t>
            </a:r>
            <a:r>
              <a:rPr lang="en-US" sz="1800">
                <a:latin typeface="Calibri" panose="020F0502020204030204" pitchFamily="34" charset="0"/>
                <a:ea typeface="Calibri" panose="020F0502020204030204" pitchFamily="34" charset="0"/>
                <a:cs typeface="Calibri" panose="020F0502020204030204" pitchFamily="34" charset="0"/>
              </a:rPr>
              <a:t>: The number of children included in the booking (Numerical)</a:t>
            </a:r>
          </a:p>
          <a:p>
            <a:r>
              <a:rPr lang="en-US" sz="1800" b="1">
                <a:latin typeface="Calibri" panose="020F0502020204030204" pitchFamily="34" charset="0"/>
                <a:ea typeface="Calibri" panose="020F0502020204030204" pitchFamily="34" charset="0"/>
                <a:cs typeface="Calibri" panose="020F0502020204030204" pitchFamily="34" charset="0"/>
              </a:rPr>
              <a:t>babies</a:t>
            </a:r>
            <a:r>
              <a:rPr lang="en-US" sz="1800">
                <a:latin typeface="Calibri" panose="020F0502020204030204" pitchFamily="34" charset="0"/>
                <a:ea typeface="Calibri" panose="020F0502020204030204" pitchFamily="34" charset="0"/>
                <a:cs typeface="Calibri" panose="020F0502020204030204" pitchFamily="34" charset="0"/>
              </a:rPr>
              <a:t>: The number of babies included in the booking (Numerical)</a:t>
            </a:r>
          </a:p>
        </p:txBody>
      </p:sp>
    </p:spTree>
    <p:extLst>
      <p:ext uri="{BB962C8B-B14F-4D97-AF65-F5344CB8AC3E}">
        <p14:creationId xmlns:p14="http://schemas.microsoft.com/office/powerpoint/2010/main" val="424203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 t="-14000" b="-31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sz="half" idx="4294967295"/>
          </p:nvPr>
        </p:nvSpPr>
        <p:spPr>
          <a:xfrm>
            <a:off x="1040934" y="0"/>
            <a:ext cx="10698348" cy="5602006"/>
          </a:xfrm>
          <a:noFill/>
        </p:spPr>
        <p:txBody>
          <a:bodyPr vert="horz" lIns="91440" tIns="45720" rIns="91440" bIns="45720" rtlCol="0" anchor="t">
            <a:noAutofit/>
          </a:bodyPr>
          <a:lstStyle/>
          <a:p>
            <a:endParaRPr lang="en-US" sz="1800"/>
          </a:p>
          <a:p>
            <a:r>
              <a:rPr lang="en-US" sz="1800" b="1"/>
              <a:t>country</a:t>
            </a:r>
            <a:r>
              <a:rPr lang="en-US" sz="1800"/>
              <a:t>: The country of origin for each guest who made a reservation (Categorical)</a:t>
            </a:r>
          </a:p>
          <a:p>
            <a:r>
              <a:rPr lang="en-US" sz="1800" b="1"/>
              <a:t>market_segment</a:t>
            </a:r>
            <a:r>
              <a:rPr lang="en-US" sz="1800"/>
              <a:t>: The market segment that individuals belong to when making reservations (Categorical)</a:t>
            </a:r>
          </a:p>
          <a:p>
            <a:r>
              <a:rPr lang="en-US" sz="1800" b="1"/>
              <a:t>distribution_channel</a:t>
            </a:r>
            <a:r>
              <a:rPr lang="en-US" sz="1800"/>
              <a:t>: The channel through which bookings were made (Categorical)</a:t>
            </a:r>
          </a:p>
          <a:p>
            <a:r>
              <a:rPr lang="en-US" sz="1800" b="1"/>
              <a:t>is_repeated_guest</a:t>
            </a:r>
            <a:r>
              <a:rPr lang="en-US" sz="1800"/>
              <a:t>: Indicates whether the guest is a repeated visitor (Binary)</a:t>
            </a:r>
          </a:p>
          <a:p>
            <a:r>
              <a:rPr lang="en-US" sz="1800" b="1"/>
              <a:t>previous_cancellations</a:t>
            </a:r>
            <a:r>
              <a:rPr lang="en-US" sz="1800"/>
              <a:t>: The number of times guests previously canceled their bookings (Numerical)</a:t>
            </a:r>
          </a:p>
          <a:p>
            <a:r>
              <a:rPr lang="en-US" sz="1800" b="1"/>
              <a:t>previous_bookings_not_canceled</a:t>
            </a:r>
            <a:r>
              <a:rPr lang="en-US" sz="1800"/>
              <a:t>: The count of previous bookings made by guests that were not canceled (Numerical)</a:t>
            </a:r>
          </a:p>
          <a:p>
            <a:r>
              <a:rPr lang="en-US" sz="1800" b="1"/>
              <a:t>reserved_room_type</a:t>
            </a:r>
            <a:r>
              <a:rPr lang="en-US" sz="1800"/>
              <a:t>: The type of room initially reserved (Categorical)</a:t>
            </a:r>
          </a:p>
          <a:p>
            <a:r>
              <a:rPr lang="en-US" sz="1800" b="1"/>
              <a:t>assigned_room_type</a:t>
            </a:r>
            <a:r>
              <a:rPr lang="en-US" sz="1800"/>
              <a:t>: The type of room that was assigned to guests. (Categorical)</a:t>
            </a:r>
          </a:p>
          <a:p>
            <a:r>
              <a:rPr lang="en-US" sz="1800" b="1"/>
              <a:t>booking_changes</a:t>
            </a:r>
            <a:r>
              <a:rPr lang="en-US" sz="1800"/>
              <a:t>: The number of changes made to the booking. (Numerical)</a:t>
            </a:r>
          </a:p>
          <a:p>
            <a:r>
              <a:rPr lang="en-US" sz="1800" b="1"/>
              <a:t>deposit_type</a:t>
            </a:r>
            <a:r>
              <a:rPr lang="en-US" sz="1800"/>
              <a:t>: The type of deposit made for the booking. (Categorical)</a:t>
            </a:r>
          </a:p>
          <a:p>
            <a:r>
              <a:rPr lang="en-US" sz="1800" b="1"/>
              <a:t>agent</a:t>
            </a:r>
            <a:r>
              <a:rPr lang="en-US" sz="1800"/>
              <a:t>: The ID of the travel agency that made the booking. (Categorical)</a:t>
            </a:r>
          </a:p>
          <a:p>
            <a:r>
              <a:rPr lang="en-US" sz="1800" b="1"/>
              <a:t>company</a:t>
            </a:r>
            <a:r>
              <a:rPr lang="en-US" sz="1800"/>
              <a:t>: The ID of the company that made the booking. (Categorical)</a:t>
            </a:r>
          </a:p>
          <a:p>
            <a:r>
              <a:rPr lang="en-US" sz="1800" b="1"/>
              <a:t>days_in_waiting_list</a:t>
            </a:r>
            <a:r>
              <a:rPr lang="en-US" sz="1800"/>
              <a:t>: The number of days the booking was on the waiting list before being confirmed. (Numerical)</a:t>
            </a:r>
          </a:p>
          <a:p>
            <a:r>
              <a:rPr lang="en-US" sz="1800" b="1"/>
              <a:t>customer_type</a:t>
            </a:r>
            <a:r>
              <a:rPr lang="en-US" sz="1800"/>
              <a:t>: The type of customer (e.g., transient, contract, group, or other). (Categorical)</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7000"/>
            <a:lum/>
          </a:blip>
          <a:srcRect/>
          <a:stretch>
            <a:fillRect t="-13000" b="-39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A0573F-B35F-43DE-8115-0D5E04D9B33E}"/>
              </a:ext>
            </a:extLst>
          </p:cNvPr>
          <p:cNvSpPr txBox="1"/>
          <p:nvPr/>
        </p:nvSpPr>
        <p:spPr>
          <a:xfrm>
            <a:off x="898712" y="847372"/>
            <a:ext cx="10394576" cy="2031325"/>
          </a:xfrm>
          <a:prstGeom prst="rect">
            <a:avLst/>
          </a:prstGeom>
          <a:noFill/>
        </p:spPr>
        <p:txBody>
          <a:bodyPr wrap="square">
            <a:spAutoFit/>
          </a:bodyPr>
          <a:lstStyle/>
          <a:p>
            <a:pPr marL="285750" indent="-285750">
              <a:buFont typeface="Arial" panose="020B0604020202020204" pitchFamily="34" charset="0"/>
              <a:buChar char="•"/>
            </a:pPr>
            <a:r>
              <a:rPr lang="en-US" sz="1800" b="1"/>
              <a:t>adr</a:t>
            </a:r>
            <a:r>
              <a:rPr lang="en-US" sz="1800"/>
              <a:t>: The average daily rate (price per room) for the booking. (Numerical)</a:t>
            </a:r>
          </a:p>
          <a:p>
            <a:pPr marL="285750" indent="-285750">
              <a:buFont typeface="Arial" panose="020B0604020202020204" pitchFamily="34" charset="0"/>
              <a:buChar char="•"/>
            </a:pPr>
            <a:r>
              <a:rPr lang="en-US" sz="1800" b="1"/>
              <a:t>required_car_parking_spaces</a:t>
            </a:r>
            <a:r>
              <a:rPr lang="en-US" sz="1800"/>
              <a:t>: The number of car parking spaces required by the guest. (Numerical)</a:t>
            </a:r>
          </a:p>
          <a:p>
            <a:pPr marL="285750" indent="-285750">
              <a:buFont typeface="Arial" panose="020B0604020202020204" pitchFamily="34" charset="0"/>
              <a:buChar char="•"/>
            </a:pPr>
            <a:r>
              <a:rPr lang="en-US" sz="1800"/>
              <a:t>total_of_special_requests: The total number of special requests made by the guest (e.g., extra bed, room amenities). (Numerical)</a:t>
            </a:r>
          </a:p>
          <a:p>
            <a:pPr marL="285750" indent="-285750">
              <a:buFont typeface="Arial" panose="020B0604020202020204" pitchFamily="34" charset="0"/>
              <a:buChar char="•"/>
            </a:pPr>
            <a:r>
              <a:rPr lang="en-US" sz="1800" b="1"/>
              <a:t>reservation_status</a:t>
            </a:r>
            <a:r>
              <a:rPr lang="en-US" sz="1800"/>
              <a:t>: The status of the reservation (e.g., canceled, checked-in, no-show). (Categorical)</a:t>
            </a:r>
          </a:p>
          <a:p>
            <a:pPr marL="285750" indent="-285750">
              <a:buFont typeface="Arial" panose="020B0604020202020204" pitchFamily="34" charset="0"/>
              <a:buChar char="•"/>
            </a:pPr>
            <a:r>
              <a:rPr lang="en-US" sz="1800"/>
              <a:t>reservation_status_date: The date on which the reservation status was last updated. (Date)</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3519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66D9E1-4EBA-4DC9-AE8C-DA8384A5DA92}"/>
              </a:ext>
            </a:extLst>
          </p:cNvPr>
          <p:cNvSpPr>
            <a:spLocks noGrp="1"/>
          </p:cNvSpPr>
          <p:nvPr>
            <p:ph type="title"/>
          </p:nvPr>
        </p:nvSpPr>
        <p:spPr>
          <a:xfrm>
            <a:off x="1" y="0"/>
            <a:ext cx="12192000" cy="6858000"/>
          </a:xfrm>
          <a:gradFill>
            <a:gsLst>
              <a:gs pos="21000">
                <a:schemeClr val="accent6">
                  <a:lumMod val="89000"/>
                </a:schemeClr>
              </a:gs>
              <a:gs pos="46000">
                <a:schemeClr val="accent6">
                  <a:lumMod val="89000"/>
                </a:schemeClr>
              </a:gs>
              <a:gs pos="82000">
                <a:schemeClr val="accent6">
                  <a:lumMod val="75000"/>
                </a:schemeClr>
              </a:gs>
              <a:gs pos="0">
                <a:schemeClr val="accent6">
                  <a:lumMod val="70000"/>
                </a:schemeClr>
              </a:gs>
            </a:gsLst>
            <a:path path="circle">
              <a:fillToRect l="50000" t="50000" r="50000" b="50000"/>
            </a:path>
          </a:gradFill>
        </p:spPr>
        <p:txBody>
          <a:bodyPr>
            <a:normAutofit fontScale="90000"/>
          </a:bodyPr>
          <a:lstStyle/>
          <a:p>
            <a:br>
              <a:rPr lang="en-US"/>
            </a:br>
            <a:br>
              <a:rPr lang="en-US"/>
            </a:br>
            <a:br>
              <a:rPr lang="en-US"/>
            </a:br>
            <a:br>
              <a:rPr lang="en-US"/>
            </a:br>
            <a:br>
              <a:rPr lang="en-US"/>
            </a:br>
            <a:br>
              <a:rPr lang="en-US"/>
            </a:br>
            <a:br>
              <a:rPr lang="en-US"/>
            </a:br>
            <a:br>
              <a:rPr lang="en-US"/>
            </a:br>
            <a:br>
              <a:rPr lang="en-US"/>
            </a:br>
            <a:r>
              <a:rPr lang="en-US"/>
              <a:t>        </a:t>
            </a:r>
            <a:br>
              <a:rPr lang="en-US"/>
            </a:br>
            <a:br>
              <a:rPr lang="en-US"/>
            </a:br>
            <a:r>
              <a:rPr lang="en-US"/>
              <a:t>           Sql queries and their results</a:t>
            </a:r>
            <a:br>
              <a:rPr lang="en-US"/>
            </a:br>
            <a:endParaRPr lang="en-US"/>
          </a:p>
        </p:txBody>
      </p:sp>
      <p:pic>
        <p:nvPicPr>
          <p:cNvPr id="5" name="Picture 4">
            <a:extLst>
              <a:ext uri="{FF2B5EF4-FFF2-40B4-BE49-F238E27FC236}">
                <a16:creationId xmlns:a16="http://schemas.microsoft.com/office/drawing/2014/main" id="{3A99F61F-B7A8-4605-83D9-E52EF4DDD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159"/>
            <a:ext cx="12191999" cy="5504375"/>
          </a:xfrm>
          <a:prstGeom prst="rect">
            <a:avLst/>
          </a:prstGeom>
        </p:spPr>
      </p:pic>
    </p:spTree>
    <p:extLst>
      <p:ext uri="{BB962C8B-B14F-4D97-AF65-F5344CB8AC3E}">
        <p14:creationId xmlns:p14="http://schemas.microsoft.com/office/powerpoint/2010/main" val="108142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6671-28F9-45D8-B3CB-1C011F1FF51C}"/>
              </a:ext>
            </a:extLst>
          </p:cNvPr>
          <p:cNvSpPr>
            <a:spLocks noGrp="1"/>
          </p:cNvSpPr>
          <p:nvPr>
            <p:ph type="title"/>
          </p:nvPr>
        </p:nvSpPr>
        <p:spPr>
          <a:xfrm>
            <a:off x="0" y="0"/>
            <a:ext cx="12192000" cy="6858000"/>
          </a:xfrm>
          <a:solidFill>
            <a:schemeClr val="bg1"/>
          </a:solidFill>
        </p:spPr>
        <p:txBody>
          <a:bodyPr/>
          <a:lstStyle/>
          <a:p>
            <a:r>
              <a:rPr lang="en-US" sz="3200" u="sng"/>
              <a:t>1</a:t>
            </a:r>
            <a:r>
              <a:rPr lang="en-US" u="sng"/>
              <a:t>. </a:t>
            </a:r>
            <a:r>
              <a:rPr lang="en-US" sz="2800" b="1" u="sng"/>
              <a:t>Revenue Lost Due to Cancellations by Month.</a:t>
            </a: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endParaRPr lang="en-US" sz="2800" b="1"/>
          </a:p>
        </p:txBody>
      </p:sp>
      <p:pic>
        <p:nvPicPr>
          <p:cNvPr id="4" name="Picture 3">
            <a:extLst>
              <a:ext uri="{FF2B5EF4-FFF2-40B4-BE49-F238E27FC236}">
                <a16:creationId xmlns:a16="http://schemas.microsoft.com/office/drawing/2014/main" id="{B0B2888E-0561-4E77-B1C8-28281D03A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39" y="844188"/>
            <a:ext cx="8031951" cy="2011554"/>
          </a:xfrm>
          <a:prstGeom prst="rect">
            <a:avLst/>
          </a:prstGeom>
        </p:spPr>
      </p:pic>
      <p:pic>
        <p:nvPicPr>
          <p:cNvPr id="6" name="Picture 5">
            <a:extLst>
              <a:ext uri="{FF2B5EF4-FFF2-40B4-BE49-F238E27FC236}">
                <a16:creationId xmlns:a16="http://schemas.microsoft.com/office/drawing/2014/main" id="{DD07587F-AA21-4954-A536-E6A2737E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725" y="3022866"/>
            <a:ext cx="3789069" cy="3596656"/>
          </a:xfrm>
          <a:prstGeom prst="rect">
            <a:avLst/>
          </a:prstGeom>
        </p:spPr>
      </p:pic>
      <p:pic>
        <p:nvPicPr>
          <p:cNvPr id="8" name="Picture 7">
            <a:extLst>
              <a:ext uri="{FF2B5EF4-FFF2-40B4-BE49-F238E27FC236}">
                <a16:creationId xmlns:a16="http://schemas.microsoft.com/office/drawing/2014/main" id="{705F366C-B3D3-4AEB-BC4C-6A67AFD5F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44196"/>
            <a:ext cx="2143125" cy="1861125"/>
          </a:xfrm>
          <a:prstGeom prst="rect">
            <a:avLst/>
          </a:prstGeom>
        </p:spPr>
      </p:pic>
      <p:sp>
        <p:nvSpPr>
          <p:cNvPr id="18" name="Freeform: Shape 17">
            <a:extLst>
              <a:ext uri="{FF2B5EF4-FFF2-40B4-BE49-F238E27FC236}">
                <a16:creationId xmlns:a16="http://schemas.microsoft.com/office/drawing/2014/main" id="{5614D542-963E-42FA-8308-A910140809DF}"/>
              </a:ext>
            </a:extLst>
          </p:cNvPr>
          <p:cNvSpPr/>
          <p:nvPr/>
        </p:nvSpPr>
        <p:spPr>
          <a:xfrm>
            <a:off x="2879414" y="3387544"/>
            <a:ext cx="2743200" cy="1229430"/>
          </a:xfrm>
          <a:custGeom>
            <a:avLst/>
            <a:gdLst>
              <a:gd name="connsiteX0" fmla="*/ 0 w 2743200"/>
              <a:gd name="connsiteY0" fmla="*/ 0 h 1229430"/>
              <a:gd name="connsiteX1" fmla="*/ 562708 w 2743200"/>
              <a:gd name="connsiteY1" fmla="*/ 1097280 h 1229430"/>
              <a:gd name="connsiteX2" fmla="*/ 2743200 w 2743200"/>
              <a:gd name="connsiteY2" fmla="*/ 1209822 h 1229430"/>
              <a:gd name="connsiteX3" fmla="*/ 2743200 w 2743200"/>
              <a:gd name="connsiteY3" fmla="*/ 1209822 h 1229430"/>
            </a:gdLst>
            <a:ahLst/>
            <a:cxnLst>
              <a:cxn ang="0">
                <a:pos x="connsiteX0" y="connsiteY0"/>
              </a:cxn>
              <a:cxn ang="0">
                <a:pos x="connsiteX1" y="connsiteY1"/>
              </a:cxn>
              <a:cxn ang="0">
                <a:pos x="connsiteX2" y="connsiteY2"/>
              </a:cxn>
              <a:cxn ang="0">
                <a:pos x="connsiteX3" y="connsiteY3"/>
              </a:cxn>
            </a:cxnLst>
            <a:rect l="l" t="t" r="r" b="b"/>
            <a:pathLst>
              <a:path w="2743200" h="1229430">
                <a:moveTo>
                  <a:pt x="0" y="0"/>
                </a:moveTo>
                <a:cubicBezTo>
                  <a:pt x="52754" y="447821"/>
                  <a:pt x="105508" y="895643"/>
                  <a:pt x="562708" y="1097280"/>
                </a:cubicBezTo>
                <a:cubicBezTo>
                  <a:pt x="1019908" y="1298917"/>
                  <a:pt x="2743200" y="1209822"/>
                  <a:pt x="2743200" y="1209822"/>
                </a:cubicBezTo>
                <a:lnTo>
                  <a:pt x="2743200" y="120982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B7949AA0-3B74-4524-9460-2099C8C41CDE}"/>
              </a:ext>
            </a:extLst>
          </p:cNvPr>
          <p:cNvSpPr/>
          <p:nvPr/>
        </p:nvSpPr>
        <p:spPr>
          <a:xfrm rot="5400000">
            <a:off x="5624732" y="4384110"/>
            <a:ext cx="464234" cy="4149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67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224A-7866-4C25-8E61-B29E688F8D4B}"/>
              </a:ext>
            </a:extLst>
          </p:cNvPr>
          <p:cNvSpPr>
            <a:spLocks noGrp="1"/>
          </p:cNvSpPr>
          <p:nvPr>
            <p:ph type="title"/>
          </p:nvPr>
        </p:nvSpPr>
        <p:spPr>
          <a:xfrm>
            <a:off x="0" y="0"/>
            <a:ext cx="12192000" cy="6857999"/>
          </a:xfrm>
          <a:solidFill>
            <a:schemeClr val="bg1"/>
          </a:solidFill>
        </p:spPr>
        <p:txBody>
          <a:bodyPr/>
          <a:lstStyle/>
          <a:p>
            <a:r>
              <a:rPr lang="en-US" sz="3200" b="1" u="sng"/>
              <a:t>2</a:t>
            </a:r>
            <a:r>
              <a:rPr lang="en-US" b="1" u="sng"/>
              <a:t>. </a:t>
            </a:r>
            <a:r>
              <a:rPr lang="en-US" sz="2800" b="1" u="sng"/>
              <a:t>Repeat Guest Analysis Based on Special Requests.</a:t>
            </a:r>
            <a:br>
              <a:rPr lang="en-US" sz="2800" b="1" u="sng"/>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br>
              <a:rPr lang="en-US" sz="2800" b="1"/>
            </a:br>
            <a:endParaRPr lang="en-US" sz="2800" b="1"/>
          </a:p>
        </p:txBody>
      </p:sp>
      <p:pic>
        <p:nvPicPr>
          <p:cNvPr id="4" name="Picture 3">
            <a:extLst>
              <a:ext uri="{FF2B5EF4-FFF2-40B4-BE49-F238E27FC236}">
                <a16:creationId xmlns:a16="http://schemas.microsoft.com/office/drawing/2014/main" id="{6A73E734-0423-459E-BB38-BA953561D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469"/>
            <a:ext cx="10677378" cy="1981865"/>
          </a:xfrm>
          <a:prstGeom prst="rect">
            <a:avLst/>
          </a:prstGeom>
        </p:spPr>
      </p:pic>
      <p:pic>
        <p:nvPicPr>
          <p:cNvPr id="6" name="Picture 5">
            <a:extLst>
              <a:ext uri="{FF2B5EF4-FFF2-40B4-BE49-F238E27FC236}">
                <a16:creationId xmlns:a16="http://schemas.microsoft.com/office/drawing/2014/main" id="{E2C31D64-E955-4D98-9A6E-3CEA29D32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657" y="4108863"/>
            <a:ext cx="4026150" cy="1981865"/>
          </a:xfrm>
          <a:prstGeom prst="rect">
            <a:avLst/>
          </a:prstGeom>
        </p:spPr>
      </p:pic>
      <p:pic>
        <p:nvPicPr>
          <p:cNvPr id="7" name="Picture 6">
            <a:extLst>
              <a:ext uri="{FF2B5EF4-FFF2-40B4-BE49-F238E27FC236}">
                <a16:creationId xmlns:a16="http://schemas.microsoft.com/office/drawing/2014/main" id="{85A2D8D5-4C4F-4AEE-9D75-114ECAF35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44196"/>
            <a:ext cx="2143125" cy="1861125"/>
          </a:xfrm>
          <a:prstGeom prst="rect">
            <a:avLst/>
          </a:prstGeom>
        </p:spPr>
      </p:pic>
      <p:sp>
        <p:nvSpPr>
          <p:cNvPr id="8" name="Freeform: Shape 7">
            <a:extLst>
              <a:ext uri="{FF2B5EF4-FFF2-40B4-BE49-F238E27FC236}">
                <a16:creationId xmlns:a16="http://schemas.microsoft.com/office/drawing/2014/main" id="{C91C8965-9014-424B-AE55-1F30B2B1E9A2}"/>
              </a:ext>
            </a:extLst>
          </p:cNvPr>
          <p:cNvSpPr/>
          <p:nvPr/>
        </p:nvSpPr>
        <p:spPr>
          <a:xfrm>
            <a:off x="2879414" y="3387544"/>
            <a:ext cx="2743200" cy="1229430"/>
          </a:xfrm>
          <a:custGeom>
            <a:avLst/>
            <a:gdLst>
              <a:gd name="connsiteX0" fmla="*/ 0 w 2743200"/>
              <a:gd name="connsiteY0" fmla="*/ 0 h 1229430"/>
              <a:gd name="connsiteX1" fmla="*/ 562708 w 2743200"/>
              <a:gd name="connsiteY1" fmla="*/ 1097280 h 1229430"/>
              <a:gd name="connsiteX2" fmla="*/ 2743200 w 2743200"/>
              <a:gd name="connsiteY2" fmla="*/ 1209822 h 1229430"/>
              <a:gd name="connsiteX3" fmla="*/ 2743200 w 2743200"/>
              <a:gd name="connsiteY3" fmla="*/ 1209822 h 1229430"/>
            </a:gdLst>
            <a:ahLst/>
            <a:cxnLst>
              <a:cxn ang="0">
                <a:pos x="connsiteX0" y="connsiteY0"/>
              </a:cxn>
              <a:cxn ang="0">
                <a:pos x="connsiteX1" y="connsiteY1"/>
              </a:cxn>
              <a:cxn ang="0">
                <a:pos x="connsiteX2" y="connsiteY2"/>
              </a:cxn>
              <a:cxn ang="0">
                <a:pos x="connsiteX3" y="connsiteY3"/>
              </a:cxn>
            </a:cxnLst>
            <a:rect l="l" t="t" r="r" b="b"/>
            <a:pathLst>
              <a:path w="2743200" h="1229430">
                <a:moveTo>
                  <a:pt x="0" y="0"/>
                </a:moveTo>
                <a:cubicBezTo>
                  <a:pt x="52754" y="447821"/>
                  <a:pt x="105508" y="895643"/>
                  <a:pt x="562708" y="1097280"/>
                </a:cubicBezTo>
                <a:cubicBezTo>
                  <a:pt x="1019908" y="1298917"/>
                  <a:pt x="2743200" y="1209822"/>
                  <a:pt x="2743200" y="1209822"/>
                </a:cubicBezTo>
                <a:lnTo>
                  <a:pt x="2743200" y="120982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47D22623-642D-41D5-85B9-96C3D4485708}"/>
              </a:ext>
            </a:extLst>
          </p:cNvPr>
          <p:cNvSpPr/>
          <p:nvPr/>
        </p:nvSpPr>
        <p:spPr>
          <a:xfrm rot="5400000">
            <a:off x="5597995" y="4375051"/>
            <a:ext cx="464234" cy="4149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28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33D1-9DFF-4DED-9FE6-2678FC76966D}"/>
              </a:ext>
            </a:extLst>
          </p:cNvPr>
          <p:cNvSpPr>
            <a:spLocks noGrp="1"/>
          </p:cNvSpPr>
          <p:nvPr>
            <p:ph type="title"/>
          </p:nvPr>
        </p:nvSpPr>
        <p:spPr>
          <a:xfrm>
            <a:off x="0" y="0"/>
            <a:ext cx="12192000" cy="6857999"/>
          </a:xfrm>
          <a:solidFill>
            <a:schemeClr val="bg1"/>
          </a:solidFill>
        </p:spPr>
        <p:txBody>
          <a:bodyPr>
            <a:normAutofit/>
          </a:bodyPr>
          <a:lstStyle/>
          <a:p>
            <a:r>
              <a:rPr lang="en-US" sz="2400" b="1"/>
              <a:t>3. Which travel agents (agent) have the highest percentage of </a:t>
            </a:r>
            <a:r>
              <a:rPr lang="en-US" sz="2400" b="1" u="sng"/>
              <a:t>bookings that were not canceled, and how do they impact the adr.</a:t>
            </a: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endParaRPr lang="en-US" sz="2400" b="1"/>
          </a:p>
        </p:txBody>
      </p:sp>
      <p:pic>
        <p:nvPicPr>
          <p:cNvPr id="4" name="Picture 3">
            <a:extLst>
              <a:ext uri="{FF2B5EF4-FFF2-40B4-BE49-F238E27FC236}">
                <a16:creationId xmlns:a16="http://schemas.microsoft.com/office/drawing/2014/main" id="{109FBF22-C55E-4172-A1C4-64D09E8CC48E}"/>
              </a:ext>
            </a:extLst>
          </p:cNvPr>
          <p:cNvPicPr>
            <a:picLocks noChangeAspect="1"/>
          </p:cNvPicPr>
          <p:nvPr/>
        </p:nvPicPr>
        <p:blipFill>
          <a:blip r:embed="rId2"/>
          <a:stretch>
            <a:fillRect/>
          </a:stretch>
        </p:blipFill>
        <p:spPr>
          <a:xfrm>
            <a:off x="168250" y="1043996"/>
            <a:ext cx="7836268" cy="3710883"/>
          </a:xfrm>
          <a:prstGeom prst="rect">
            <a:avLst/>
          </a:prstGeom>
        </p:spPr>
      </p:pic>
      <p:pic>
        <p:nvPicPr>
          <p:cNvPr id="6" name="Picture 5">
            <a:extLst>
              <a:ext uri="{FF2B5EF4-FFF2-40B4-BE49-F238E27FC236}">
                <a16:creationId xmlns:a16="http://schemas.microsoft.com/office/drawing/2014/main" id="{464BA1A6-2C21-4796-95F5-1AEB709EB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882" y="4328464"/>
            <a:ext cx="5397867" cy="2428368"/>
          </a:xfrm>
          <a:prstGeom prst="rect">
            <a:avLst/>
          </a:prstGeom>
        </p:spPr>
      </p:pic>
      <p:pic>
        <p:nvPicPr>
          <p:cNvPr id="7" name="Picture 6">
            <a:extLst>
              <a:ext uri="{FF2B5EF4-FFF2-40B4-BE49-F238E27FC236}">
                <a16:creationId xmlns:a16="http://schemas.microsoft.com/office/drawing/2014/main" id="{77306966-64B6-4A93-8AAF-5D764AB22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37060"/>
            <a:ext cx="1575582" cy="1368261"/>
          </a:xfrm>
          <a:prstGeom prst="rect">
            <a:avLst/>
          </a:prstGeom>
        </p:spPr>
      </p:pic>
      <p:sp>
        <p:nvSpPr>
          <p:cNvPr id="9" name="Freeform: Shape 8">
            <a:extLst>
              <a:ext uri="{FF2B5EF4-FFF2-40B4-BE49-F238E27FC236}">
                <a16:creationId xmlns:a16="http://schemas.microsoft.com/office/drawing/2014/main" id="{99D2AA20-1A7A-4E8A-B0C1-3B7E64FEF696}"/>
              </a:ext>
            </a:extLst>
          </p:cNvPr>
          <p:cNvSpPr/>
          <p:nvPr/>
        </p:nvSpPr>
        <p:spPr>
          <a:xfrm>
            <a:off x="2176029" y="4552884"/>
            <a:ext cx="2743200" cy="1229430"/>
          </a:xfrm>
          <a:custGeom>
            <a:avLst/>
            <a:gdLst>
              <a:gd name="connsiteX0" fmla="*/ 0 w 2743200"/>
              <a:gd name="connsiteY0" fmla="*/ 0 h 1229430"/>
              <a:gd name="connsiteX1" fmla="*/ 562708 w 2743200"/>
              <a:gd name="connsiteY1" fmla="*/ 1097280 h 1229430"/>
              <a:gd name="connsiteX2" fmla="*/ 2743200 w 2743200"/>
              <a:gd name="connsiteY2" fmla="*/ 1209822 h 1229430"/>
              <a:gd name="connsiteX3" fmla="*/ 2743200 w 2743200"/>
              <a:gd name="connsiteY3" fmla="*/ 1209822 h 1229430"/>
            </a:gdLst>
            <a:ahLst/>
            <a:cxnLst>
              <a:cxn ang="0">
                <a:pos x="connsiteX0" y="connsiteY0"/>
              </a:cxn>
              <a:cxn ang="0">
                <a:pos x="connsiteX1" y="connsiteY1"/>
              </a:cxn>
              <a:cxn ang="0">
                <a:pos x="connsiteX2" y="connsiteY2"/>
              </a:cxn>
              <a:cxn ang="0">
                <a:pos x="connsiteX3" y="connsiteY3"/>
              </a:cxn>
            </a:cxnLst>
            <a:rect l="l" t="t" r="r" b="b"/>
            <a:pathLst>
              <a:path w="2743200" h="1229430">
                <a:moveTo>
                  <a:pt x="0" y="0"/>
                </a:moveTo>
                <a:cubicBezTo>
                  <a:pt x="52754" y="447821"/>
                  <a:pt x="105508" y="895643"/>
                  <a:pt x="562708" y="1097280"/>
                </a:cubicBezTo>
                <a:cubicBezTo>
                  <a:pt x="1019908" y="1298917"/>
                  <a:pt x="2743200" y="1209822"/>
                  <a:pt x="2743200" y="1209822"/>
                </a:cubicBezTo>
                <a:lnTo>
                  <a:pt x="2743200" y="120982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D5E49BBF-4CB9-4D81-A84D-9AE1C28DBA35}"/>
              </a:ext>
            </a:extLst>
          </p:cNvPr>
          <p:cNvSpPr/>
          <p:nvPr/>
        </p:nvSpPr>
        <p:spPr>
          <a:xfrm rot="5400000">
            <a:off x="4894610" y="5506464"/>
            <a:ext cx="464234" cy="4149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46547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0</TotalTime>
  <Words>1271</Words>
  <Application>Microsoft Office PowerPoint</Application>
  <PresentationFormat>Widescreen</PresentationFormat>
  <Paragraphs>51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Univers Condensed Light</vt:lpstr>
      <vt:lpstr>Walbaum Display Light</vt:lpstr>
      <vt:lpstr>AngleLinesVTI</vt:lpstr>
      <vt:lpstr>             "SQL   DataAnalysis              on  Hotel Industry"</vt:lpstr>
      <vt:lpstr>Objective   In this project, we analyze a hotel booking dataset to uncover key insights related to customer behavior, booking cancellations, revenue, and trends. The dataset includes various features such as booking status, lead time, market segments, room types, and ADR (Average Daily Rate). The goal is to understand patterns in cancellations, revenue generation, customer segmentation, and overall booking dynamics, which can help hotels optimize their operations and enhance customer satisfaction.</vt:lpstr>
      <vt:lpstr>Dataset column overview</vt:lpstr>
      <vt:lpstr>PowerPoint Presentation</vt:lpstr>
      <vt:lpstr>PowerPoint Presentation</vt:lpstr>
      <vt:lpstr>                              Sql queries and their results </vt:lpstr>
      <vt:lpstr>1. Revenue Lost Due to Cancellations by Month.                </vt:lpstr>
      <vt:lpstr>2. Repeat Guest Analysis Based on Special Requests.                </vt:lpstr>
      <vt:lpstr>3. Which travel agents (agent) have the highest percentage of bookings that were not canceled, and how do they impact the adr.                  </vt:lpstr>
      <vt:lpstr>4. What is the cancellation rate for each market_segment, and how does it change based on the lead_time bucketed into ranges (0-30, 31-60, etc.                                                 Result on next slide</vt:lpstr>
      <vt:lpstr>PowerPoint Presentation</vt:lpstr>
      <vt:lpstr>5. Which distribution_channel brings the highest percentage of bookings and has the lowest cancellation rate .                  </vt:lpstr>
      <vt:lpstr>                            Conclusion  Booking Trends: From the analysis of the market segments, we observed notable variations in booking and cancellation behavior. For instance, Corporate bookings tend to have a lower cancellation rate, indicating more stable bookings compared to Online Travel Agents (OTA), which show a higher likelihood of cancellations. This insight can be crucial for hotels to target direct bookings or corporate deals with personalized incentives and flexible terms, while managing OTA bookings with stricter cancellation policies or prepayment options to reduce losses.  Revenue Insights: Cancellations have a significant impact on revenue. The findings show that revenue lost due to cancellations increases during peak seasons when demand is high. This highlights the importance of developing strategies to reduce cancellations, such as offering non-refundable bookings during high-demand months, or incentivizing guests to stick to their bookings through discounts or upgrades. By minimizing cancellations, the hotel can ensure higher room occupancy and stable revenue, especially in high-revenue months.  Customer Behavior: The data suggests that repeat guests generally have lower cancellation rates and show higher loyalty. Furthermore, those with special requests often spend more and contribute to higher average daily rates (ADR). By focusing on enhancing the experience for repeat customers, such as offering personalized services or loyalty rewards, hotels can foster long-term relationships and increase revenue per customer. This could also include predictive marketing based on guest behavior, ensuring these loyal customers return regularly.  </vt:lpstr>
      <vt:lpstr>Operational Suggestions: The analysis of distribution channels shows that certain channels, such as direct bookings and corporate bookings, tend to bring a higher percentage of non-canceled reservations. In contrast, channels like OTAs, while useful for reaching a wide audience, have a higher cancellation rate. Hotels should consider optimizing marketing efforts towards channels that guarantee better retention and reduce reliance on high-cancellation platforms. Additionally, promoting direct booking incentives through the hotel’s website can improve margins by bypassing third-party commission fees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2024-09-18T17:49:42Z</dcterms:created>
  <dcterms:modified xsi:type="dcterms:W3CDTF">2024-09-19T04:36:59Z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