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CC"/>
    <a:srgbClr val="3366C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37043" y="1563758"/>
            <a:ext cx="7010399" cy="1865242"/>
          </a:xfrm>
        </p:spPr>
        <p:txBody>
          <a:bodyPr>
            <a:normAutofit/>
          </a:bodyPr>
          <a:lstStyle/>
          <a:p>
            <a:pPr algn="ctr"/>
            <a:r>
              <a:rPr lang="en-US" sz="3600" dirty="0">
                <a:latin typeface="Arial Black" panose="020B0A04020102020204" pitchFamily="34" charset="0"/>
              </a:rPr>
              <a:t>Bank Loan of Customers</a:t>
            </a:r>
            <a:br>
              <a:rPr lang="en-US" sz="3600" dirty="0">
                <a:latin typeface="Arial Black" panose="020B0A04020102020204" pitchFamily="34" charset="0"/>
              </a:rPr>
            </a:br>
            <a:r>
              <a:rPr lang="en-US" sz="2400" dirty="0">
                <a:latin typeface="+mn-lt"/>
              </a:rPr>
              <a:t>Data Analysis - P425</a:t>
            </a:r>
            <a:endParaRPr lang="en-US" sz="3600" dirty="0">
              <a:latin typeface="+mn-lt"/>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088239"/>
            <a:ext cx="6419689" cy="2769760"/>
          </a:xfrm>
        </p:spPr>
        <p:txBody>
          <a:bodyPr>
            <a:normAutofit fontScale="62500" lnSpcReduction="20000"/>
          </a:bodyPr>
          <a:lstStyle/>
          <a:p>
            <a:r>
              <a:rPr lang="en-US" sz="3100" cap="none" dirty="0">
                <a:latin typeface="Calibri" panose="020F0502020204030204" pitchFamily="34" charset="0"/>
                <a:cs typeface="Calibri" panose="020F0502020204030204" pitchFamily="34" charset="0"/>
              </a:rPr>
              <a:t>Group-3:-</a:t>
            </a:r>
          </a:p>
          <a:p>
            <a:pPr marL="457200" indent="-457200">
              <a:buClrTx/>
              <a:buFont typeface="+mj-lt"/>
              <a:buAutoNum type="arabicPeriod"/>
            </a:pPr>
            <a:r>
              <a:rPr lang="en-US" sz="3100" cap="none" dirty="0">
                <a:latin typeface="Calibri" panose="020F0502020204030204" pitchFamily="34" charset="0"/>
                <a:cs typeface="Calibri" panose="020F0502020204030204" pitchFamily="34" charset="0"/>
              </a:rPr>
              <a:t>Varad Sanjay Disale</a:t>
            </a:r>
          </a:p>
          <a:p>
            <a:pPr marL="457200" indent="-457200">
              <a:buClrTx/>
              <a:buFont typeface="+mj-lt"/>
              <a:buAutoNum type="arabicPeriod"/>
            </a:pPr>
            <a:r>
              <a:rPr lang="en-US" sz="3100" cap="none" dirty="0">
                <a:latin typeface="Calibri" panose="020F0502020204030204" pitchFamily="34" charset="0"/>
                <a:cs typeface="Calibri" panose="020F0502020204030204" pitchFamily="34" charset="0"/>
              </a:rPr>
              <a:t>Minku Raj</a:t>
            </a:r>
          </a:p>
          <a:p>
            <a:pPr marL="457200" indent="-457200">
              <a:buClrTx/>
              <a:buFont typeface="+mj-lt"/>
              <a:buAutoNum type="arabicPeriod"/>
            </a:pPr>
            <a:r>
              <a:rPr lang="en-US" sz="3100" cap="none" dirty="0">
                <a:latin typeface="Calibri" panose="020F0502020204030204" pitchFamily="34" charset="0"/>
                <a:cs typeface="Calibri" panose="020F0502020204030204" pitchFamily="34" charset="0"/>
              </a:rPr>
              <a:t>Kishorekumar P</a:t>
            </a:r>
          </a:p>
          <a:p>
            <a:pPr marL="457200" indent="-457200">
              <a:buClrTx/>
              <a:buFont typeface="+mj-lt"/>
              <a:buAutoNum type="arabicPeriod"/>
            </a:pPr>
            <a:r>
              <a:rPr lang="en-US" sz="3100" cap="none" dirty="0">
                <a:latin typeface="Calibri" panose="020F0502020204030204" pitchFamily="34" charset="0"/>
                <a:cs typeface="Calibri" panose="020F0502020204030204" pitchFamily="34" charset="0"/>
              </a:rPr>
              <a:t>Rushikesh Hanmant Patil</a:t>
            </a:r>
          </a:p>
          <a:p>
            <a:pPr marL="457200" indent="-457200">
              <a:buClrTx/>
              <a:buFont typeface="+mj-lt"/>
              <a:buAutoNum type="arabicPeriod"/>
            </a:pPr>
            <a:r>
              <a:rPr lang="en-US" sz="3100" cap="none" dirty="0">
                <a:latin typeface="Calibri" panose="020F0502020204030204" pitchFamily="34" charset="0"/>
                <a:cs typeface="Calibri" panose="020F0502020204030204" pitchFamily="34" charset="0"/>
              </a:rPr>
              <a:t>Shankargouda R K.</a:t>
            </a:r>
          </a:p>
          <a:p>
            <a:pPr>
              <a:buClrTx/>
            </a:pPr>
            <a:endParaRPr lang="en-US" sz="3100" cap="none" dirty="0">
              <a:solidFill>
                <a:schemeClr val="tx1">
                  <a:lumMod val="85000"/>
                  <a:lumOff val="15000"/>
                </a:schemeClr>
              </a:solidFill>
              <a:latin typeface="Calibri" panose="020F0502020204030204" pitchFamily="34" charset="0"/>
              <a:cs typeface="Calibri" panose="020F0502020204030204" pitchFamily="34" charset="0"/>
            </a:endParaRPr>
          </a:p>
          <a:p>
            <a:pPr marL="457200" indent="-457200">
              <a:buClrTx/>
              <a:buFont typeface="+mj-lt"/>
              <a:buAutoNum type="arabicPeriod"/>
            </a:pPr>
            <a:endParaRPr lang="en-US" sz="3100" cap="none" dirty="0">
              <a:solidFill>
                <a:schemeClr val="tx1">
                  <a:lumMod val="85000"/>
                  <a:lumOff val="15000"/>
                </a:schemeClr>
              </a:solidFill>
              <a:latin typeface="Calibri" panose="020F0502020204030204" pitchFamily="34" charset="0"/>
              <a:cs typeface="Calibri" panose="020F0502020204030204" pitchFamily="34" charset="0"/>
            </a:endParaRPr>
          </a:p>
          <a:p>
            <a:pPr marL="457200" indent="-457200">
              <a:buFont typeface="+mj-lt"/>
              <a:buAutoNum type="arabicPeriod"/>
            </a:pPr>
            <a:endParaRPr lang="en-US" sz="2400" cap="none" dirty="0">
              <a:solidFill>
                <a:schemeClr val="tx1">
                  <a:lumMod val="85000"/>
                  <a:lumOff val="15000"/>
                </a:schemeClr>
              </a:solidFill>
              <a:latin typeface="Aptos Narrow" panose="020B000402020202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586E-6F26-740F-671A-2B5658D5CBEA}"/>
              </a:ext>
            </a:extLst>
          </p:cNvPr>
          <p:cNvSpPr>
            <a:spLocks noGrp="1"/>
          </p:cNvSpPr>
          <p:nvPr>
            <p:ph type="title" idx="4294967295"/>
          </p:nvPr>
        </p:nvSpPr>
        <p:spPr>
          <a:xfrm>
            <a:off x="1179444" y="1"/>
            <a:ext cx="10058400" cy="989012"/>
          </a:xfrm>
        </p:spPr>
        <p:txBody>
          <a:bodyPr>
            <a:normAutofit/>
          </a:bodyPr>
          <a:lstStyle/>
          <a:p>
            <a:pPr algn="ctr"/>
            <a:r>
              <a:rPr lang="en-IN" sz="3200" u="sng" dirty="0">
                <a:latin typeface="Arial Black" panose="020B0A04020102020204" pitchFamily="34" charset="0"/>
                <a:cs typeface="Calibri" panose="020F0502020204030204" pitchFamily="34" charset="0"/>
              </a:rPr>
              <a:t>Home Ownership Vs Last Payment Date stats</a:t>
            </a:r>
          </a:p>
        </p:txBody>
      </p:sp>
      <p:sp>
        <p:nvSpPr>
          <p:cNvPr id="3" name="Content Placeholder 2">
            <a:extLst>
              <a:ext uri="{FF2B5EF4-FFF2-40B4-BE49-F238E27FC236}">
                <a16:creationId xmlns:a16="http://schemas.microsoft.com/office/drawing/2014/main" id="{AC0BA914-B022-5CD2-F327-50305997F520}"/>
              </a:ext>
            </a:extLst>
          </p:cNvPr>
          <p:cNvSpPr>
            <a:spLocks noGrp="1"/>
          </p:cNvSpPr>
          <p:nvPr>
            <p:ph idx="4294967295"/>
          </p:nvPr>
        </p:nvSpPr>
        <p:spPr>
          <a:xfrm>
            <a:off x="477079" y="1419087"/>
            <a:ext cx="5821363" cy="3760788"/>
          </a:xfrm>
        </p:spPr>
        <p:txBody>
          <a:bodyPr>
            <a:normAutofit fontScale="92500" lnSpcReduction="10000"/>
          </a:bodyPr>
          <a:lstStyle/>
          <a:p>
            <a:pPr algn="just">
              <a:buClrTx/>
              <a:buFont typeface="Wingdings" panose="05000000000000000000" pitchFamily="2" charset="2"/>
              <a:buChar char="ü"/>
            </a:pPr>
            <a:r>
              <a:rPr lang="en-US" sz="2200" dirty="0">
                <a:solidFill>
                  <a:schemeClr val="tx1"/>
                </a:solidFill>
                <a:latin typeface="Calibri" panose="020F0502020204030204" pitchFamily="34" charset="0"/>
                <a:cs typeface="Calibri" panose="020F0502020204030204" pitchFamily="34" charset="0"/>
              </a:rPr>
              <a:t>The right graph shows the Home ownership and the amount paid for each on last payment date.</a:t>
            </a:r>
          </a:p>
          <a:p>
            <a:pPr algn="just">
              <a:buClrTx/>
              <a:buFont typeface="Wingdings" panose="05000000000000000000" pitchFamily="2" charset="2"/>
              <a:buChar char="ü"/>
            </a:pPr>
            <a:r>
              <a:rPr lang="en-IN" sz="2200" dirty="0">
                <a:solidFill>
                  <a:schemeClr val="tx1"/>
                </a:solidFill>
                <a:latin typeface="Calibri" panose="020F0502020204030204" pitchFamily="34" charset="0"/>
                <a:cs typeface="Calibri" panose="020F0502020204030204" pitchFamily="34" charset="0"/>
              </a:rPr>
              <a:t>The type of amount of Home ownership varies from 2008 to 2016. And the maximum amount reaches in year 2012, That is around 31M. And the minimum amount is in 2008.</a:t>
            </a:r>
          </a:p>
          <a:p>
            <a:pPr algn="just">
              <a:buClrTx/>
              <a:buFont typeface="Wingdings" panose="05000000000000000000" pitchFamily="2" charset="2"/>
              <a:buChar char="ü"/>
            </a:pPr>
            <a:r>
              <a:rPr lang="en-US" sz="2400" dirty="0">
                <a:solidFill>
                  <a:schemeClr val="tx1"/>
                </a:solidFill>
                <a:latin typeface="Calibri" panose="020F0502020204030204" pitchFamily="34" charset="0"/>
                <a:cs typeface="Calibri" panose="020F0502020204030204" pitchFamily="34" charset="0"/>
              </a:rPr>
              <a:t>Except NONE and OTHERS, all other Home ownership has maximum took loan for debt consolidation. So, recently paid max amount is of MORTGAGE followed by RENT and OWN.</a:t>
            </a:r>
          </a:p>
          <a:p>
            <a:pPr algn="just">
              <a:buClrTx/>
              <a:buFont typeface="Wingdings" panose="05000000000000000000" pitchFamily="2" charset="2"/>
              <a:buChar char="ü"/>
            </a:pPr>
            <a:endParaRPr lang="en-IN" sz="2200" dirty="0">
              <a:solidFill>
                <a:schemeClr val="tx1"/>
              </a:solidFill>
              <a:latin typeface="Calibri" panose="020F0502020204030204" pitchFamily="34" charset="0"/>
              <a:cs typeface="Calibri" panose="020F0502020204030204" pitchFamily="34" charset="0"/>
            </a:endParaRPr>
          </a:p>
          <a:p>
            <a:pPr algn="just">
              <a:buClrTx/>
              <a:buFont typeface="Wingdings" panose="05000000000000000000" pitchFamily="2" charset="2"/>
              <a:buChar char="ü"/>
            </a:pPr>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190FBC6-7601-E08E-8629-90FB09A2955E}"/>
              </a:ext>
            </a:extLst>
          </p:cNvPr>
          <p:cNvPicPr>
            <a:picLocks noChangeAspect="1"/>
          </p:cNvPicPr>
          <p:nvPr/>
        </p:nvPicPr>
        <p:blipFill rotWithShape="1">
          <a:blip r:embed="rId2">
            <a:extLst>
              <a:ext uri="{28A0092B-C50C-407E-A947-70E740481C1C}">
                <a14:useLocalDpi xmlns:a14="http://schemas.microsoft.com/office/drawing/2010/main" val="0"/>
              </a:ext>
            </a:extLst>
          </a:blip>
          <a:srcRect l="28695" t="25328" r="38587" b="15152"/>
          <a:stretch/>
        </p:blipFill>
        <p:spPr>
          <a:xfrm>
            <a:off x="6480313" y="1419087"/>
            <a:ext cx="5512903" cy="4902854"/>
          </a:xfrm>
          <a:prstGeom prst="rect">
            <a:avLst/>
          </a:prstGeom>
        </p:spPr>
      </p:pic>
    </p:spTree>
    <p:extLst>
      <p:ext uri="{BB962C8B-B14F-4D97-AF65-F5344CB8AC3E}">
        <p14:creationId xmlns:p14="http://schemas.microsoft.com/office/powerpoint/2010/main" val="391654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9596-2EF8-BEBC-24C2-FFAC32060B65}"/>
              </a:ext>
            </a:extLst>
          </p:cNvPr>
          <p:cNvSpPr>
            <a:spLocks noGrp="1"/>
          </p:cNvSpPr>
          <p:nvPr>
            <p:ph type="title"/>
          </p:nvPr>
        </p:nvSpPr>
        <p:spPr>
          <a:xfrm>
            <a:off x="0" y="0"/>
            <a:ext cx="12192000" cy="702305"/>
          </a:xfrm>
          <a:solidFill>
            <a:srgbClr val="3399FF"/>
          </a:solidFill>
        </p:spPr>
        <p:txBody>
          <a:bodyPr>
            <a:normAutofit/>
          </a:bodyPr>
          <a:lstStyle/>
          <a:p>
            <a:pPr algn="ctr"/>
            <a:r>
              <a:rPr lang="en-IN" sz="3800" dirty="0">
                <a:latin typeface="Arial Black" panose="020B0A04020102020204" pitchFamily="34" charset="0"/>
              </a:rPr>
              <a:t>Excel Dashboard</a:t>
            </a:r>
          </a:p>
        </p:txBody>
      </p:sp>
      <p:pic>
        <p:nvPicPr>
          <p:cNvPr id="5" name="Content Placeholder 4">
            <a:extLst>
              <a:ext uri="{FF2B5EF4-FFF2-40B4-BE49-F238E27FC236}">
                <a16:creationId xmlns:a16="http://schemas.microsoft.com/office/drawing/2014/main" id="{EB0DD432-E56C-AB40-650F-0A830E977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02305"/>
            <a:ext cx="12192000" cy="5735982"/>
          </a:xfrm>
        </p:spPr>
      </p:pic>
    </p:spTree>
    <p:extLst>
      <p:ext uri="{BB962C8B-B14F-4D97-AF65-F5344CB8AC3E}">
        <p14:creationId xmlns:p14="http://schemas.microsoft.com/office/powerpoint/2010/main" val="1732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BCEE-8904-42A5-44A9-99F482E96617}"/>
              </a:ext>
            </a:extLst>
          </p:cNvPr>
          <p:cNvSpPr>
            <a:spLocks noGrp="1"/>
          </p:cNvSpPr>
          <p:nvPr>
            <p:ph type="title"/>
          </p:nvPr>
        </p:nvSpPr>
        <p:spPr>
          <a:xfrm>
            <a:off x="0" y="1"/>
            <a:ext cx="12192000" cy="755374"/>
          </a:xfrm>
          <a:solidFill>
            <a:srgbClr val="3399FF"/>
          </a:solidFill>
        </p:spPr>
        <p:txBody>
          <a:bodyPr>
            <a:normAutofit/>
          </a:bodyPr>
          <a:lstStyle/>
          <a:p>
            <a:pPr algn="ctr"/>
            <a:r>
              <a:rPr lang="en-IN" sz="3800" dirty="0">
                <a:latin typeface="Arial Black" panose="020B0A04020102020204" pitchFamily="34" charset="0"/>
              </a:rPr>
              <a:t>Power Bi Dashboard</a:t>
            </a:r>
          </a:p>
        </p:txBody>
      </p:sp>
      <p:pic>
        <p:nvPicPr>
          <p:cNvPr id="5" name="Content Placeholder 4">
            <a:extLst>
              <a:ext uri="{FF2B5EF4-FFF2-40B4-BE49-F238E27FC236}">
                <a16:creationId xmlns:a16="http://schemas.microsoft.com/office/drawing/2014/main" id="{AA755780-CFEF-D0CE-0D33-C7260B6B0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55375"/>
            <a:ext cx="12192000" cy="5632173"/>
          </a:xfrm>
        </p:spPr>
      </p:pic>
    </p:spTree>
    <p:extLst>
      <p:ext uri="{BB962C8B-B14F-4D97-AF65-F5344CB8AC3E}">
        <p14:creationId xmlns:p14="http://schemas.microsoft.com/office/powerpoint/2010/main" val="143341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11C5-B7EF-E8EF-6E06-B82319644260}"/>
              </a:ext>
            </a:extLst>
          </p:cNvPr>
          <p:cNvSpPr>
            <a:spLocks noGrp="1"/>
          </p:cNvSpPr>
          <p:nvPr>
            <p:ph type="title"/>
          </p:nvPr>
        </p:nvSpPr>
        <p:spPr>
          <a:xfrm>
            <a:off x="0" y="0"/>
            <a:ext cx="12192000" cy="702365"/>
          </a:xfrm>
          <a:solidFill>
            <a:srgbClr val="FFC000"/>
          </a:solidFill>
        </p:spPr>
        <p:txBody>
          <a:bodyPr>
            <a:normAutofit/>
          </a:bodyPr>
          <a:lstStyle/>
          <a:p>
            <a:pPr algn="ctr"/>
            <a:r>
              <a:rPr lang="en-IN" sz="3800" dirty="0">
                <a:latin typeface="Arial Black" panose="020B0A04020102020204" pitchFamily="34" charset="0"/>
              </a:rPr>
              <a:t>Tableau Dashboard</a:t>
            </a:r>
          </a:p>
        </p:txBody>
      </p:sp>
      <p:pic>
        <p:nvPicPr>
          <p:cNvPr id="5" name="Content Placeholder 4">
            <a:extLst>
              <a:ext uri="{FF2B5EF4-FFF2-40B4-BE49-F238E27FC236}">
                <a16:creationId xmlns:a16="http://schemas.microsoft.com/office/drawing/2014/main" id="{492DB827-31D9-27C0-1073-D53ABC65B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02365"/>
            <a:ext cx="12192000" cy="5671931"/>
          </a:xfrm>
        </p:spPr>
      </p:pic>
    </p:spTree>
    <p:extLst>
      <p:ext uri="{BB962C8B-B14F-4D97-AF65-F5344CB8AC3E}">
        <p14:creationId xmlns:p14="http://schemas.microsoft.com/office/powerpoint/2010/main" val="186385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CB-15E5-AEB4-A8DA-480260783B10}"/>
              </a:ext>
            </a:extLst>
          </p:cNvPr>
          <p:cNvSpPr>
            <a:spLocks noGrp="1"/>
          </p:cNvSpPr>
          <p:nvPr>
            <p:ph type="title" idx="4294967295"/>
          </p:nvPr>
        </p:nvSpPr>
        <p:spPr>
          <a:xfrm>
            <a:off x="0" y="0"/>
            <a:ext cx="12192000" cy="874643"/>
          </a:xfrm>
        </p:spPr>
        <p:txBody>
          <a:bodyPr>
            <a:normAutofit/>
          </a:bodyPr>
          <a:lstStyle/>
          <a:p>
            <a:pPr algn="ctr"/>
            <a:r>
              <a:rPr lang="en-IN" sz="3200" b="1" u="sng" dirty="0">
                <a:solidFill>
                  <a:schemeClr val="tx1"/>
                </a:solidFill>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4516CAFD-692B-AB91-AA18-12902051053F}"/>
              </a:ext>
            </a:extLst>
          </p:cNvPr>
          <p:cNvSpPr>
            <a:spLocks noGrp="1"/>
          </p:cNvSpPr>
          <p:nvPr>
            <p:ph idx="4294967295"/>
          </p:nvPr>
        </p:nvSpPr>
        <p:spPr>
          <a:xfrm>
            <a:off x="304799" y="967409"/>
            <a:ext cx="11317357" cy="5300869"/>
          </a:xfrm>
        </p:spPr>
        <p:txBody>
          <a:bodyPr>
            <a:normAutofit/>
          </a:bodyPr>
          <a:lstStyle/>
          <a:p>
            <a:pPr algn="just">
              <a:buClrTx/>
              <a:buFont typeface="Wingdings" panose="05000000000000000000" pitchFamily="2" charset="2"/>
              <a:buChar char="q"/>
            </a:pPr>
            <a:r>
              <a:rPr lang="en-IN" sz="2200" dirty="0">
                <a:solidFill>
                  <a:schemeClr val="tx1"/>
                </a:solidFill>
                <a:latin typeface="Calibri" panose="020F0502020204030204" pitchFamily="34" charset="0"/>
                <a:cs typeface="Calibri" panose="020F0502020204030204" pitchFamily="34" charset="0"/>
              </a:rPr>
              <a:t> The year wise loan stats is continuously increasing by each year as it‘s varies from 2.22M to 260.51M between the years 2007 to 2011.</a:t>
            </a:r>
          </a:p>
          <a:p>
            <a:pPr algn="just">
              <a:buClrTx/>
              <a:buFont typeface="Wingdings" panose="05000000000000000000" pitchFamily="2" charset="2"/>
              <a:buChar char="q"/>
            </a:pPr>
            <a:r>
              <a:rPr lang="en-IN" sz="2200" dirty="0">
                <a:solidFill>
                  <a:schemeClr val="tx1"/>
                </a:solidFill>
                <a:latin typeface="Calibri" panose="020F0502020204030204" pitchFamily="34" charset="0"/>
                <a:cs typeface="Calibri" panose="020F0502020204030204" pitchFamily="34" charset="0"/>
              </a:rPr>
              <a:t>The </a:t>
            </a:r>
            <a:r>
              <a:rPr kumimoji="0" lang="en-IN"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Grade and Sub Grade wise Revolving Balance show </a:t>
            </a:r>
            <a:r>
              <a:rPr lang="en-US" sz="2200" dirty="0">
                <a:solidFill>
                  <a:schemeClr val="tx1"/>
                </a:solidFill>
                <a:latin typeface="Calibri" panose="020F0502020204030204" pitchFamily="34" charset="0"/>
                <a:cs typeface="Calibri" panose="020F0502020204030204" pitchFamily="34" charset="0"/>
              </a:rPr>
              <a:t>h</a:t>
            </a:r>
            <a:r>
              <a:rPr kumimoji="0" lang="en-US" sz="22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igh</a:t>
            </a:r>
            <a:r>
              <a:rPr kumimoji="0" lang="en-US"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revolving balances may indicate that a borrower is relying too much on credit. </a:t>
            </a:r>
            <a:r>
              <a:rPr lang="en-US" sz="2200" dirty="0">
                <a:solidFill>
                  <a:schemeClr val="tx1"/>
                </a:solidFill>
                <a:latin typeface="Calibri" panose="020F0502020204030204" pitchFamily="34" charset="0"/>
                <a:cs typeface="Calibri" panose="020F0502020204030204" pitchFamily="34" charset="0"/>
              </a:rPr>
              <a:t>B&gt;A&gt;C&gt;D&gt;E&gt;F&gt;G is the Grade order for Revolving Balance maximum to minimum as per annual income.</a:t>
            </a:r>
            <a:endParaRPr kumimoji="0" lang="en-US"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algn="just">
              <a:buClrTx/>
              <a:buFont typeface="Wingdings" panose="05000000000000000000" pitchFamily="2" charset="2"/>
              <a:buChar char="q"/>
            </a:pPr>
            <a:r>
              <a:rPr kumimoji="0" lang="en-US"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total </a:t>
            </a:r>
            <a:r>
              <a:rPr kumimoji="0" lang="en-IN"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payment for verified account is higher as compared to non-verified.</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payment for status verified is around 220 million dollars and Non- verified is 153.5 million dollars.</a:t>
            </a:r>
          </a:p>
          <a:p>
            <a:pPr algn="just">
              <a:buClrTx/>
              <a:buFont typeface="Wingdings" panose="05000000000000000000" pitchFamily="2" charset="2"/>
              <a:buChar char="q"/>
            </a:pPr>
            <a:r>
              <a:rPr lang="en-IN" sz="2200" dirty="0">
                <a:solidFill>
                  <a:schemeClr val="tx1"/>
                </a:solidFill>
                <a:latin typeface="Calibri" panose="020F0502020204030204" pitchFamily="34" charset="0"/>
                <a:cs typeface="Calibri" panose="020F0502020204030204" pitchFamily="34" charset="0"/>
              </a:rPr>
              <a:t>The State wise and Last_credit_pull_d wise loan status show </a:t>
            </a:r>
            <a:r>
              <a:rPr lang="en-US" sz="2200" dirty="0">
                <a:solidFill>
                  <a:schemeClr val="tx1"/>
                </a:solidFill>
                <a:latin typeface="Calibri" panose="020F0502020204030204" pitchFamily="34" charset="0"/>
                <a:cs typeface="Calibri" panose="020F0502020204030204" pitchFamily="34" charset="0"/>
              </a:rPr>
              <a:t>50 states to which bank has granted loan for various purpose. In that California has granted highest loan to customers and Maine has lowest.</a:t>
            </a:r>
          </a:p>
          <a:p>
            <a:pPr algn="just">
              <a:buClrTx/>
              <a:buFont typeface="Wingdings" panose="05000000000000000000" pitchFamily="2" charset="2"/>
              <a:buChar char="q"/>
            </a:pP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average annual income was higher for customer with Mortgage home ownership status compared to Rent &amp; Own status.</a:t>
            </a:r>
          </a:p>
          <a:p>
            <a:pPr algn="just">
              <a:buClrTx/>
              <a:buFont typeface="Wingdings" panose="05000000000000000000" pitchFamily="2" charset="2"/>
              <a:buChar char="q"/>
            </a:pPr>
            <a:endPar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ClrTx/>
              <a:buFont typeface="Wingdings" panose="05000000000000000000" pitchFamily="2" charset="2"/>
              <a:buChar char="q"/>
            </a:pPr>
            <a:endParaRPr kumimoji="0" lang="en-IN"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algn="just">
              <a:buClrTx/>
              <a:buFont typeface="Wingdings" panose="05000000000000000000" pitchFamily="2" charset="2"/>
              <a:buChar char="q"/>
            </a:pPr>
            <a:endParaRPr kumimoji="0" lang="en-IN" sz="22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a:buClrTx/>
              <a:buFont typeface="Wingdings" panose="05000000000000000000" pitchFamily="2" charset="2"/>
              <a:buChar char="q"/>
            </a:pPr>
            <a:endParaRPr kumimoji="0" lang="en-IN" sz="2200" b="0" i="0" u="none" strike="noStrike" kern="1200" cap="none" spc="0" normalizeH="0" baseline="0" noProof="0" dirty="0">
              <a:ln>
                <a:noFill/>
              </a:ln>
              <a:solidFill>
                <a:srgbClr val="000000">
                  <a:lumMod val="75000"/>
                  <a:lumOff val="25000"/>
                </a:srgbClr>
              </a:solidFill>
              <a:effectLst/>
              <a:uLnTx/>
              <a:uFillTx/>
              <a:latin typeface="Calibri" panose="020F0502020204030204" pitchFamily="34" charset="0"/>
              <a:ea typeface="+mn-ea"/>
              <a:cs typeface="Calibri" panose="020F0502020204030204" pitchFamily="34" charset="0"/>
            </a:endParaRPr>
          </a:p>
          <a:p>
            <a:pPr>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buClrTx/>
              <a:buFont typeface="Wingdings" panose="05000000000000000000" pitchFamily="2" charset="2"/>
              <a:buChar char="q"/>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12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E5314-AA9D-5B6F-D128-34264FACBEF8}"/>
              </a:ext>
            </a:extLst>
          </p:cNvPr>
          <p:cNvSpPr txBox="1"/>
          <p:nvPr/>
        </p:nvSpPr>
        <p:spPr>
          <a:xfrm>
            <a:off x="1086678" y="450573"/>
            <a:ext cx="5897218" cy="369332"/>
          </a:xfrm>
          <a:prstGeom prst="rect">
            <a:avLst/>
          </a:prstGeom>
          <a:noFill/>
        </p:spPr>
        <p:txBody>
          <a:bodyPr wrap="square" rtlCol="0">
            <a:spAutoFit/>
          </a:bodyPr>
          <a:lstStyle/>
          <a:p>
            <a:endParaRPr lang="en-IN" dirty="0"/>
          </a:p>
        </p:txBody>
      </p:sp>
      <p:pic>
        <p:nvPicPr>
          <p:cNvPr id="2050" name="Picture 2" descr="video thumbnail">
            <a:extLst>
              <a:ext uri="{FF2B5EF4-FFF2-40B4-BE49-F238E27FC236}">
                <a16:creationId xmlns:a16="http://schemas.microsoft.com/office/drawing/2014/main" id="{B44EBF80-BD8F-EE52-4E66-43201FC2B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1585"/>
            <a:ext cx="12140464" cy="682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91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2558-25D7-169B-5C2D-4ACD0DEAAC4D}"/>
              </a:ext>
            </a:extLst>
          </p:cNvPr>
          <p:cNvSpPr>
            <a:spLocks noGrp="1"/>
          </p:cNvSpPr>
          <p:nvPr>
            <p:ph type="title"/>
          </p:nvPr>
        </p:nvSpPr>
        <p:spPr>
          <a:xfrm>
            <a:off x="1097280" y="286603"/>
            <a:ext cx="10058400" cy="1277153"/>
          </a:xfrm>
        </p:spPr>
        <p:txBody>
          <a:bodyPr>
            <a:normAutofit/>
          </a:bodyPr>
          <a:lstStyle/>
          <a:p>
            <a:pPr algn="ctr"/>
            <a:r>
              <a:rPr lang="en-IN" sz="3200" dirty="0">
                <a:latin typeface="Arial Black" panose="020B0A04020102020204" pitchFamily="34" charset="0"/>
              </a:rPr>
              <a:t>Content</a:t>
            </a:r>
          </a:p>
        </p:txBody>
      </p:sp>
      <p:sp>
        <p:nvSpPr>
          <p:cNvPr id="3" name="Content Placeholder 2">
            <a:extLst>
              <a:ext uri="{FF2B5EF4-FFF2-40B4-BE49-F238E27FC236}">
                <a16:creationId xmlns:a16="http://schemas.microsoft.com/office/drawing/2014/main" id="{4EA43A0D-C695-8EB6-2EF8-4CB9EC0C0A16}"/>
              </a:ext>
            </a:extLst>
          </p:cNvPr>
          <p:cNvSpPr>
            <a:spLocks noGrp="1"/>
          </p:cNvSpPr>
          <p:nvPr>
            <p:ph idx="1"/>
          </p:nvPr>
        </p:nvSpPr>
        <p:spPr/>
        <p:txBody>
          <a:bodyPr>
            <a:normAutofit/>
          </a:bodyPr>
          <a:lstStyle/>
          <a:p>
            <a:pPr>
              <a:buFont typeface="Wingdings" panose="05000000000000000000" pitchFamily="2" charset="2"/>
              <a:buChar char="Ø"/>
            </a:pPr>
            <a:r>
              <a:rPr lang="en-IN" sz="2400" dirty="0"/>
              <a:t>I</a:t>
            </a:r>
            <a:r>
              <a:rPr lang="en-IN" sz="2400" dirty="0">
                <a:solidFill>
                  <a:schemeClr val="tx1"/>
                </a:solidFill>
                <a:latin typeface="Calibri" panose="020F0502020204030204" pitchFamily="34" charset="0"/>
                <a:cs typeface="Calibri" panose="020F0502020204030204" pitchFamily="34" charset="0"/>
              </a:rPr>
              <a:t>ntroduction</a:t>
            </a:r>
          </a:p>
          <a:p>
            <a:pPr>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Project Objectives</a:t>
            </a:r>
          </a:p>
          <a:p>
            <a:pPr>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KPI’s</a:t>
            </a:r>
          </a:p>
          <a:p>
            <a:pPr>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Dashboard's</a:t>
            </a:r>
          </a:p>
          <a:p>
            <a:pPr>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80485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AD3B-C2F7-5BE3-B42A-A1C78CCBFF00}"/>
              </a:ext>
            </a:extLst>
          </p:cNvPr>
          <p:cNvSpPr>
            <a:spLocks noGrp="1"/>
          </p:cNvSpPr>
          <p:nvPr>
            <p:ph type="title"/>
          </p:nvPr>
        </p:nvSpPr>
        <p:spPr/>
        <p:txBody>
          <a:bodyPr>
            <a:normAutofit/>
          </a:bodyPr>
          <a:lstStyle/>
          <a:p>
            <a:pPr algn="ctr"/>
            <a:r>
              <a:rPr lang="en-IN" sz="32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226E1861-2FC5-A767-7210-E9F9F2732870}"/>
              </a:ext>
            </a:extLst>
          </p:cNvPr>
          <p:cNvSpPr>
            <a:spLocks noGrp="1"/>
          </p:cNvSpPr>
          <p:nvPr>
            <p:ph idx="1"/>
          </p:nvPr>
        </p:nvSpPr>
        <p:spPr>
          <a:xfrm>
            <a:off x="397565" y="2108201"/>
            <a:ext cx="11410121" cy="4067312"/>
          </a:xfrm>
        </p:spPr>
        <p:txBody>
          <a:bodyPr>
            <a:noAutofit/>
          </a:bodyPr>
          <a:lstStyle/>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Banks play a pivotal role in the economy by facilitating financial transactions, providing loans, managing deposits, and offering various financial services.</a:t>
            </a:r>
          </a:p>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By acting as a middleman between savers and borrowers, they foster stability and economic progress. The context for examining the complex operations, difficulties, and importance of banks in contemporary society is established by this introduction.</a:t>
            </a:r>
          </a:p>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Examining banks entails evaluating their performance, risk management, market positioning, and financial stability. Determining resilience, profitability, and systemic impact is critical for regulators, policymakers, and investors alike. We can comprehend operational effectiveness, capital sufficiency, and compliance with regulations through thorough assessments, which are essential for making well-informed decisions in the financial arena.</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43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B984-9481-5DAE-157F-0CFCEF596E67}"/>
              </a:ext>
            </a:extLst>
          </p:cNvPr>
          <p:cNvSpPr>
            <a:spLocks noGrp="1"/>
          </p:cNvSpPr>
          <p:nvPr>
            <p:ph type="title"/>
          </p:nvPr>
        </p:nvSpPr>
        <p:spPr/>
        <p:txBody>
          <a:bodyPr>
            <a:normAutofit/>
          </a:bodyPr>
          <a:lstStyle/>
          <a:p>
            <a:pPr algn="ctr"/>
            <a:r>
              <a:rPr lang="en-IN" sz="3200" dirty="0">
                <a:latin typeface="Arial Black" panose="020B0A04020102020204" pitchFamily="34" charset="0"/>
              </a:rPr>
              <a:t>Project Objective</a:t>
            </a:r>
          </a:p>
        </p:txBody>
      </p:sp>
      <p:sp>
        <p:nvSpPr>
          <p:cNvPr id="3" name="Content Placeholder 2">
            <a:extLst>
              <a:ext uri="{FF2B5EF4-FFF2-40B4-BE49-F238E27FC236}">
                <a16:creationId xmlns:a16="http://schemas.microsoft.com/office/drawing/2014/main" id="{813B231E-7631-0A08-E05D-778116FECC7B}"/>
              </a:ext>
            </a:extLst>
          </p:cNvPr>
          <p:cNvSpPr>
            <a:spLocks noGrp="1"/>
          </p:cNvSpPr>
          <p:nvPr>
            <p:ph idx="1"/>
          </p:nvPr>
        </p:nvSpPr>
        <p:spPr>
          <a:xfrm>
            <a:off x="1097280" y="2108201"/>
            <a:ext cx="9875520" cy="3760891"/>
          </a:xfrm>
        </p:spPr>
        <p:txBody>
          <a:bodyPr>
            <a:normAutofit/>
          </a:bodyPr>
          <a:lstStyle/>
          <a:p>
            <a:pPr>
              <a:buClrTx/>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The project aim to analyze the Finance dataset of bank loan of customers, through a report to get insights.</a:t>
            </a:r>
          </a:p>
          <a:p>
            <a:pPr>
              <a:buClrTx/>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we were provided with 2 datasets with csv extension files having 39k rows each and the objective was to analyze the growth that bank got within given years in loans.</a:t>
            </a:r>
          </a:p>
          <a:p>
            <a:pPr>
              <a:buClrTx/>
              <a:buFont typeface="Arial" panose="020B0604020202020204" pitchFamily="34" charset="0"/>
              <a:buChar char="•"/>
            </a:pPr>
            <a:r>
              <a:rPr lang="en-US" sz="2200" dirty="0">
                <a:solidFill>
                  <a:schemeClr val="tx1"/>
                </a:solidFill>
                <a:latin typeface="Calibri" panose="020F0502020204030204" pitchFamily="34" charset="0"/>
                <a:cs typeface="Calibri" panose="020F0502020204030204" pitchFamily="34" charset="0"/>
              </a:rPr>
              <a:t>We used MS-Excel, MySQL for analyzing, cleaning and removing duplicates from dataset and prepared dashboard using Tableau and PowerBi tools where we did calculations, merging and prepared interactive dashboards.</a:t>
            </a:r>
            <a:endParaRPr lang="en-IN"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27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4CD5-932A-6237-9708-DA1457CC4D1F}"/>
              </a:ext>
            </a:extLst>
          </p:cNvPr>
          <p:cNvSpPr>
            <a:spLocks noGrp="1"/>
          </p:cNvSpPr>
          <p:nvPr>
            <p:ph type="title"/>
          </p:nvPr>
        </p:nvSpPr>
        <p:spPr/>
        <p:txBody>
          <a:bodyPr>
            <a:normAutofit/>
          </a:bodyPr>
          <a:lstStyle/>
          <a:p>
            <a:pPr algn="ctr"/>
            <a:r>
              <a:rPr lang="en-IN" sz="3200" dirty="0">
                <a:latin typeface="Arial Black" panose="020B0A04020102020204" pitchFamily="34" charset="0"/>
              </a:rPr>
              <a:t>Key Performance Indicators(KPI)</a:t>
            </a:r>
          </a:p>
        </p:txBody>
      </p:sp>
      <p:sp>
        <p:nvSpPr>
          <p:cNvPr id="3" name="Content Placeholder 2">
            <a:extLst>
              <a:ext uri="{FF2B5EF4-FFF2-40B4-BE49-F238E27FC236}">
                <a16:creationId xmlns:a16="http://schemas.microsoft.com/office/drawing/2014/main" id="{5AF90C2B-D967-FF15-23AC-D4661BC46855}"/>
              </a:ext>
            </a:extLst>
          </p:cNvPr>
          <p:cNvSpPr>
            <a:spLocks noGrp="1"/>
          </p:cNvSpPr>
          <p:nvPr>
            <p:ph idx="1"/>
          </p:nvPr>
        </p:nvSpPr>
        <p:spPr/>
        <p:txBody>
          <a:bodyPr>
            <a:normAutofit/>
          </a:bodyPr>
          <a:lstStyle/>
          <a:p>
            <a:pPr>
              <a:buClrTx/>
              <a:buFont typeface="Wingdings" panose="05000000000000000000" pitchFamily="2" charset="2"/>
              <a:buChar char="v"/>
            </a:pPr>
            <a:r>
              <a:rPr lang="en-IN" sz="2200" dirty="0">
                <a:latin typeface="Calibri" panose="020F0502020204030204" pitchFamily="34" charset="0"/>
                <a:cs typeface="Calibri" panose="020F0502020204030204" pitchFamily="34" charset="0"/>
              </a:rPr>
              <a:t> </a:t>
            </a:r>
            <a:r>
              <a:rPr lang="en-IN" sz="2200" b="1" dirty="0">
                <a:latin typeface="Calibri" panose="020F0502020204030204" pitchFamily="34" charset="0"/>
                <a:cs typeface="Calibri" panose="020F0502020204030204" pitchFamily="34" charset="0"/>
              </a:rPr>
              <a:t>KPI-1: </a:t>
            </a:r>
            <a:r>
              <a:rPr lang="en-IN" sz="2200" dirty="0">
                <a:latin typeface="Calibri" panose="020F0502020204030204" pitchFamily="34" charset="0"/>
                <a:cs typeface="Calibri" panose="020F0502020204030204" pitchFamily="34" charset="0"/>
              </a:rPr>
              <a:t>Year Wise Loan Stats</a:t>
            </a:r>
          </a:p>
          <a:p>
            <a:pPr>
              <a:buClrTx/>
              <a:buFont typeface="Wingdings" panose="05000000000000000000" pitchFamily="2" charset="2"/>
              <a:buChar char="v"/>
            </a:pPr>
            <a:r>
              <a:rPr lang="en-IN" sz="2200" b="1" dirty="0">
                <a:latin typeface="Calibri" panose="020F0502020204030204" pitchFamily="34" charset="0"/>
                <a:cs typeface="Calibri" panose="020F0502020204030204" pitchFamily="34" charset="0"/>
              </a:rPr>
              <a:t>KPI-2: </a:t>
            </a:r>
            <a:r>
              <a:rPr lang="en-IN" sz="2200" dirty="0">
                <a:latin typeface="Calibri" panose="020F0502020204030204" pitchFamily="34" charset="0"/>
                <a:cs typeface="Calibri" panose="020F0502020204030204" pitchFamily="34" charset="0"/>
              </a:rPr>
              <a:t>Grade and Sub Grade wise Revolving Balance</a:t>
            </a:r>
          </a:p>
          <a:p>
            <a:pPr>
              <a:buClrTx/>
              <a:buFont typeface="Wingdings" panose="05000000000000000000" pitchFamily="2" charset="2"/>
              <a:buChar char="v"/>
            </a:pPr>
            <a:r>
              <a:rPr lang="en-IN" sz="2200" b="1" dirty="0">
                <a:latin typeface="Calibri" panose="020F0502020204030204" pitchFamily="34" charset="0"/>
                <a:cs typeface="Calibri" panose="020F0502020204030204" pitchFamily="34" charset="0"/>
              </a:rPr>
              <a:t>KPI-3</a:t>
            </a:r>
            <a:r>
              <a:rPr lang="en-IN" sz="2200" dirty="0">
                <a:latin typeface="Calibri" panose="020F0502020204030204" pitchFamily="34" charset="0"/>
                <a:cs typeface="Calibri" panose="020F0502020204030204" pitchFamily="34" charset="0"/>
              </a:rPr>
              <a:t>: Total payment for Verified status and Non-Verified status</a:t>
            </a:r>
          </a:p>
          <a:p>
            <a:pPr>
              <a:buClrTx/>
              <a:buFont typeface="Wingdings" panose="05000000000000000000" pitchFamily="2" charset="2"/>
              <a:buChar char="v"/>
            </a:pPr>
            <a:r>
              <a:rPr lang="en-IN" sz="2200" b="1" dirty="0">
                <a:latin typeface="Calibri" panose="020F0502020204030204" pitchFamily="34" charset="0"/>
                <a:cs typeface="Calibri" panose="020F0502020204030204" pitchFamily="34" charset="0"/>
              </a:rPr>
              <a:t>KPI-4: </a:t>
            </a:r>
            <a:r>
              <a:rPr lang="en-IN" sz="2200" dirty="0">
                <a:latin typeface="Calibri" panose="020F0502020204030204" pitchFamily="34" charset="0"/>
                <a:cs typeface="Calibri" panose="020F0502020204030204" pitchFamily="34" charset="0"/>
              </a:rPr>
              <a:t>State wise and Last_credit_pull_d wise loan status</a:t>
            </a:r>
          </a:p>
          <a:p>
            <a:pPr>
              <a:buClrTx/>
              <a:buFont typeface="Wingdings" panose="05000000000000000000" pitchFamily="2" charset="2"/>
              <a:buChar char="v"/>
            </a:pPr>
            <a:r>
              <a:rPr lang="en-IN" sz="2200" b="1" dirty="0">
                <a:latin typeface="Calibri" panose="020F0502020204030204" pitchFamily="34" charset="0"/>
                <a:cs typeface="Calibri" panose="020F0502020204030204" pitchFamily="34" charset="0"/>
              </a:rPr>
              <a:t>KPI-5: </a:t>
            </a:r>
            <a:r>
              <a:rPr lang="en-IN" sz="2200" dirty="0">
                <a:latin typeface="Calibri" panose="020F0502020204030204" pitchFamily="34" charset="0"/>
                <a:cs typeface="Calibri" panose="020F0502020204030204" pitchFamily="34" charset="0"/>
              </a:rPr>
              <a:t>Home Ownership Vs Last Payment Date stats</a:t>
            </a:r>
          </a:p>
        </p:txBody>
      </p:sp>
    </p:spTree>
    <p:extLst>
      <p:ext uri="{BB962C8B-B14F-4D97-AF65-F5344CB8AC3E}">
        <p14:creationId xmlns:p14="http://schemas.microsoft.com/office/powerpoint/2010/main" val="143589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5BC6-874E-D80C-E52F-8A3936A00D62}"/>
              </a:ext>
            </a:extLst>
          </p:cNvPr>
          <p:cNvSpPr>
            <a:spLocks noGrp="1"/>
          </p:cNvSpPr>
          <p:nvPr>
            <p:ph type="title" idx="4294967295"/>
          </p:nvPr>
        </p:nvSpPr>
        <p:spPr>
          <a:xfrm>
            <a:off x="0" y="0"/>
            <a:ext cx="12192000" cy="825845"/>
          </a:xfrm>
        </p:spPr>
        <p:txBody>
          <a:bodyPr>
            <a:normAutofit/>
          </a:bodyPr>
          <a:lstStyle/>
          <a:p>
            <a:pPr algn="ctr"/>
            <a:r>
              <a:rPr lang="en-IN" sz="3200" u="sng" dirty="0">
                <a:latin typeface="Arial Black" panose="020B0A04020102020204" pitchFamily="34" charset="0"/>
              </a:rPr>
              <a:t>Year wise Loan Status</a:t>
            </a:r>
          </a:p>
        </p:txBody>
      </p:sp>
      <p:sp>
        <p:nvSpPr>
          <p:cNvPr id="3" name="Content Placeholder 2">
            <a:extLst>
              <a:ext uri="{FF2B5EF4-FFF2-40B4-BE49-F238E27FC236}">
                <a16:creationId xmlns:a16="http://schemas.microsoft.com/office/drawing/2014/main" id="{E43E9489-D704-5163-2947-B338DCBC5699}"/>
              </a:ext>
            </a:extLst>
          </p:cNvPr>
          <p:cNvSpPr>
            <a:spLocks noGrp="1"/>
          </p:cNvSpPr>
          <p:nvPr>
            <p:ph idx="4294967295"/>
          </p:nvPr>
        </p:nvSpPr>
        <p:spPr>
          <a:xfrm>
            <a:off x="261937" y="1365664"/>
            <a:ext cx="5688289" cy="3760788"/>
          </a:xfrm>
        </p:spPr>
        <p:txBody>
          <a:bodyPr>
            <a:normAutofit/>
          </a:bodyPr>
          <a:lstStyle/>
          <a:p>
            <a:pPr algn="just">
              <a:buClrTx/>
              <a:buFont typeface="Wingdings" panose="05000000000000000000" pitchFamily="2" charset="2"/>
              <a:buChar char="ü"/>
            </a:pPr>
            <a:r>
              <a:rPr lang="en-US"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chart , we can see that requirement of the loan amount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has </a:t>
            </a:r>
            <a:r>
              <a:rPr lang="en-US" sz="2200" dirty="0">
                <a:solidFill>
                  <a:schemeClr val="tx1"/>
                </a:solidFill>
                <a:latin typeface="Calibri" panose="020F0502020204030204" pitchFamily="34" charset="0"/>
                <a:cs typeface="Calibri" panose="020F0502020204030204" pitchFamily="34" charset="0"/>
              </a:rPr>
              <a:t>increased significantly YoY roughly 2,3 times since 2007.</a:t>
            </a:r>
          </a:p>
          <a:p>
            <a:pPr algn="just">
              <a:buClrTx/>
              <a:buFont typeface="Wingdings" panose="05000000000000000000" pitchFamily="2" charset="2"/>
              <a:buChar char="ü"/>
            </a:pPr>
            <a:r>
              <a:rPr lang="en-US" sz="2200" dirty="0">
                <a:solidFill>
                  <a:schemeClr val="tx1"/>
                </a:solidFill>
                <a:latin typeface="Calibri" panose="020F0502020204030204" pitchFamily="34" charset="0"/>
                <a:cs typeface="Calibri" panose="020F0502020204030204" pitchFamily="34" charset="0"/>
              </a:rPr>
              <a:t>From the year 2009, The </a:t>
            </a:r>
            <a:r>
              <a:rPr lang="en-IN" sz="2200" dirty="0">
                <a:solidFill>
                  <a:schemeClr val="tx1"/>
                </a:solidFill>
                <a:latin typeface="Calibri" panose="020F0502020204030204" pitchFamily="34" charset="0"/>
                <a:cs typeface="Calibri" panose="020F0502020204030204" pitchFamily="34" charset="0"/>
              </a:rPr>
              <a:t>changes in loan amount is suddenly increased with a higher rate that is around 5 times higher rate for next 2 years as compared to previous 2 years.</a:t>
            </a:r>
            <a:endParaRPr lang="en-US" sz="22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p>
          <a:p>
            <a:pPr>
              <a:buClrTx/>
              <a:buFont typeface="Arial" panose="020B0604020202020204" pitchFamily="34" charset="0"/>
              <a:buChar char="•"/>
            </a:pPr>
            <a:endParaRPr lang="en-US" dirty="0"/>
          </a:p>
          <a:p>
            <a:pPr>
              <a:buClrTx/>
              <a:buFont typeface="Arial" panose="020B0604020202020204" pitchFamily="34" charset="0"/>
              <a:buChar char="•"/>
            </a:pPr>
            <a:endParaRPr lang="en-US" dirty="0"/>
          </a:p>
          <a:p>
            <a:pPr>
              <a:buClrTx/>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38A7B0C7-7035-912B-54C9-467110423669}"/>
              </a:ext>
            </a:extLst>
          </p:cNvPr>
          <p:cNvPicPr>
            <a:picLocks noChangeAspect="1"/>
          </p:cNvPicPr>
          <p:nvPr/>
        </p:nvPicPr>
        <p:blipFill rotWithShape="1">
          <a:blip r:embed="rId2">
            <a:extLst>
              <a:ext uri="{28A0092B-C50C-407E-A947-70E740481C1C}">
                <a14:useLocalDpi xmlns:a14="http://schemas.microsoft.com/office/drawing/2010/main" val="0"/>
              </a:ext>
            </a:extLst>
          </a:blip>
          <a:srcRect t="7156"/>
          <a:stretch/>
        </p:blipFill>
        <p:spPr>
          <a:xfrm>
            <a:off x="6096001" y="1365664"/>
            <a:ext cx="6096000" cy="4995379"/>
          </a:xfrm>
          <a:prstGeom prst="rect">
            <a:avLst/>
          </a:prstGeom>
        </p:spPr>
      </p:pic>
    </p:spTree>
    <p:extLst>
      <p:ext uri="{BB962C8B-B14F-4D97-AF65-F5344CB8AC3E}">
        <p14:creationId xmlns:p14="http://schemas.microsoft.com/office/powerpoint/2010/main" val="311015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2D1D-5F65-F501-B9ED-C4C4370047A8}"/>
              </a:ext>
            </a:extLst>
          </p:cNvPr>
          <p:cNvSpPr>
            <a:spLocks noGrp="1"/>
          </p:cNvSpPr>
          <p:nvPr>
            <p:ph type="title" idx="4294967295"/>
          </p:nvPr>
        </p:nvSpPr>
        <p:spPr>
          <a:xfrm>
            <a:off x="1330807" y="0"/>
            <a:ext cx="10058400" cy="1449387"/>
          </a:xfrm>
        </p:spPr>
        <p:txBody>
          <a:bodyPr>
            <a:normAutofit/>
          </a:bodyPr>
          <a:lstStyle/>
          <a:p>
            <a:pPr algn="ctr"/>
            <a:r>
              <a:rPr lang="en-IN" sz="3200" u="sng" dirty="0">
                <a:latin typeface="Arial Black" panose="020B0A04020102020204" pitchFamily="34" charset="0"/>
                <a:cs typeface="Calibri" panose="020F0502020204030204" pitchFamily="34" charset="0"/>
              </a:rPr>
              <a:t>Grade and Sub Grade wise Revolving Balance</a:t>
            </a:r>
            <a:br>
              <a:rPr lang="en-IN" sz="3200" dirty="0">
                <a:latin typeface="Calibri" panose="020F0502020204030204" pitchFamily="34" charset="0"/>
                <a:cs typeface="Calibri" panose="020F0502020204030204" pitchFamily="34" charset="0"/>
              </a:rPr>
            </a:b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4713656-2640-5056-C18A-96F9D36412E7}"/>
              </a:ext>
            </a:extLst>
          </p:cNvPr>
          <p:cNvSpPr>
            <a:spLocks noGrp="1"/>
          </p:cNvSpPr>
          <p:nvPr>
            <p:ph idx="4294967295"/>
          </p:nvPr>
        </p:nvSpPr>
        <p:spPr>
          <a:xfrm>
            <a:off x="225287" y="1193387"/>
            <a:ext cx="11820939" cy="2437710"/>
          </a:xfrm>
        </p:spPr>
        <p:txBody>
          <a:bodyPr>
            <a:normAutofit/>
          </a:bodyPr>
          <a:lstStyle/>
          <a:p>
            <a:pPr algn="just">
              <a:buClrTx/>
              <a:buFont typeface="Wingdings" panose="05000000000000000000" pitchFamily="2" charset="2"/>
              <a:buChar char="ü"/>
            </a:pPr>
            <a:r>
              <a:rPr lang="en-US" sz="2200" dirty="0">
                <a:solidFill>
                  <a:schemeClr val="tx1"/>
                </a:solidFill>
                <a:latin typeface="Calibri" panose="020F0502020204030204" pitchFamily="34" charset="0"/>
                <a:cs typeface="Calibri" panose="020F0502020204030204" pitchFamily="34" charset="0"/>
              </a:rPr>
              <a:t>The revolving or revolving balance means unpaid balance carried forward every month on that loan.</a:t>
            </a:r>
          </a:p>
          <a:p>
            <a:pPr algn="just">
              <a:buClrTx/>
              <a:buFont typeface="Wingdings" panose="05000000000000000000" pitchFamily="2" charset="2"/>
              <a:buChar char="ü"/>
            </a:pPr>
            <a:r>
              <a:rPr lang="en-IN" sz="2200" dirty="0">
                <a:solidFill>
                  <a:schemeClr val="tx1"/>
                </a:solidFill>
                <a:latin typeface="Calibri" panose="020F0502020204030204" pitchFamily="34" charset="0"/>
                <a:cs typeface="Calibri" panose="020F0502020204030204" pitchFamily="34" charset="0"/>
              </a:rPr>
              <a:t>In this Grade and subgrade wise revolving balance we can notice Grade-B have more </a:t>
            </a:r>
            <a:r>
              <a:rPr lang="en-IN" sz="2200" dirty="0" err="1">
                <a:solidFill>
                  <a:schemeClr val="tx1"/>
                </a:solidFill>
                <a:latin typeface="Calibri" panose="020F0502020204030204" pitchFamily="34" charset="0"/>
                <a:cs typeface="Calibri" panose="020F0502020204030204" pitchFamily="34" charset="0"/>
              </a:rPr>
              <a:t>revol</a:t>
            </a:r>
            <a:r>
              <a:rPr lang="en-IN" sz="2200" dirty="0">
                <a:solidFill>
                  <a:schemeClr val="tx1"/>
                </a:solidFill>
                <a:latin typeface="Calibri" panose="020F0502020204030204" pitchFamily="34" charset="0"/>
                <a:cs typeface="Calibri" panose="020F0502020204030204" pitchFamily="34" charset="0"/>
              </a:rPr>
              <a:t> balance then any other grade &amp; Grade-G have very low revolving balance.</a:t>
            </a:r>
          </a:p>
          <a:p>
            <a:pPr algn="just">
              <a:buClrTx/>
              <a:buFont typeface="Wingdings" panose="05000000000000000000" pitchFamily="2" charset="2"/>
              <a:buChar char="ü"/>
            </a:pP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Similarly, by Subgrade wise subgrade B3 has highest revolving balance which Is 35.6 million dollars and subgrade G5 has lowest revolving balance which is 0.6 million dollars .</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ClrTx/>
              <a:buFont typeface="Arial" panose="020B0604020202020204" pitchFamily="34" charset="0"/>
              <a:buChar char="•"/>
            </a:pPr>
            <a:endParaRPr lang="en-IN" sz="2200" dirty="0">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34FE3F7-A581-DF5F-56B2-70CE4DE39D48}"/>
              </a:ext>
            </a:extLst>
          </p:cNvPr>
          <p:cNvPicPr>
            <a:picLocks noChangeAspect="1"/>
          </p:cNvPicPr>
          <p:nvPr/>
        </p:nvPicPr>
        <p:blipFill rotWithShape="1">
          <a:blip r:embed="rId2">
            <a:extLst>
              <a:ext uri="{28A0092B-C50C-407E-A947-70E740481C1C}">
                <a14:useLocalDpi xmlns:a14="http://schemas.microsoft.com/office/drawing/2010/main" val="0"/>
              </a:ext>
            </a:extLst>
          </a:blip>
          <a:srcRect t="6970"/>
          <a:stretch/>
        </p:blipFill>
        <p:spPr>
          <a:xfrm>
            <a:off x="0" y="3313042"/>
            <a:ext cx="12191999" cy="3544957"/>
          </a:xfrm>
          <a:prstGeom prst="rect">
            <a:avLst/>
          </a:prstGeom>
        </p:spPr>
      </p:pic>
    </p:spTree>
    <p:extLst>
      <p:ext uri="{BB962C8B-B14F-4D97-AF65-F5344CB8AC3E}">
        <p14:creationId xmlns:p14="http://schemas.microsoft.com/office/powerpoint/2010/main" val="63126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F02E-748C-63F4-E6BE-93B7E0C05673}"/>
              </a:ext>
            </a:extLst>
          </p:cNvPr>
          <p:cNvSpPr>
            <a:spLocks noGrp="1"/>
          </p:cNvSpPr>
          <p:nvPr>
            <p:ph type="title" idx="4294967295"/>
          </p:nvPr>
        </p:nvSpPr>
        <p:spPr>
          <a:xfrm>
            <a:off x="1066800" y="0"/>
            <a:ext cx="10058400" cy="1449387"/>
          </a:xfrm>
        </p:spPr>
        <p:txBody>
          <a:bodyPr>
            <a:normAutofit/>
          </a:bodyPr>
          <a:lstStyle/>
          <a:p>
            <a:pPr algn="ctr"/>
            <a:r>
              <a:rPr lang="en-IN" sz="3200" u="sng" dirty="0">
                <a:latin typeface="Arial Black" panose="020B0A04020102020204" pitchFamily="34" charset="0"/>
                <a:cs typeface="Calibri" panose="020F0502020204030204" pitchFamily="34" charset="0"/>
              </a:rPr>
              <a:t>Total payment for Verified status Vs Non-Verified status</a:t>
            </a:r>
            <a:endParaRPr lang="en-IN" sz="3200"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1B86D02-3E3C-FAAB-722C-91CB468ACD02}"/>
              </a:ext>
            </a:extLst>
          </p:cNvPr>
          <p:cNvSpPr>
            <a:spLocks noGrp="1"/>
          </p:cNvSpPr>
          <p:nvPr>
            <p:ph idx="4294967295"/>
          </p:nvPr>
        </p:nvSpPr>
        <p:spPr>
          <a:xfrm>
            <a:off x="159026" y="1715881"/>
            <a:ext cx="5396966" cy="3760788"/>
          </a:xfrm>
        </p:spPr>
        <p:txBody>
          <a:bodyPr>
            <a:normAutofit/>
          </a:bodyPr>
          <a:lstStyle/>
          <a:p>
            <a:pPr algn="just">
              <a:buClrTx/>
              <a:buFont typeface="Wingdings" panose="05000000000000000000" pitchFamily="2" charset="2"/>
              <a:buChar char="ü"/>
            </a:pPr>
            <a:r>
              <a:rPr lang="en-US" sz="2200" dirty="0">
                <a:latin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cs typeface="Calibri" panose="020F0502020204030204" pitchFamily="34" charset="0"/>
              </a:rPr>
              <a:t>This is the first stage of the verification process. The bank needs a loan application to initiate the document collection and verification process.</a:t>
            </a:r>
          </a:p>
          <a:p>
            <a:pPr algn="just">
              <a:buClrTx/>
              <a:buFont typeface="Wingdings" panose="05000000000000000000" pitchFamily="2" charset="2"/>
              <a:buChar char="ü"/>
            </a:pPr>
            <a:r>
              <a:rPr lang="en-US" sz="2200" dirty="0">
                <a:solidFill>
                  <a:schemeClr val="tx1"/>
                </a:solidFill>
                <a:latin typeface="Calibri" panose="020F0502020204030204" pitchFamily="34" charset="0"/>
                <a:cs typeface="Calibri" panose="020F0502020204030204" pitchFamily="34" charset="0"/>
              </a:rPr>
              <a:t>Looking at pie chart out of Total Payment 58.88% are having Verified Status and 41.12% have Non-Verified Status.</a:t>
            </a:r>
          </a:p>
          <a:p>
            <a:pPr>
              <a:buClrTx/>
              <a:buFont typeface="Arial" panose="020B0604020202020204" pitchFamily="34" charset="0"/>
              <a:buChar char="•"/>
            </a:pPr>
            <a:endParaRPr lang="en-IN" sz="22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E9C3476-476B-B8A1-5DDC-B6C7A6F5DEC9}"/>
              </a:ext>
            </a:extLst>
          </p:cNvPr>
          <p:cNvPicPr>
            <a:picLocks noChangeAspect="1"/>
          </p:cNvPicPr>
          <p:nvPr/>
        </p:nvPicPr>
        <p:blipFill rotWithShape="1">
          <a:blip r:embed="rId2">
            <a:extLst>
              <a:ext uri="{28A0092B-C50C-407E-A947-70E740481C1C}">
                <a14:useLocalDpi xmlns:a14="http://schemas.microsoft.com/office/drawing/2010/main" val="0"/>
              </a:ext>
            </a:extLst>
          </a:blip>
          <a:srcRect t="19284" b="1"/>
          <a:stretch/>
        </p:blipFill>
        <p:spPr>
          <a:xfrm>
            <a:off x="5764696" y="1715881"/>
            <a:ext cx="6401327" cy="4711423"/>
          </a:xfrm>
          <a:prstGeom prst="rect">
            <a:avLst/>
          </a:prstGeom>
        </p:spPr>
      </p:pic>
    </p:spTree>
    <p:extLst>
      <p:ext uri="{BB962C8B-B14F-4D97-AF65-F5344CB8AC3E}">
        <p14:creationId xmlns:p14="http://schemas.microsoft.com/office/powerpoint/2010/main" val="117058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2299-57D6-E93B-3EF9-015FDD5C2CD0}"/>
              </a:ext>
            </a:extLst>
          </p:cNvPr>
          <p:cNvSpPr>
            <a:spLocks noGrp="1"/>
          </p:cNvSpPr>
          <p:nvPr>
            <p:ph type="title" idx="4294967295"/>
          </p:nvPr>
        </p:nvSpPr>
        <p:spPr>
          <a:xfrm>
            <a:off x="1066800" y="1"/>
            <a:ext cx="10058400" cy="1219200"/>
          </a:xfrm>
        </p:spPr>
        <p:txBody>
          <a:bodyPr>
            <a:normAutofit/>
          </a:bodyPr>
          <a:lstStyle/>
          <a:p>
            <a:pPr algn="ctr"/>
            <a:r>
              <a:rPr lang="en-IN" sz="3200" u="sng" dirty="0">
                <a:solidFill>
                  <a:schemeClr val="tx1"/>
                </a:solidFill>
                <a:latin typeface="Arial Black" panose="020B0A04020102020204" pitchFamily="34" charset="0"/>
                <a:cs typeface="Calibri" panose="020F0502020204030204" pitchFamily="34" charset="0"/>
              </a:rPr>
              <a:t>State wise and Last_credit_pull_d wise loan status</a:t>
            </a:r>
            <a:endParaRPr lang="en-IN" sz="3200" dirty="0">
              <a:latin typeface="Arial Black" panose="020B0A0402010202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427CEFE-CD84-DCB0-0C87-D5A1D546B9C7}"/>
              </a:ext>
            </a:extLst>
          </p:cNvPr>
          <p:cNvSpPr>
            <a:spLocks noGrp="1"/>
          </p:cNvSpPr>
          <p:nvPr>
            <p:ph idx="4294967295"/>
          </p:nvPr>
        </p:nvSpPr>
        <p:spPr>
          <a:xfrm>
            <a:off x="132521" y="1449387"/>
            <a:ext cx="5767388" cy="3760788"/>
          </a:xfrm>
        </p:spPr>
        <p:txBody>
          <a:bodyPr/>
          <a:lstStyle/>
          <a:p>
            <a:pPr algn="just">
              <a:buClrTx/>
              <a:buFont typeface="Wingdings" panose="05000000000000000000" pitchFamily="2" charset="2"/>
              <a:buChar char="ü"/>
            </a:pPr>
            <a:r>
              <a:rPr lang="en-IN" sz="2200" dirty="0">
                <a:solidFill>
                  <a:schemeClr val="tx1"/>
                </a:solidFill>
                <a:latin typeface="Calibri" panose="020F0502020204030204" pitchFamily="34" charset="0"/>
                <a:cs typeface="Calibri" panose="020F0502020204030204" pitchFamily="34" charset="0"/>
              </a:rPr>
              <a:t>The right graph shows the count of Loan Status in each state of USA on particular last credit pull date.</a:t>
            </a:r>
          </a:p>
          <a:p>
            <a:pPr algn="just">
              <a:buClrTx/>
              <a:buFont typeface="Wingdings" panose="05000000000000000000" pitchFamily="2" charset="2"/>
              <a:buChar char="ü"/>
            </a:pPr>
            <a:r>
              <a:rPr lang="en-IN" sz="2200" dirty="0">
                <a:solidFill>
                  <a:schemeClr val="tx1"/>
                </a:solidFill>
                <a:latin typeface="Calibri" panose="020F0502020204030204" pitchFamily="34" charset="0"/>
                <a:cs typeface="Calibri" panose="020F0502020204030204" pitchFamily="34" charset="0"/>
              </a:rPr>
              <a:t>As you see from the representation, State ‘CA’ has the highest number of accounts in each type of loan status specially fully paid accounts. And state ‘ME’ has the lowest number of accounts in each type of loan status.</a:t>
            </a:r>
          </a:p>
          <a:p>
            <a:pPr>
              <a:buClrTx/>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3B8227A8-C863-2183-680F-0C58BE3F2129}"/>
              </a:ext>
            </a:extLst>
          </p:cNvPr>
          <p:cNvPicPr>
            <a:picLocks noChangeAspect="1"/>
          </p:cNvPicPr>
          <p:nvPr/>
        </p:nvPicPr>
        <p:blipFill rotWithShape="1">
          <a:blip r:embed="rId2">
            <a:extLst>
              <a:ext uri="{28A0092B-C50C-407E-A947-70E740481C1C}">
                <a14:useLocalDpi xmlns:a14="http://schemas.microsoft.com/office/drawing/2010/main" val="0"/>
              </a:ext>
            </a:extLst>
          </a:blip>
          <a:srcRect l="12380" t="7072" r="9639" b="3761"/>
          <a:stretch/>
        </p:blipFill>
        <p:spPr>
          <a:xfrm>
            <a:off x="6096000" y="1325218"/>
            <a:ext cx="6096000" cy="5049078"/>
          </a:xfrm>
          <a:prstGeom prst="rect">
            <a:avLst/>
          </a:prstGeom>
        </p:spPr>
      </p:pic>
    </p:spTree>
    <p:extLst>
      <p:ext uri="{BB962C8B-B14F-4D97-AF65-F5344CB8AC3E}">
        <p14:creationId xmlns:p14="http://schemas.microsoft.com/office/powerpoint/2010/main" val="189945825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{2C24869D-C1B0-4133-B768-5AC4B8E86558}tf56160789_win32</Template>
  <TotalTime>215</TotalTime>
  <Words>856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 Narrow</vt:lpstr>
      <vt:lpstr>Arial</vt:lpstr>
      <vt:lpstr>Arial Black</vt:lpstr>
      <vt:lpstr>Bookman Old Style</vt:lpstr>
      <vt:lpstr>Calibri</vt:lpstr>
      <vt:lpstr>Franklin Gothic Book</vt:lpstr>
      <vt:lpstr>Wingdings</vt:lpstr>
      <vt:lpstr>Custom</vt:lpstr>
      <vt:lpstr>Bank Loan of Customers Data Analysis - P425</vt:lpstr>
      <vt:lpstr>Content</vt:lpstr>
      <vt:lpstr>Introduction</vt:lpstr>
      <vt:lpstr>Project Objective</vt:lpstr>
      <vt:lpstr>Key Performance Indicators(KPI)</vt:lpstr>
      <vt:lpstr>Year wise Loan Status</vt:lpstr>
      <vt:lpstr>Grade and Sub Grade wise Revolving Balance </vt:lpstr>
      <vt:lpstr>Total payment for Verified status Vs Non-Verified status</vt:lpstr>
      <vt:lpstr>State wise and Last_credit_pull_d wise loan status</vt:lpstr>
      <vt:lpstr>Home Ownership Vs Last Payment Date stats</vt:lpstr>
      <vt:lpstr>Excel Dashboard</vt:lpstr>
      <vt:lpstr>Power Bi Dashboard</vt:lpstr>
      <vt:lpstr>Tableau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Shankar Kalasappanavar</dc:creator>
  <cp:lastModifiedBy>Shankar Kalasappanavar</cp:lastModifiedBy>
  <cp:revision>9</cp:revision>
  <dcterms:created xsi:type="dcterms:W3CDTF">2024-03-29T04:33:49Z</dcterms:created>
  <dcterms:modified xsi:type="dcterms:W3CDTF">2024-03-29T14:06:03Z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