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7"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7131-30B1-3424-EC58-2C747FBAF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2EFC65-2A06-2A76-1BE7-5CF56307F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62B4DF-8FCE-996B-5AF9-C6DE3DCA911C}"/>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E867C35D-6220-28BF-EB3C-633D2ECBC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3E9AB-8742-ADF9-2B69-D9CB137C2F37}"/>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31658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07E-2FF0-5F47-CE81-51DC5D93B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BCCE4-ECEE-A93C-D87D-FFCFB1496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C96FBA-5481-F3FA-72EE-99F5FAC41F1B}"/>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1B44B3BE-D89D-0249-E27D-E84CE4A98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7DD2E-454B-4AD7-1D38-B7C3EA24EF77}"/>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51859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488C7-6196-3406-2288-53B453B74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9C5C1A-6FFA-40C2-9190-578A43021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34451-72D4-ECDA-395B-58F328F9850B}"/>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CD00ABF8-C27B-5F06-53C4-A8EB92497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7A68E-2D0E-0250-891B-8FF807802649}"/>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1952786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40735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0EBC-09A7-5BB8-0BFA-F770484A3A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969CF-A9F5-179E-176A-861291969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FA694B-7081-840C-A1E3-3136CD3E9405}"/>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882BA832-B4B0-BF0D-680B-3FDC678D4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7082E-EA9F-95F7-543D-EFA211BCB355}"/>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21717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4187-F19D-6E69-97B9-93FC7779D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28364D-DEC7-4763-59EB-D5497542E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2BD41-ECEA-8EA3-B33E-1FFC34075B59}"/>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71E852FA-ABCA-61E3-E895-E7912C920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A3033-165E-A402-8A98-9BF93E2F9B9A}"/>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170794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6CF9-3145-0E14-DFD6-8999B3FBA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AD8291-C36A-DDA4-CC53-1B66DB883D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DDC216-BF94-4B2E-7C02-A7BA3E5D3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D9AF3F-0AA9-51B4-9B21-0EC63B761FBD}"/>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6" name="Footer Placeholder 5">
            <a:extLst>
              <a:ext uri="{FF2B5EF4-FFF2-40B4-BE49-F238E27FC236}">
                <a16:creationId xmlns:a16="http://schemas.microsoft.com/office/drawing/2014/main" id="{5DAEFA52-7964-D16A-CFCC-E5A6825EB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6491F-06E8-EB9C-7EDC-981530B2E720}"/>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331750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29B7-1076-B496-393F-9D4098C80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481C6-12B0-D614-EC13-B5F96B51D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41AFA-6AB7-7274-9195-E5D59D23F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709176-10E9-9915-F0E7-EF33E2DC4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3C5DC-3F9B-A23F-D795-AA677D289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43CEE-23E1-8536-9BCC-F2F4A410AD0A}"/>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8" name="Footer Placeholder 7">
            <a:extLst>
              <a:ext uri="{FF2B5EF4-FFF2-40B4-BE49-F238E27FC236}">
                <a16:creationId xmlns:a16="http://schemas.microsoft.com/office/drawing/2014/main" id="{97EA6AA1-2722-B61A-4AD9-E12AF91C0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466A3-67F2-AADC-9A6C-D3CCD8D106A5}"/>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352375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3BA-26A5-85C4-D984-1089DC05F2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DF994E-3774-7103-6488-A52B32A7664E}"/>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4" name="Footer Placeholder 3">
            <a:extLst>
              <a:ext uri="{FF2B5EF4-FFF2-40B4-BE49-F238E27FC236}">
                <a16:creationId xmlns:a16="http://schemas.microsoft.com/office/drawing/2014/main" id="{B681DC93-27C2-D227-F9E1-1EC7F3136F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304B4E-1308-422C-7A5A-0D0A4AB268D1}"/>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213607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28ACE-255F-4EE7-5F1C-343A716C57A1}"/>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3" name="Footer Placeholder 2">
            <a:extLst>
              <a:ext uri="{FF2B5EF4-FFF2-40B4-BE49-F238E27FC236}">
                <a16:creationId xmlns:a16="http://schemas.microsoft.com/office/drawing/2014/main" id="{D1AB60E4-EE4F-7F16-59CA-194564BED8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69A7C2-DE1C-C7E0-2217-301F5778B044}"/>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348121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CBE9-1E78-A57E-9958-374033E90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7B7804-F84A-46AF-013F-1B56E452C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FFFA12-FB43-CB33-44EF-F87F9EC53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930EC-7E3D-455D-9A32-8447E0CAB555}"/>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6" name="Footer Placeholder 5">
            <a:extLst>
              <a:ext uri="{FF2B5EF4-FFF2-40B4-BE49-F238E27FC236}">
                <a16:creationId xmlns:a16="http://schemas.microsoft.com/office/drawing/2014/main" id="{24E0A6B7-D5A1-FF79-3BDA-095B33428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F5284-EE6F-94D6-0B9F-BEA53DD6692C}"/>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388634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DFAD-F920-2A37-6C63-752C2DE10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675EEE-5A2B-45C6-E9D7-6B6360565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855ED4-8AEE-F2FF-85C3-516B588BF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78B63-E45C-C7AE-D3BF-566951CBC4D7}"/>
              </a:ext>
            </a:extLst>
          </p:cNvPr>
          <p:cNvSpPr>
            <a:spLocks noGrp="1"/>
          </p:cNvSpPr>
          <p:nvPr>
            <p:ph type="dt" sz="half" idx="10"/>
          </p:nvPr>
        </p:nvSpPr>
        <p:spPr/>
        <p:txBody>
          <a:bodyPr/>
          <a:lstStyle/>
          <a:p>
            <a:fld id="{9B59BEAF-D312-4E17-998A-43E5CCD0012E}" type="datetimeFigureOut">
              <a:rPr lang="en-IN" smtClean="0"/>
              <a:t>27-02-2023</a:t>
            </a:fld>
            <a:endParaRPr lang="en-IN"/>
          </a:p>
        </p:txBody>
      </p:sp>
      <p:sp>
        <p:nvSpPr>
          <p:cNvPr id="6" name="Footer Placeholder 5">
            <a:extLst>
              <a:ext uri="{FF2B5EF4-FFF2-40B4-BE49-F238E27FC236}">
                <a16:creationId xmlns:a16="http://schemas.microsoft.com/office/drawing/2014/main" id="{8D1B7906-67DB-C42B-E10A-D4288A072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C38EA-60F3-7A48-373E-EA66CD90D3C6}"/>
              </a:ext>
            </a:extLst>
          </p:cNvPr>
          <p:cNvSpPr>
            <a:spLocks noGrp="1"/>
          </p:cNvSpPr>
          <p:nvPr>
            <p:ph type="sldNum" sz="quarter" idx="12"/>
          </p:nvPr>
        </p:nvSpPr>
        <p:spPr/>
        <p:txBody>
          <a:bodyPr/>
          <a:lstStyle/>
          <a:p>
            <a:fld id="{A0F9A758-885E-42A4-80BD-59EDD593E20F}" type="slidenum">
              <a:rPr lang="en-IN" smtClean="0"/>
              <a:t>‹#›</a:t>
            </a:fld>
            <a:endParaRPr lang="en-IN"/>
          </a:p>
        </p:txBody>
      </p:sp>
    </p:spTree>
    <p:extLst>
      <p:ext uri="{BB962C8B-B14F-4D97-AF65-F5344CB8AC3E}">
        <p14:creationId xmlns:p14="http://schemas.microsoft.com/office/powerpoint/2010/main" val="5617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68B4D-B2E7-632A-C8A4-67D2E3D96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252A8-33A4-6112-B84C-BE9F017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51D8C-D2CC-9CEE-F503-24D035A75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9BEAF-D312-4E17-998A-43E5CCD0012E}" type="datetimeFigureOut">
              <a:rPr lang="en-IN" smtClean="0"/>
              <a:t>27-02-2023</a:t>
            </a:fld>
            <a:endParaRPr lang="en-IN"/>
          </a:p>
        </p:txBody>
      </p:sp>
      <p:sp>
        <p:nvSpPr>
          <p:cNvPr id="5" name="Footer Placeholder 4">
            <a:extLst>
              <a:ext uri="{FF2B5EF4-FFF2-40B4-BE49-F238E27FC236}">
                <a16:creationId xmlns:a16="http://schemas.microsoft.com/office/drawing/2014/main" id="{2C37A7F6-0366-832A-B8EE-5CC995733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F01FD4-4ECC-BC33-96A4-654701BA8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9A758-885E-42A4-80BD-59EDD593E20F}" type="slidenum">
              <a:rPr lang="en-IN" smtClean="0"/>
              <a:t>‹#›</a:t>
            </a:fld>
            <a:endParaRPr lang="en-IN"/>
          </a:p>
        </p:txBody>
      </p:sp>
    </p:spTree>
    <p:extLst>
      <p:ext uri="{BB962C8B-B14F-4D97-AF65-F5344CB8AC3E}">
        <p14:creationId xmlns:p14="http://schemas.microsoft.com/office/powerpoint/2010/main" val="270181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B6DE-161E-0368-69AB-E292FBE0E26B}"/>
              </a:ext>
            </a:extLst>
          </p:cNvPr>
          <p:cNvSpPr>
            <a:spLocks noGrp="1"/>
          </p:cNvSpPr>
          <p:nvPr>
            <p:ph type="title"/>
          </p:nvPr>
        </p:nvSpPr>
        <p:spPr/>
        <p:txBody>
          <a:bodyPr>
            <a:normAutofit fontScale="90000"/>
          </a:bodyPr>
          <a:lstStyle/>
          <a:p>
            <a:r>
              <a:rPr lang="en-IN" sz="4000" b="1" kern="1800" dirty="0">
                <a:effectLst/>
                <a:latin typeface="Times New Roman" panose="02020603050405020304" pitchFamily="18" charset="0"/>
                <a:ea typeface="Times New Roman" panose="02020603050405020304" pitchFamily="18" charset="0"/>
                <a:cs typeface="Times New Roman" panose="02020603050405020304" pitchFamily="18" charset="0"/>
              </a:rPr>
              <a:t>Power Co Churn Analysis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16E8145-5AF6-8FAA-AC65-74143D33776D}"/>
              </a:ext>
            </a:extLst>
          </p:cNvPr>
          <p:cNvSpPr>
            <a:spLocks noGrp="1"/>
          </p:cNvSpPr>
          <p:nvPr>
            <p:ph sz="quarter" idx="13"/>
          </p:nvPr>
        </p:nvSpPr>
        <p:spPr/>
        <p:txBody>
          <a:bodyPr/>
          <a:lstStyle/>
          <a:p>
            <a:pPr>
              <a:lnSpc>
                <a:spcPct val="107000"/>
              </a:lnSpc>
              <a:spcAft>
                <a:spcPts val="1200"/>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Power co is a major gas and electricity utility that supplies corporate, SME (Small &amp; Medium enterprises), and residential customers. The power liberalization of the energy market in Europe has led to significant customer churn, especially in the SME segment. They have partnered with BCG to help diagnose the source of churning SME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A fair hypothesis is that price changes affect customer churn. Therefore, it is helpful to know which customers are more (or less) likely to churn at their current price, for which a good </a:t>
            </a: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predictive model</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could be useful.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246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9F90-34E5-EF1A-4DDC-8AA033386A6D}"/>
              </a:ext>
            </a:extLst>
          </p:cNvPr>
          <p:cNvSpPr>
            <a:spLocks noGrp="1"/>
          </p:cNvSpPr>
          <p:nvPr>
            <p:ph type="title"/>
          </p:nvPr>
        </p:nvSpPr>
        <p:spPr/>
        <p:txBody>
          <a:bodyPr>
            <a:normAutofit fontScale="90000"/>
          </a:bodyPr>
          <a:lstStyle/>
          <a:p>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Power Co Pricing</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729FB6-6D0A-D007-E9CD-5726B09FBCFF}"/>
              </a:ext>
            </a:extLst>
          </p:cNvPr>
          <p:cNvSpPr>
            <a:spLocks noGrp="1"/>
          </p:cNvSpPr>
          <p:nvPr>
            <p:ph sz="quarter" idx="13"/>
          </p:nvPr>
        </p:nvSpPr>
        <p:spPr/>
        <p:txBody>
          <a:bodyPr/>
          <a:lstStyle/>
          <a:p>
            <a:pPr>
              <a:lnSpc>
                <a:spcPct val="107000"/>
              </a:lnSpc>
              <a:spcAft>
                <a:spcPts val="1200"/>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IN" sz="1800" dirty="0" err="1">
                <a:effectLst/>
                <a:latin typeface="Arial" panose="020B0604020202020204" pitchFamily="34" charset="0"/>
                <a:ea typeface="Times New Roman" panose="02020603050405020304" pitchFamily="18" charset="0"/>
                <a:cs typeface="Times New Roman" panose="02020603050405020304" pitchFamily="18" charset="0"/>
              </a:rPr>
              <a:t>PowerCo</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company comes under the category of the utility industry. Generally, Utility Industry follows a dynamic pricing method to charge their service. </a:t>
            </a: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Dynamic Pricing</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or surge pricing is a pricing strategy in which businesses set flexible prices for products or services based on current market demands. There were several existing algorithms to calculate the price dynamically.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78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BFAA-3056-7C93-3A56-84827B254E86}"/>
              </a:ext>
            </a:extLst>
          </p:cNvPr>
          <p:cNvSpPr>
            <a:spLocks noGrp="1"/>
          </p:cNvSpPr>
          <p:nvPr>
            <p:ph type="title"/>
          </p:nvPr>
        </p:nvSpPr>
        <p:spPr/>
        <p:txBody>
          <a:bodyPr>
            <a:normAutofit fontScale="90000"/>
          </a:bodyPr>
          <a:lstStyle/>
          <a:p>
            <a:r>
              <a:rPr lang="en-IN" sz="4000" b="1" dirty="0">
                <a:latin typeface="Times New Roman" panose="02020603050405020304" pitchFamily="18" charset="0"/>
                <a:cs typeface="Times New Roman" panose="02020603050405020304" pitchFamily="18" charset="0"/>
              </a:rPr>
              <a:t>Visualization:-</a:t>
            </a:r>
            <a:br>
              <a:rPr lang="en-IN" dirty="0"/>
            </a:br>
            <a:endParaRPr lang="en-IN" dirty="0"/>
          </a:p>
        </p:txBody>
      </p:sp>
      <p:sp>
        <p:nvSpPr>
          <p:cNvPr id="3" name="Content Placeholder 2">
            <a:extLst>
              <a:ext uri="{FF2B5EF4-FFF2-40B4-BE49-F238E27FC236}">
                <a16:creationId xmlns:a16="http://schemas.microsoft.com/office/drawing/2014/main" id="{C8718293-9F24-AB9D-6DAF-FB6E52259D9E}"/>
              </a:ext>
            </a:extLst>
          </p:cNvPr>
          <p:cNvSpPr>
            <a:spLocks noGrp="1"/>
          </p:cNvSpPr>
          <p:nvPr>
            <p:ph sz="quarter" idx="13"/>
          </p:nvPr>
        </p:nvSpPr>
        <p:spPr/>
        <p:txBody>
          <a:bodyPr/>
          <a:lstStyle/>
          <a:p>
            <a:pPr marL="457200" indent="-457200">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 In the last 3 months 1,419 customers have churned</a:t>
            </a:r>
          </a:p>
          <a:p>
            <a:pPr marL="0" indent="0">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There are currently 13,187 active clients</a:t>
            </a:r>
          </a:p>
          <a:p>
            <a:pPr marL="0" indent="0">
              <a:buNone/>
            </a:pPr>
            <a:r>
              <a:rPr lang="en-US" dirty="0">
                <a:solidFill>
                  <a:srgbClr val="000000"/>
                </a:solidFill>
                <a:latin typeface="Times New Roman" panose="02020603050405020304" pitchFamily="18" charset="0"/>
                <a:cs typeface="Times New Roman" panose="02020603050405020304" pitchFamily="18" charset="0"/>
              </a:rPr>
              <a:t>2.  </a:t>
            </a:r>
            <a:r>
              <a:rPr lang="en-US" dirty="0">
                <a:solidFill>
                  <a:srgbClr val="000000"/>
                </a:solidFill>
                <a:effectLst/>
                <a:latin typeface="Times New Roman" panose="02020603050405020304" pitchFamily="18" charset="0"/>
                <a:cs typeface="Times New Roman" panose="02020603050405020304" pitchFamily="18" charset="0"/>
              </a:rPr>
              <a:t>There is no client data for 1490 clients</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3. There are 634 instances where a customer is not a gas client but    consumes gas. This may be true for the same customer more than once. We should convert the </a:t>
            </a:r>
            <a:r>
              <a:rPr lang="en-US" b="0" i="0" dirty="0" err="1">
                <a:solidFill>
                  <a:srgbClr val="000000"/>
                </a:solidFill>
                <a:effectLst/>
                <a:latin typeface="Times New Roman" panose="02020603050405020304" pitchFamily="18" charset="0"/>
                <a:cs typeface="Times New Roman" panose="02020603050405020304" pitchFamily="18" charset="0"/>
              </a:rPr>
              <a:t>has_gas</a:t>
            </a:r>
            <a:r>
              <a:rPr lang="en-US" b="0" i="0" dirty="0">
                <a:solidFill>
                  <a:srgbClr val="000000"/>
                </a:solidFill>
                <a:effectLst/>
                <a:latin typeface="Times New Roman" panose="02020603050405020304" pitchFamily="18" charset="0"/>
                <a:cs typeface="Times New Roman" panose="02020603050405020304" pitchFamily="18" charset="0"/>
              </a:rPr>
              <a:t> to "true" for these customers.</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4.  Less than 2,000 customers out of almost 16,096 have churned. Of those, most of them tend to not be gas clients. Let's find the current churn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1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A0B3-CAAA-363A-C699-BA442C14904D}"/>
              </a:ext>
            </a:extLst>
          </p:cNvPr>
          <p:cNvSpPr>
            <a:spLocks noGrp="1"/>
          </p:cNvSpPr>
          <p:nvPr>
            <p:ph type="title"/>
          </p:nvPr>
        </p:nvSpPr>
        <p:spPr>
          <a:xfrm>
            <a:off x="539496" y="1536192"/>
            <a:ext cx="6876288" cy="640080"/>
          </a:xfrm>
        </p:spPr>
        <p:txBody>
          <a:bodyPr>
            <a:normAutofit fontScale="90000"/>
          </a:bodyPr>
          <a:lstStyle/>
          <a:p>
            <a:r>
              <a:rPr lang="en-IN" sz="4000" b="1" i="0" dirty="0">
                <a:effectLst/>
                <a:latin typeface="Times New Roman" panose="02020603050405020304" pitchFamily="18" charset="0"/>
                <a:cs typeface="Times New Roman" panose="02020603050405020304" pitchFamily="18" charset="0"/>
              </a:rPr>
              <a:t>Key Findings:-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4638196C-3CB5-10CF-E774-F5B45D9CFC93}"/>
              </a:ext>
            </a:extLst>
          </p:cNvPr>
          <p:cNvSpPr>
            <a:spLocks noGrp="1"/>
          </p:cNvSpPr>
          <p:nvPr>
            <p:ph sz="quarter" idx="13"/>
          </p:nvPr>
        </p:nvSpPr>
        <p:spPr/>
        <p:txBody>
          <a:bodyPr>
            <a:noAutofit/>
          </a:bodyPr>
          <a:lstStyle/>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Around 9.7% of </a:t>
            </a:r>
            <a:r>
              <a:rPr lang="en-US" sz="1600" b="0" i="0" dirty="0" err="1">
                <a:solidFill>
                  <a:srgbClr val="000000"/>
                </a:solidFill>
                <a:effectLst/>
                <a:latin typeface="Times New Roman" panose="02020603050405020304" pitchFamily="18" charset="0"/>
                <a:cs typeface="Times New Roman" panose="02020603050405020304" pitchFamily="18" charset="0"/>
              </a:rPr>
              <a:t>PowerCo's</a:t>
            </a:r>
            <a:r>
              <a:rPr lang="en-US" sz="1600" b="0" i="0" dirty="0">
                <a:solidFill>
                  <a:srgbClr val="000000"/>
                </a:solidFill>
                <a:effectLst/>
                <a:latin typeface="Times New Roman" panose="02020603050405020304" pitchFamily="18" charset="0"/>
                <a:cs typeface="Times New Roman" panose="02020603050405020304" pitchFamily="18" charset="0"/>
              </a:rPr>
              <a:t> clients are churning.</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It is difficult to determine whether or not price sensitivity and churn are correlated with the current data. If </a:t>
            </a:r>
            <a:r>
              <a:rPr lang="en-US" sz="1600" b="0" i="0" dirty="0" err="1">
                <a:solidFill>
                  <a:srgbClr val="000000"/>
                </a:solidFill>
                <a:effectLst/>
                <a:latin typeface="Times New Roman" panose="02020603050405020304" pitchFamily="18" charset="0"/>
                <a:cs typeface="Times New Roman" panose="02020603050405020304" pitchFamily="18" charset="0"/>
              </a:rPr>
              <a:t>PowerCo</a:t>
            </a:r>
            <a:r>
              <a:rPr lang="en-US" sz="1600" b="0" i="0" dirty="0">
                <a:solidFill>
                  <a:srgbClr val="000000"/>
                </a:solidFill>
                <a:effectLst/>
                <a:latin typeface="Times New Roman" panose="02020603050405020304" pitchFamily="18" charset="0"/>
                <a:cs typeface="Times New Roman" panose="02020603050405020304" pitchFamily="18" charset="0"/>
              </a:rPr>
              <a:t> has panel data for their clients, it is possible to compute the average client price sensitivity utilizing the real formula.</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More clients seem to churn as a result of increases in the price of energy rather than power. In other words, </a:t>
            </a:r>
            <a:r>
              <a:rPr lang="en-US" sz="1600" b="0" i="0" dirty="0" err="1">
                <a:solidFill>
                  <a:srgbClr val="000000"/>
                </a:solidFill>
                <a:effectLst/>
                <a:latin typeface="Times New Roman" panose="02020603050405020304" pitchFamily="18" charset="0"/>
                <a:cs typeface="Times New Roman" panose="02020603050405020304" pitchFamily="18" charset="0"/>
              </a:rPr>
              <a:t>PowerCo</a:t>
            </a:r>
            <a:r>
              <a:rPr lang="en-US" sz="1600" b="0" i="0" dirty="0">
                <a:solidFill>
                  <a:srgbClr val="000000"/>
                </a:solidFill>
                <a:effectLst/>
                <a:latin typeface="Times New Roman" panose="02020603050405020304" pitchFamily="18" charset="0"/>
                <a:cs typeface="Times New Roman" panose="02020603050405020304" pitchFamily="18" charset="0"/>
              </a:rPr>
              <a:t> could likely get away with increasing power prices without any losing any clients.</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Customers who churned have lower electricity and gas consumption levels than non-churners, except consumption is about even if the client does not use gas.</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Customers who have a higher net margin seem to churn more. Perhaps customers are more inclined to churn if their net margin on power subscription is higher than the non-churner average? Whether or not the client uses gas does not differentiate the groups by much in this case.</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There doesn't seem to be much of a difference when comparing number of antiquity and churn.</a:t>
            </a:r>
          </a:p>
          <a:p>
            <a:pPr algn="l">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We can see that subscribed power and total net margin seems to be an </a:t>
            </a:r>
            <a:r>
              <a:rPr lang="en-US" sz="1600" b="0" i="0" dirty="0" err="1">
                <a:solidFill>
                  <a:srgbClr val="000000"/>
                </a:solidFill>
                <a:effectLst/>
                <a:latin typeface="Times New Roman" panose="02020603050405020304" pitchFamily="18" charset="0"/>
                <a:cs typeface="Times New Roman" panose="02020603050405020304" pitchFamily="18" charset="0"/>
              </a:rPr>
              <a:t>influencial</a:t>
            </a:r>
            <a:r>
              <a:rPr lang="en-US" sz="1600" b="0" i="0" dirty="0">
                <a:solidFill>
                  <a:srgbClr val="000000"/>
                </a:solidFill>
                <a:effectLst/>
                <a:latin typeface="Times New Roman" panose="02020603050405020304" pitchFamily="18" charset="0"/>
                <a:cs typeface="Times New Roman" panose="02020603050405020304" pitchFamily="18" charset="0"/>
              </a:rPr>
              <a:t> factor for churn, with the former being slightly stronger.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35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297B-0F5E-9B61-5760-5DC227EDA44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9D2F6F-7A93-3AC9-7604-F1E42B40A0AC}"/>
              </a:ext>
            </a:extLst>
          </p:cNvPr>
          <p:cNvSpPr>
            <a:spLocks noGrp="1"/>
          </p:cNvSpPr>
          <p:nvPr>
            <p:ph sz="quarter" idx="13"/>
          </p:nvPr>
        </p:nvSpPr>
        <p:spPr/>
        <p:txBody>
          <a:bodyPr/>
          <a:lstStyle/>
          <a:p>
            <a:r>
              <a:rPr lang="en-US" b="1" i="0" dirty="0">
                <a:solidFill>
                  <a:srgbClr val="000000"/>
                </a:solidFill>
                <a:effectLst/>
                <a:latin typeface="Helvetica Neue"/>
              </a:rPr>
              <a:t>From the </a:t>
            </a:r>
            <a:r>
              <a:rPr lang="en-US" b="1" i="0">
                <a:solidFill>
                  <a:srgbClr val="000000"/>
                </a:solidFill>
                <a:effectLst/>
                <a:latin typeface="Helvetica Neue"/>
              </a:rPr>
              <a:t>RandomForestclassifiers</a:t>
            </a:r>
            <a:r>
              <a:rPr lang="en-US" b="1" i="0" dirty="0">
                <a:solidFill>
                  <a:srgbClr val="000000"/>
                </a:solidFill>
                <a:effectLst/>
                <a:latin typeface="Helvetica Neue"/>
              </a:rPr>
              <a:t>, we can say that the random forest model did the best job of separating churn and non-churn customers. The selection of sampling technique plays a major role here, because the price variation has variable impact based on sampling strategy. But as per the model energy consumption, profit margin, subscribed power, </a:t>
            </a:r>
            <a:r>
              <a:rPr lang="en-US" b="1" i="0" dirty="0" err="1">
                <a:solidFill>
                  <a:srgbClr val="000000"/>
                </a:solidFill>
                <a:effectLst/>
                <a:latin typeface="Helvetica Neue"/>
              </a:rPr>
              <a:t>etc</a:t>
            </a:r>
            <a:r>
              <a:rPr lang="en-US" b="1" i="0" dirty="0">
                <a:solidFill>
                  <a:srgbClr val="000000"/>
                </a:solidFill>
                <a:effectLst/>
                <a:latin typeface="Helvetica Neue"/>
              </a:rPr>
              <a:t> has significant importance in the classification task. So we need to investigate the price technique, competitor's subscription plans and discount to arrive precise conclusion</a:t>
            </a:r>
          </a:p>
          <a:p>
            <a:endParaRPr lang="en-IN" dirty="0"/>
          </a:p>
        </p:txBody>
      </p:sp>
    </p:spTree>
    <p:extLst>
      <p:ext uri="{BB962C8B-B14F-4D97-AF65-F5344CB8AC3E}">
        <p14:creationId xmlns:p14="http://schemas.microsoft.com/office/powerpoint/2010/main" val="237972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588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vt:lpstr>
      <vt:lpstr>Times New Roman</vt:lpstr>
      <vt:lpstr>Office Theme</vt:lpstr>
      <vt:lpstr>Power Co Churn Analysis </vt:lpstr>
      <vt:lpstr>Understanding Power Co Pricing </vt:lpstr>
      <vt:lpstr>Visualization:- </vt:lpstr>
      <vt:lpstr>Key Findings:-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Co Churn Analysis </dc:title>
  <dc:creator>Lenovo</dc:creator>
  <cp:lastModifiedBy>Lenovo</cp:lastModifiedBy>
  <cp:revision>2</cp:revision>
  <dcterms:created xsi:type="dcterms:W3CDTF">2023-02-20T09:53:49Z</dcterms:created>
  <dcterms:modified xsi:type="dcterms:W3CDTF">2023-02-27T04:36:01Z</dcterms:modified>
</cp:coreProperties>
</file>