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68" r:id="rId4"/>
    <p:sldId id="261" r:id="rId5"/>
    <p:sldId id="273" r:id="rId6"/>
    <p:sldId id="276" r:id="rId7"/>
    <p:sldId id="274" r:id="rId8"/>
    <p:sldId id="279" r:id="rId9"/>
    <p:sldId id="280" r:id="rId10"/>
    <p:sldId id="281" r:id="rId11"/>
    <p:sldId id="278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402" autoAdjust="0"/>
  </p:normalViewPr>
  <p:slideViewPr>
    <p:cSldViewPr showGuides="1">
      <p:cViewPr>
        <p:scale>
          <a:sx n="75" d="100"/>
          <a:sy n="75" d="100"/>
        </p:scale>
        <p:origin x="540" y="-18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8301" y="0"/>
            <a:ext cx="6102032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3831" y="3074530"/>
            <a:ext cx="4420704" cy="2588637"/>
          </a:xfrm>
        </p:spPr>
        <p:txBody>
          <a:bodyPr lIns="0">
            <a:normAutofit/>
          </a:bodyPr>
          <a:lstStyle>
            <a:lvl1pPr marL="179946" indent="-179946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3831" y="1032746"/>
            <a:ext cx="5054766" cy="782638"/>
          </a:xfrm>
        </p:spPr>
        <p:txBody>
          <a:bodyPr>
            <a:normAutofit/>
          </a:bodyPr>
          <a:lstStyle>
            <a:lvl1pPr algn="l">
              <a:defRPr sz="3999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831" y="2225393"/>
            <a:ext cx="4420704" cy="749047"/>
          </a:xfrm>
        </p:spPr>
        <p:txBody>
          <a:bodyPr>
            <a:normAutofit/>
          </a:bodyPr>
          <a:lstStyle>
            <a:lvl1pPr marL="0" indent="0" algn="l">
              <a:buNone/>
              <a:defRPr sz="2199">
                <a:solidFill>
                  <a:schemeClr val="tx2"/>
                </a:solidFill>
              </a:defRPr>
            </a:lvl1pPr>
            <a:lvl2pPr>
              <a:defRPr sz="1799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89689" y="6103003"/>
            <a:ext cx="910563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799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1" y="1947672"/>
            <a:ext cx="5272627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1799" dirty="0"/>
          </a:p>
        </p:txBody>
      </p:sp>
    </p:spTree>
    <p:extLst>
      <p:ext uri="{BB962C8B-B14F-4D97-AF65-F5344CB8AC3E}">
        <p14:creationId xmlns:p14="http://schemas.microsoft.com/office/powerpoint/2010/main" val="318377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3/8/2023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3/8/2023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3/8/2023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9491445" cy="2680127"/>
          </a:xfrm>
        </p:spPr>
        <p:txBody>
          <a:bodyPr/>
          <a:lstStyle/>
          <a:p>
            <a:r>
              <a:rPr lang="en-US" sz="4800" dirty="0"/>
              <a:t>Home Loan Data Science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2417" y="5100433"/>
            <a:ext cx="2801647" cy="381435"/>
          </a:xfrm>
        </p:spPr>
        <p:txBody>
          <a:bodyPr>
            <a:normAutofit/>
          </a:bodyPr>
          <a:lstStyle/>
          <a:p>
            <a:r>
              <a:rPr lang="en-US" sz="2000" dirty="0"/>
              <a:t>Date:-08 March,2023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4F8B6-0EEC-96DA-9546-2795179EA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17884"/>
            <a:ext cx="9930158" cy="3479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068906-2812-A114-46E1-B85FC77E39B7}"/>
              </a:ext>
            </a:extLst>
          </p:cNvPr>
          <p:cNvSpPr txBox="1"/>
          <p:nvPr/>
        </p:nvSpPr>
        <p:spPr>
          <a:xfrm>
            <a:off x="10846940" y="30441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134F3-2F04-6DA8-F2B4-5B278C3F7775}"/>
              </a:ext>
            </a:extLst>
          </p:cNvPr>
          <p:cNvSpPr txBox="1"/>
          <p:nvPr/>
        </p:nvSpPr>
        <p:spPr>
          <a:xfrm>
            <a:off x="9190756" y="636891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Vaibhav </a:t>
            </a:r>
            <a:r>
              <a:rPr lang="en-IN" dirty="0" err="1"/>
              <a:t>Amrutkar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992002"/>
            <a:ext cx="5040560" cy="748852"/>
          </a:xfrm>
        </p:spPr>
        <p:txBody>
          <a:bodyPr>
            <a:noAutofit/>
          </a:bodyPr>
          <a:lstStyle/>
          <a:p>
            <a:r>
              <a:rPr lang="en-US" sz="3999" b="1" dirty="0">
                <a:latin typeface="Bookman Old Style" panose="02050604050505020204" pitchFamily="18" charset="0"/>
              </a:rPr>
              <a:t>Model Evaluation</a:t>
            </a:r>
            <a:endParaRPr lang="ru-RU" sz="3999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ABB7755-A044-45D4-A8F6-DAB34C54B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444598"/>
              </p:ext>
            </p:extLst>
          </p:nvPr>
        </p:nvGraphicFramePr>
        <p:xfrm>
          <a:off x="1989956" y="2395127"/>
          <a:ext cx="9154112" cy="207779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71024">
                  <a:extLst>
                    <a:ext uri="{9D8B030D-6E8A-4147-A177-3AD203B41FA5}">
                      <a16:colId xmlns:a16="http://schemas.microsoft.com/office/drawing/2014/main" val="3923733502"/>
                    </a:ext>
                  </a:extLst>
                </a:gridCol>
                <a:gridCol w="2431718">
                  <a:extLst>
                    <a:ext uri="{9D8B030D-6E8A-4147-A177-3AD203B41FA5}">
                      <a16:colId xmlns:a16="http://schemas.microsoft.com/office/drawing/2014/main" val="2342528244"/>
                    </a:ext>
                  </a:extLst>
                </a:gridCol>
                <a:gridCol w="3051370">
                  <a:extLst>
                    <a:ext uri="{9D8B030D-6E8A-4147-A177-3AD203B41FA5}">
                      <a16:colId xmlns:a16="http://schemas.microsoft.com/office/drawing/2014/main" val="1527328182"/>
                    </a:ext>
                  </a:extLst>
                </a:gridCol>
              </a:tblGrid>
              <a:tr h="106652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AutoML</a:t>
                      </a:r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Custom-made ML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849130848"/>
                  </a:ext>
                </a:extLst>
              </a:tr>
              <a:tr h="101101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Accuracy</a:t>
                      </a:r>
                      <a:endParaRPr lang="en-US" sz="1800" b="1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78%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77%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662995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193904B-614E-44E5-8D3E-BC63BFCB17DF}"/>
              </a:ext>
            </a:extLst>
          </p:cNvPr>
          <p:cNvSpPr txBox="1"/>
          <p:nvPr/>
        </p:nvSpPr>
        <p:spPr>
          <a:xfrm>
            <a:off x="1989956" y="4981029"/>
            <a:ext cx="9416601" cy="83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rgbClr val="002060"/>
                </a:solidFill>
              </a:rPr>
              <a:t>• </a:t>
            </a:r>
            <a:r>
              <a:rPr lang="en-IN" sz="2399" b="1" dirty="0">
                <a:solidFill>
                  <a:srgbClr val="002060"/>
                </a:solidFill>
              </a:rPr>
              <a:t>Where accuracy is the total of all the model's correctly predicted outcomes over all predicted outcomes.</a:t>
            </a:r>
            <a:endParaRPr lang="en-US" sz="1999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93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899" y="2185717"/>
            <a:ext cx="10153129" cy="4170633"/>
          </a:xfrm>
        </p:spPr>
        <p:txBody>
          <a:bodyPr>
            <a:noAutofit/>
          </a:bodyPr>
          <a:lstStyle/>
          <a:p>
            <a:pPr algn="just"/>
            <a:r>
              <a:rPr lang="en-US" sz="2799" b="1" dirty="0">
                <a:solidFill>
                  <a:srgbClr val="002060"/>
                </a:solidFill>
              </a:rPr>
              <a:t>• Custom-made ML is better than AutoML</a:t>
            </a:r>
          </a:p>
          <a:p>
            <a:pPr marL="0" indent="0" algn="just">
              <a:buNone/>
            </a:pPr>
            <a:endParaRPr lang="en-US" sz="1100" b="1" dirty="0">
              <a:solidFill>
                <a:srgbClr val="002060"/>
              </a:solidFill>
            </a:endParaRPr>
          </a:p>
          <a:p>
            <a:pPr algn="just"/>
            <a:r>
              <a:rPr lang="en-US" sz="2799" b="1" dirty="0">
                <a:solidFill>
                  <a:srgbClr val="002060"/>
                </a:solidFill>
              </a:rPr>
              <a:t>• </a:t>
            </a:r>
            <a:r>
              <a:rPr lang="en-IN" sz="2799" b="1" dirty="0">
                <a:solidFill>
                  <a:srgbClr val="002060"/>
                </a:solidFill>
              </a:rPr>
              <a:t>We are fully aware of what was used, how it was used, and what algorithm was applied to accomplish the goal.</a:t>
            </a:r>
          </a:p>
          <a:p>
            <a:pPr marL="0" indent="0" algn="just">
              <a:buNone/>
            </a:pPr>
            <a:endParaRPr lang="en-IN" sz="1100" b="1" dirty="0">
              <a:solidFill>
                <a:srgbClr val="002060"/>
              </a:solidFill>
            </a:endParaRPr>
          </a:p>
          <a:p>
            <a:pPr algn="just"/>
            <a:r>
              <a:rPr lang="en-IN" sz="2799" b="1" dirty="0">
                <a:solidFill>
                  <a:srgbClr val="002060"/>
                </a:solidFill>
              </a:rPr>
              <a:t>• If we can train and forecast in real time, it will benefit us and take less time to do so, although this use case may not allow for it.</a:t>
            </a:r>
          </a:p>
          <a:p>
            <a:pPr marL="0" indent="0" algn="just">
              <a:buNone/>
            </a:pPr>
            <a:endParaRPr lang="en-IN" sz="1100" b="1" dirty="0">
              <a:solidFill>
                <a:srgbClr val="002060"/>
              </a:solidFill>
            </a:endParaRPr>
          </a:p>
          <a:p>
            <a:pPr algn="just"/>
            <a:r>
              <a:rPr lang="en-IN" sz="2799" b="1" dirty="0">
                <a:solidFill>
                  <a:srgbClr val="002060"/>
                </a:solidFill>
              </a:rPr>
              <a:t>• The ideal application for AutoML is as a foundational model.</a:t>
            </a:r>
            <a:endParaRPr lang="en-US" sz="2799" b="1" dirty="0">
              <a:solidFill>
                <a:srgbClr val="00206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970439"/>
            <a:ext cx="5256584" cy="748852"/>
          </a:xfrm>
        </p:spPr>
        <p:txBody>
          <a:bodyPr>
            <a:noAutofit/>
          </a:bodyPr>
          <a:lstStyle/>
          <a:p>
            <a:r>
              <a:rPr lang="en-US" sz="3999" b="1" dirty="0">
                <a:latin typeface="Bookman Old Style" panose="02050604050505020204" pitchFamily="18" charset="0"/>
              </a:rPr>
              <a:t>Recommendations</a:t>
            </a:r>
            <a:endParaRPr lang="ru-RU" sz="3999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65881"/>
            <a:ext cx="9782801" cy="1239837"/>
          </a:xfrm>
        </p:spPr>
        <p:txBody>
          <a:bodyPr>
            <a:normAutofit/>
          </a:bodyPr>
          <a:lstStyle/>
          <a:p>
            <a:r>
              <a:rPr lang="en-US" sz="4000" dirty="0"/>
              <a:t>Agenda: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Science Lifecycle</a:t>
            </a:r>
          </a:p>
          <a:p>
            <a:r>
              <a:rPr lang="en-US" b="1" dirty="0"/>
              <a:t>Project Overview</a:t>
            </a:r>
          </a:p>
          <a:p>
            <a:r>
              <a:rPr lang="en-US" b="1" dirty="0"/>
              <a:t>Data</a:t>
            </a:r>
          </a:p>
          <a:p>
            <a:r>
              <a:rPr lang="en-US" b="1" dirty="0"/>
              <a:t>Analysis</a:t>
            </a:r>
          </a:p>
          <a:p>
            <a:r>
              <a:rPr lang="en-US" b="1" dirty="0"/>
              <a:t>Modeling</a:t>
            </a:r>
          </a:p>
          <a:p>
            <a:r>
              <a:rPr lang="en-US" b="1" dirty="0"/>
              <a:t>Model Evaluation </a:t>
            </a:r>
          </a:p>
          <a:p>
            <a:r>
              <a:rPr lang="en-US" b="1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7" y="356834"/>
            <a:ext cx="3132823" cy="864096"/>
          </a:xfrm>
        </p:spPr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8F193-7CA8-F0B2-3703-649CBFA35D4E}"/>
              </a:ext>
            </a:extLst>
          </p:cNvPr>
          <p:cNvSpPr txBox="1"/>
          <p:nvPr/>
        </p:nvSpPr>
        <p:spPr>
          <a:xfrm>
            <a:off x="2854052" y="1340768"/>
            <a:ext cx="10081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L</a:t>
            </a:r>
          </a:p>
          <a:p>
            <a:r>
              <a:rPr lang="en-IN" sz="3200" b="1" dirty="0"/>
              <a:t>I</a:t>
            </a:r>
          </a:p>
          <a:p>
            <a:r>
              <a:rPr lang="en-IN" sz="3200" b="1" dirty="0"/>
              <a:t>F</a:t>
            </a:r>
          </a:p>
          <a:p>
            <a:r>
              <a:rPr lang="en-IN" sz="3200" b="1" dirty="0"/>
              <a:t>E</a:t>
            </a:r>
          </a:p>
          <a:p>
            <a:endParaRPr lang="en-IN" sz="3200" b="1" dirty="0"/>
          </a:p>
          <a:p>
            <a:r>
              <a:rPr lang="en-IN" sz="3200" b="1" dirty="0"/>
              <a:t>C</a:t>
            </a:r>
          </a:p>
          <a:p>
            <a:r>
              <a:rPr lang="en-IN" sz="3200" b="1" dirty="0"/>
              <a:t>Y</a:t>
            </a:r>
          </a:p>
          <a:p>
            <a:r>
              <a:rPr lang="en-IN" sz="3200" b="1" dirty="0"/>
              <a:t>C</a:t>
            </a:r>
          </a:p>
          <a:p>
            <a:r>
              <a:rPr lang="en-IN" sz="3200" b="1" dirty="0"/>
              <a:t>L</a:t>
            </a:r>
          </a:p>
          <a:p>
            <a:r>
              <a:rPr lang="en-IN" sz="3200" b="1" dirty="0"/>
              <a:t>E</a:t>
            </a:r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89C3F848-E6F4-C37F-C80A-925220860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2284" y="1155442"/>
            <a:ext cx="6264696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Project Overview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75AAB-6FFD-17EE-F877-F0DC3B43475A}"/>
              </a:ext>
            </a:extLst>
          </p:cNvPr>
          <p:cNvSpPr txBox="1"/>
          <p:nvPr/>
        </p:nvSpPr>
        <p:spPr>
          <a:xfrm>
            <a:off x="1917948" y="1844824"/>
            <a:ext cx="8352928" cy="4235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♦ </a:t>
            </a:r>
            <a:r>
              <a:rPr lang="en-US" sz="2400" b="1" u="sng" dirty="0">
                <a:solidFill>
                  <a:srgbClr val="002060"/>
                </a:solidFill>
                <a:highlight>
                  <a:srgbClr val="00FFFF"/>
                </a:highlight>
              </a:rPr>
              <a:t>Business Problem</a:t>
            </a:r>
            <a:r>
              <a:rPr lang="en-US" sz="2400" b="1" dirty="0">
                <a:solidFill>
                  <a:srgbClr val="002060"/>
                </a:solidFill>
                <a:highlight>
                  <a:srgbClr val="00FFFF"/>
                </a:highlight>
              </a:rPr>
              <a:t>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b="1" dirty="0">
                <a:solidFill>
                  <a:srgbClr val="002060"/>
                </a:solidFill>
              </a:rPr>
              <a:t>	</a:t>
            </a:r>
            <a:r>
              <a:rPr lang="en-IN" sz="1800" b="1" dirty="0">
                <a:solidFill>
                  <a:srgbClr val="002060"/>
                </a:solidFill>
                <a:cs typeface="Times New Roman" panose="02020603050405020304" pitchFamily="18" charset="0"/>
              </a:rPr>
              <a:t>At the moment, applying for a home loan is a laborious procedure. It takes 2 to 3 days, so the applicant won't learn the results of their application until after those 2 to 3 days</a:t>
            </a:r>
            <a:r>
              <a:rPr lang="en-IN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♦ </a:t>
            </a:r>
            <a:r>
              <a:rPr lang="en-US" sz="2400" b="1" u="sng" dirty="0">
                <a:solidFill>
                  <a:srgbClr val="002060"/>
                </a:solidFill>
                <a:highlight>
                  <a:srgbClr val="00FFFF"/>
                </a:highlight>
              </a:rPr>
              <a:t>Business Objective</a:t>
            </a:r>
            <a:r>
              <a:rPr lang="en-US" sz="2400" b="1" dirty="0">
                <a:solidFill>
                  <a:srgbClr val="002060"/>
                </a:solidFill>
                <a:highlight>
                  <a:srgbClr val="00FFFF"/>
                </a:highlight>
              </a:rPr>
              <a:t>:</a:t>
            </a:r>
          </a:p>
          <a:p>
            <a:pPr marL="0" indent="0" algn="just">
              <a:buNone/>
            </a:pPr>
            <a:r>
              <a:rPr lang="en-IN" sz="2000" b="1" dirty="0">
                <a:solidFill>
                  <a:srgbClr val="002060"/>
                </a:solidFill>
              </a:rPr>
              <a:t>	</a:t>
            </a:r>
            <a:r>
              <a:rPr lang="en-IN" sz="1800" b="1" dirty="0">
                <a:solidFill>
                  <a:srgbClr val="002060"/>
                </a:solidFill>
                <a:cs typeface="Times New Roman" panose="02020603050405020304" pitchFamily="18" charset="0"/>
              </a:rPr>
              <a:t>Help the user by getting information regarding the status of their loans in a matter of seconds.</a:t>
            </a:r>
            <a:endParaRPr lang="en-US" sz="1800" b="1" dirty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♦ </a:t>
            </a:r>
            <a:r>
              <a:rPr lang="en-US" sz="2400" b="1" u="sng" dirty="0">
                <a:solidFill>
                  <a:srgbClr val="002060"/>
                </a:solidFill>
                <a:highlight>
                  <a:srgbClr val="00FFFF"/>
                </a:highlight>
              </a:rPr>
              <a:t>Hypothesis</a:t>
            </a:r>
            <a:r>
              <a:rPr lang="en-US" sz="2400" b="1" dirty="0">
                <a:solidFill>
                  <a:srgbClr val="002060"/>
                </a:solidFill>
                <a:highlight>
                  <a:srgbClr val="00FFFF"/>
                </a:highlight>
              </a:rPr>
              <a:t>:</a:t>
            </a:r>
            <a:r>
              <a:rPr lang="en-US" sz="2400" dirty="0">
                <a:solidFill>
                  <a:srgbClr val="002060"/>
                </a:solidFill>
                <a:highlight>
                  <a:srgbClr val="00FFFF"/>
                </a:highlight>
              </a:rPr>
              <a:t> 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2060"/>
                </a:solidFill>
              </a:rPr>
              <a:t>	</a:t>
            </a:r>
            <a:r>
              <a:rPr lang="en-IN" sz="1800" b="1" dirty="0">
                <a:solidFill>
                  <a:srgbClr val="002060"/>
                </a:solidFill>
                <a:cs typeface="Times New Roman" panose="02020603050405020304" pitchFamily="18" charset="0"/>
              </a:rPr>
              <a:t>Machine learning may be used to forecast a future borrower's loan status based on historical data, greatly reducing the time it takes for them to discover their separate statuses</a:t>
            </a:r>
            <a:r>
              <a:rPr lang="en-IN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509" y="713751"/>
            <a:ext cx="5054766" cy="782638"/>
          </a:xfrm>
        </p:spPr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58509" y="791538"/>
            <a:ext cx="7824042" cy="782435"/>
          </a:xfrm>
        </p:spPr>
        <p:txBody>
          <a:bodyPr>
            <a:noAutofit/>
          </a:bodyPr>
          <a:lstStyle/>
          <a:p>
            <a:r>
              <a:rPr lang="en-US" sz="3999" b="1" dirty="0">
                <a:latin typeface="Bookman Old Style" panose="02050604050505020204" pitchFamily="18" charset="0"/>
              </a:rPr>
              <a:t>Process Overview / Solution</a:t>
            </a:r>
            <a:endParaRPr lang="ru-RU" sz="3999" b="1" dirty="0">
              <a:latin typeface="Bookman Old Style" panose="02050604050505020204" pitchFamily="18" charset="0"/>
            </a:endParaRPr>
          </a:p>
        </p:txBody>
      </p:sp>
      <p:pic>
        <p:nvPicPr>
          <p:cNvPr id="7" name="Graphic 6" descr="Man holding cup">
            <a:extLst>
              <a:ext uri="{FF2B5EF4-FFF2-40B4-BE49-F238E27FC236}">
                <a16:creationId xmlns:a16="http://schemas.microsoft.com/office/drawing/2014/main" id="{287FE4CD-B5D6-458C-A5E5-B63826D78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235" y="2227787"/>
            <a:ext cx="1591281" cy="359629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CB153A3-C7FD-4802-A2BD-61C98D5F4029}"/>
              </a:ext>
            </a:extLst>
          </p:cNvPr>
          <p:cNvSpPr/>
          <p:nvPr/>
        </p:nvSpPr>
        <p:spPr>
          <a:xfrm>
            <a:off x="2264938" y="3793983"/>
            <a:ext cx="504836" cy="23195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pic>
        <p:nvPicPr>
          <p:cNvPr id="10" name="Graphic 9" descr="Smart Phone with solid fill">
            <a:extLst>
              <a:ext uri="{FF2B5EF4-FFF2-40B4-BE49-F238E27FC236}">
                <a16:creationId xmlns:a16="http://schemas.microsoft.com/office/drawing/2014/main" id="{C6C3C0C5-FFAF-4D26-9F30-F999263A6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3069" y="2638712"/>
            <a:ext cx="1156579" cy="1299750"/>
          </a:xfrm>
          <a:prstGeom prst="rect">
            <a:avLst/>
          </a:prstGeom>
        </p:spPr>
      </p:pic>
      <p:pic>
        <p:nvPicPr>
          <p:cNvPr id="12" name="Graphic 11" descr="Clipboard with solid fill">
            <a:extLst>
              <a:ext uri="{FF2B5EF4-FFF2-40B4-BE49-F238E27FC236}">
                <a16:creationId xmlns:a16="http://schemas.microsoft.com/office/drawing/2014/main" id="{9EC4B6FF-D593-41B5-946B-3937E300BF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5195" y="3943837"/>
            <a:ext cx="1098359" cy="1098359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62E11F9-E616-4CD2-9247-B8B019A0C415}"/>
              </a:ext>
            </a:extLst>
          </p:cNvPr>
          <p:cNvSpPr/>
          <p:nvPr/>
        </p:nvSpPr>
        <p:spPr>
          <a:xfrm>
            <a:off x="3974778" y="3759642"/>
            <a:ext cx="504836" cy="23195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6C6C069E-6496-4065-B436-08BD3436AB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5036" y="2992155"/>
            <a:ext cx="2238000" cy="1866076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1BB829-1EB5-4C90-9F82-F4B227A8B405}"/>
              </a:ext>
            </a:extLst>
          </p:cNvPr>
          <p:cNvSpPr/>
          <p:nvPr/>
        </p:nvSpPr>
        <p:spPr>
          <a:xfrm>
            <a:off x="6880995" y="3759642"/>
            <a:ext cx="504836" cy="23195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pic>
        <p:nvPicPr>
          <p:cNvPr id="17" name="Graphic 16" descr="Smart Phone with solid fill">
            <a:extLst>
              <a:ext uri="{FF2B5EF4-FFF2-40B4-BE49-F238E27FC236}">
                <a16:creationId xmlns:a16="http://schemas.microsoft.com/office/drawing/2014/main" id="{1E13A0BE-00B6-4B85-9A59-DA715A977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25597" y="3053848"/>
            <a:ext cx="1462498" cy="1643539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F3B6E035-77CD-4ADF-9A19-0A03F50FB231}"/>
              </a:ext>
            </a:extLst>
          </p:cNvPr>
          <p:cNvSpPr/>
          <p:nvPr/>
        </p:nvSpPr>
        <p:spPr>
          <a:xfrm>
            <a:off x="8536548" y="3759642"/>
            <a:ext cx="504836" cy="23195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6BEFF710-A7C8-436F-8E1D-1D57A94AC834}"/>
              </a:ext>
            </a:extLst>
          </p:cNvPr>
          <p:cNvSpPr/>
          <p:nvPr/>
        </p:nvSpPr>
        <p:spPr>
          <a:xfrm>
            <a:off x="9360449" y="3316435"/>
            <a:ext cx="1099381" cy="107766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E76CB934-0351-44A4-BAD8-8A21AF908120}"/>
              </a:ext>
            </a:extLst>
          </p:cNvPr>
          <p:cNvSpPr/>
          <p:nvPr/>
        </p:nvSpPr>
        <p:spPr>
          <a:xfrm rot="13764669">
            <a:off x="10655369" y="3096319"/>
            <a:ext cx="832296" cy="1212780"/>
          </a:xfrm>
          <a:prstGeom prst="ben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83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13891" y="2247338"/>
            <a:ext cx="6513393" cy="427800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799" b="1" dirty="0">
                <a:solidFill>
                  <a:srgbClr val="002060"/>
                </a:solidFill>
              </a:rPr>
              <a:t>♦ </a:t>
            </a:r>
            <a:r>
              <a:rPr lang="en-IN" sz="2799" b="1" dirty="0">
                <a:solidFill>
                  <a:srgbClr val="002060"/>
                </a:solidFill>
              </a:rPr>
              <a:t>Train Data contains 614 Rows and total 13 columns</a:t>
            </a:r>
          </a:p>
          <a:p>
            <a:pPr marL="0" indent="0" algn="just">
              <a:buNone/>
            </a:pPr>
            <a:r>
              <a:rPr lang="en-IN" sz="2799" b="1" dirty="0">
                <a:solidFill>
                  <a:srgbClr val="002060"/>
                </a:solidFill>
              </a:rPr>
              <a:t>♦ Out of 13 columns there are 5 numerical columns </a:t>
            </a:r>
          </a:p>
          <a:p>
            <a:pPr marL="0" indent="0" algn="just">
              <a:buNone/>
            </a:pPr>
            <a:r>
              <a:rPr lang="en-IN" sz="2799" b="1" dirty="0">
                <a:solidFill>
                  <a:srgbClr val="002060"/>
                </a:solidFill>
              </a:rPr>
              <a:t>(4 float, 1 integer) and 8 object columns</a:t>
            </a:r>
          </a:p>
          <a:p>
            <a:pPr marL="0" indent="0" algn="just">
              <a:buNone/>
            </a:pPr>
            <a:endParaRPr lang="en-IN" sz="2799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IN" sz="2799" b="1" dirty="0">
                <a:solidFill>
                  <a:srgbClr val="002060"/>
                </a:solidFill>
              </a:rPr>
              <a:t>♦ Target variable – Loan Status Y(422) and N (192)</a:t>
            </a:r>
            <a:endParaRPr lang="en-US" sz="2799" b="1" dirty="0">
              <a:solidFill>
                <a:srgbClr val="00206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3156" y="1033370"/>
            <a:ext cx="5966408" cy="748852"/>
          </a:xfrm>
        </p:spPr>
        <p:txBody>
          <a:bodyPr>
            <a:noAutofit/>
          </a:bodyPr>
          <a:lstStyle/>
          <a:p>
            <a:r>
              <a:rPr lang="en-US" sz="3999" b="1" dirty="0">
                <a:latin typeface="Bookman Old Style" panose="02050604050505020204" pitchFamily="18" charset="0"/>
              </a:rPr>
              <a:t>Data (Historical Data)</a:t>
            </a:r>
            <a:endParaRPr lang="ru-RU" sz="3999" b="1" dirty="0">
              <a:latin typeface="Bookman Old Style" panose="02050604050505020204" pitchFamily="18" charset="0"/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467FF82-1C15-4390-8229-E0B7AA014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284" y="1815383"/>
            <a:ext cx="3919385" cy="454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0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7908" y="591046"/>
            <a:ext cx="3636626" cy="782638"/>
          </a:xfrm>
        </p:spPr>
        <p:txBody>
          <a:bodyPr>
            <a:normAutofit/>
          </a:bodyPr>
          <a:lstStyle/>
          <a:p>
            <a:r>
              <a:rPr lang="en-US" sz="3999" b="1" dirty="0">
                <a:latin typeface="Bookman Old Style" panose="02050604050505020204" pitchFamily="18" charset="0"/>
              </a:rPr>
              <a:t>Analysis</a:t>
            </a:r>
            <a:endParaRPr lang="ru-RU" sz="3999" b="1" dirty="0">
              <a:latin typeface="Bookman Old Style" panose="02050604050505020204" pitchFamily="18" charset="0"/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D4C9B88-DDD1-4F32-8C23-55A6E289E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1424065"/>
            <a:ext cx="5018345" cy="3725095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C004704-16FB-46F1-BF13-48574AE36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229" y="1424064"/>
            <a:ext cx="5328592" cy="37250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BB684D-4B1B-8C9B-B4B3-E4C8F9D1A967}"/>
              </a:ext>
            </a:extLst>
          </p:cNvPr>
          <p:cNvSpPr txBox="1"/>
          <p:nvPr/>
        </p:nvSpPr>
        <p:spPr>
          <a:xfrm>
            <a:off x="6958508" y="5433021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candidates with credit histories may be more likely to default than those without them.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16B81-153D-B798-AEED-9DFBC1AB448E}"/>
              </a:ext>
            </a:extLst>
          </p:cNvPr>
          <p:cNvSpPr txBox="1"/>
          <p:nvPr/>
        </p:nvSpPr>
        <p:spPr>
          <a:xfrm>
            <a:off x="1845940" y="5484316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 have a higher loan status of Yes than women do, and same goes to loan status of No.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69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0AE838-3E5E-4FAD-AE3D-46997889A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1C35DF-3021-4AB9-8A48-C5E3FC20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91" y="1032746"/>
            <a:ext cx="4414705" cy="78263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</a:rPr>
              <a:t>Analysis</a:t>
            </a:r>
          </a:p>
        </p:txBody>
      </p:sp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FA391E43-BD15-4D6B-AC16-22B19129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260" y="1196752"/>
            <a:ext cx="6648026" cy="48846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194853-9822-49EF-BD92-582630455DB4}"/>
              </a:ext>
            </a:extLst>
          </p:cNvPr>
          <p:cNvSpPr txBox="1"/>
          <p:nvPr/>
        </p:nvSpPr>
        <p:spPr>
          <a:xfrm>
            <a:off x="1557908" y="2515175"/>
            <a:ext cx="2952328" cy="310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99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is a correlation between the applicant's income and the loan amount they applied for.</a:t>
            </a:r>
            <a:endParaRPr lang="en-US" sz="2799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79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57907" y="2496170"/>
            <a:ext cx="9835005" cy="422530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599" b="1" dirty="0">
                <a:solidFill>
                  <a:srgbClr val="002060"/>
                </a:solidFill>
              </a:rPr>
              <a:t>•  </a:t>
            </a:r>
            <a:r>
              <a:rPr lang="en-IN" sz="2599" b="1" dirty="0">
                <a:solidFill>
                  <a:srgbClr val="002060"/>
                </a:solidFill>
              </a:rPr>
              <a:t>The RandomForestClassifier machine learning model is one that has been trained.</a:t>
            </a:r>
            <a:endParaRPr lang="en-US" sz="2599" b="1" dirty="0">
              <a:solidFill>
                <a:srgbClr val="00206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sz="2599" b="1" dirty="0">
                <a:solidFill>
                  <a:srgbClr val="002060"/>
                </a:solidFill>
              </a:rPr>
              <a:t>•</a:t>
            </a:r>
            <a:r>
              <a:rPr lang="en-IN" sz="2599" b="1" dirty="0">
                <a:solidFill>
                  <a:srgbClr val="002060"/>
                </a:solidFill>
              </a:rPr>
              <a:t>  Along with traditional machine learning models, AutoML is also applied.</a:t>
            </a:r>
          </a:p>
          <a:p>
            <a:pPr algn="just">
              <a:lnSpc>
                <a:spcPct val="100000"/>
              </a:lnSpc>
            </a:pPr>
            <a:r>
              <a:rPr lang="en-IN" sz="2599" b="1" dirty="0">
                <a:solidFill>
                  <a:srgbClr val="002060"/>
                </a:solidFill>
              </a:rPr>
              <a:t>• Custom-made machine learning model required pre-processing</a:t>
            </a:r>
          </a:p>
          <a:p>
            <a:pPr algn="just">
              <a:lnSpc>
                <a:spcPct val="100000"/>
              </a:lnSpc>
            </a:pPr>
            <a:r>
              <a:rPr lang="en-IN" sz="2599" b="1" dirty="0">
                <a:solidFill>
                  <a:srgbClr val="002060"/>
                </a:solidFill>
              </a:rPr>
              <a:t>•   </a:t>
            </a:r>
            <a:r>
              <a:rPr lang="en-IN" sz="2599" b="1" dirty="0" err="1">
                <a:solidFill>
                  <a:srgbClr val="002060"/>
                </a:solidFill>
              </a:rPr>
              <a:t>AutoML</a:t>
            </a:r>
            <a:r>
              <a:rPr lang="en-IN" sz="2599" b="1" dirty="0">
                <a:solidFill>
                  <a:srgbClr val="002060"/>
                </a:solidFill>
              </a:rPr>
              <a:t> did not required pre-processing</a:t>
            </a:r>
          </a:p>
          <a:p>
            <a:pPr algn="just">
              <a:lnSpc>
                <a:spcPct val="100000"/>
              </a:lnSpc>
            </a:pPr>
            <a:r>
              <a:rPr lang="en-IN" sz="2599" b="1" dirty="0">
                <a:solidFill>
                  <a:srgbClr val="002060"/>
                </a:solidFill>
              </a:rPr>
              <a:t>•  Results from AutoML and conventional machine learning models are equivalent.</a:t>
            </a:r>
            <a:endParaRPr lang="en-US" sz="2599" b="1" dirty="0">
              <a:solidFill>
                <a:srgbClr val="00206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7907" y="1025016"/>
            <a:ext cx="3541117" cy="748852"/>
          </a:xfrm>
        </p:spPr>
        <p:txBody>
          <a:bodyPr>
            <a:normAutofit/>
          </a:bodyPr>
          <a:lstStyle/>
          <a:p>
            <a:r>
              <a:rPr lang="en-US" sz="3999" b="1" dirty="0">
                <a:latin typeface="Bookman Old Style" panose="02050604050505020204" pitchFamily="18" charset="0"/>
              </a:rPr>
              <a:t>Modeling</a:t>
            </a:r>
            <a:endParaRPr lang="ru-RU" sz="3999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608587"/>
      </p:ext>
    </p:extLst>
  </p:cSld>
  <p:clrMapOvr>
    <a:masterClrMapping/>
  </p:clrMapOvr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191</TotalTime>
  <Words>425</Words>
  <Application>Microsoft Office PowerPoint</Application>
  <PresentationFormat>Custom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Euphemia</vt:lpstr>
      <vt:lpstr>Times New Roman</vt:lpstr>
      <vt:lpstr>Wingdings</vt:lpstr>
      <vt:lpstr>Math 16x9</vt:lpstr>
      <vt:lpstr>Home Loan Data Science Project</vt:lpstr>
      <vt:lpstr>Agenda:</vt:lpstr>
      <vt:lpstr>Data Science</vt:lpstr>
      <vt:lpstr>Project Overview</vt:lpstr>
      <vt:lpstr>TEXT LAYOUT 1</vt:lpstr>
      <vt:lpstr>TEXT LAYOUT 1</vt:lpstr>
      <vt:lpstr>TEXT LAYOUT 1</vt:lpstr>
      <vt:lpstr>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Loan Data Science Project</dc:title>
  <dc:creator>Lenovo</dc:creator>
  <cp:lastModifiedBy>Lenovo</cp:lastModifiedBy>
  <cp:revision>2</cp:revision>
  <dcterms:created xsi:type="dcterms:W3CDTF">2023-03-08T05:22:21Z</dcterms:created>
  <dcterms:modified xsi:type="dcterms:W3CDTF">2023-03-08T08:59:32Z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