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9" r:id="rId3"/>
    <p:sldId id="278" r:id="rId4"/>
    <p:sldId id="301" r:id="rId5"/>
    <p:sldId id="303" r:id="rId6"/>
    <p:sldId id="304" r:id="rId7"/>
    <p:sldId id="305" r:id="rId8"/>
    <p:sldId id="310" r:id="rId9"/>
    <p:sldId id="306" r:id="rId10"/>
    <p:sldId id="309" r:id="rId11"/>
    <p:sldId id="302" r:id="rId12"/>
    <p:sldId id="291" r:id="rId13"/>
    <p:sldId id="283" r:id="rId14"/>
    <p:sldId id="297" r:id="rId15"/>
    <p:sldId id="292" r:id="rId16"/>
    <p:sldId id="285" r:id="rId17"/>
    <p:sldId id="293" r:id="rId18"/>
    <p:sldId id="298" r:id="rId19"/>
    <p:sldId id="286" r:id="rId20"/>
    <p:sldId id="287" r:id="rId21"/>
    <p:sldId id="290" r:id="rId22"/>
    <p:sldId id="307" r:id="rId23"/>
    <p:sldId id="308"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4076" autoAdjust="0"/>
  </p:normalViewPr>
  <p:slideViewPr>
    <p:cSldViewPr>
      <p:cViewPr>
        <p:scale>
          <a:sx n="60" d="100"/>
          <a:sy n="60" d="100"/>
        </p:scale>
        <p:origin x="-18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2B22B-8B1E-4ED0-9D25-0CA18115CAEB}" type="datetimeFigureOut">
              <a:rPr lang="en-US" smtClean="0"/>
              <a:pPr/>
              <a:t>9/11/2010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B5871-5298-4BC2-8A5D-0CD0C1D59AE3}" type="slidenum">
              <a:rPr lang="en-US" smtClean="0"/>
              <a:pPr/>
              <a:t>‹#›</a:t>
            </a:fld>
            <a:endParaRPr lang="en-US"/>
          </a:p>
        </p:txBody>
      </p:sp>
    </p:spTree>
    <p:extLst>
      <p:ext uri="{BB962C8B-B14F-4D97-AF65-F5344CB8AC3E}">
        <p14:creationId xmlns:p14="http://schemas.microsoft.com/office/powerpoint/2010/main" val="296861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Welcome!</a:t>
            </a:r>
          </a:p>
          <a:p>
            <a:r>
              <a:rPr lang="en-US" sz="1200" kern="1200" dirty="0" smtClean="0">
                <a:solidFill>
                  <a:schemeClr val="tx1"/>
                </a:solidFill>
                <a:latin typeface="+mn-lt"/>
                <a:ea typeface="+mn-ea"/>
                <a:cs typeface="+mn-cs"/>
              </a:rPr>
              <a:t>I’m Vaibhav Bhandari, Program Manager in Microsoft Health Solutions Group. Over the last three years I have worked various aspects of Microsoft HealthVault and Medical Terminologies.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Over the next 30 minutes I’m going give you a feel of working with various healthcare technologies, understanding various data sets and interface them with customers</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Weaving Healthcare</a:t>
            </a:r>
            <a:r>
              <a:rPr lang="en-US" sz="1200" kern="1200" baseline="0" dirty="0" smtClean="0">
                <a:solidFill>
                  <a:schemeClr val="tx1"/>
                </a:solidFill>
                <a:latin typeface="+mn-lt"/>
                <a:ea typeface="+mn-ea"/>
                <a:cs typeface="+mn-cs"/>
              </a:rPr>
              <a:t> Data!</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Quick show of hands –</a:t>
            </a:r>
          </a:p>
          <a:p>
            <a:r>
              <a:rPr lang="en-US" sz="1200" kern="1200" dirty="0" smtClean="0">
                <a:solidFill>
                  <a:schemeClr val="tx1"/>
                </a:solidFill>
                <a:latin typeface="+mn-lt"/>
                <a:ea typeface="+mn-ea"/>
                <a:cs typeface="+mn-cs"/>
              </a:rPr>
              <a:t>How many of you have worked in HealthCare IT for more than 5 years?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Well that’s a good number!</a:t>
            </a:r>
          </a:p>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snippet show how the application can drop-off the CCR in to HealthVault</a:t>
            </a:r>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 is now flowing out of the hospital in to HealthVault. A critical distinction is that its no longer HIPAA covered.</a:t>
            </a:r>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Jims get’s to his home computer or Mobile phone be can enter the code given to him by the Emergency EMR and receive this CCR in to his HealthVault account. He can choose further refine it by reconciling it to HealthVault data types.</a:t>
            </a:r>
          </a:p>
          <a:p>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 great opportunity for developers in general to enable a cheap and easy way for providers to send information directly to end users. </a:t>
            </a:r>
          </a:p>
          <a:p>
            <a:endParaRPr lang="en-US" baseline="0" dirty="0" smtClean="0"/>
          </a:p>
          <a:p>
            <a:r>
              <a:rPr lang="en-US" baseline="0" dirty="0" smtClean="0"/>
              <a:t>Providers are eagerly looking for such capabilities as meaningful use requires that capability.</a:t>
            </a:r>
          </a:p>
          <a:p>
            <a:endParaRPr lang="en-US" baseline="0" dirty="0" smtClean="0"/>
          </a:p>
          <a:p>
            <a:r>
              <a:rPr lang="en-US" dirty="0" smtClean="0"/>
              <a:t>Employer</a:t>
            </a:r>
            <a:r>
              <a:rPr lang="en-US" baseline="0" dirty="0" smtClean="0"/>
              <a:t> sends 834 to </a:t>
            </a:r>
            <a:r>
              <a:rPr lang="en-US" baseline="0" dirty="0" err="1" smtClean="0"/>
              <a:t>HealthPlan</a:t>
            </a:r>
            <a:r>
              <a:rPr lang="en-US" baseline="0" dirty="0" smtClean="0"/>
              <a:t> for enrolling a patient.</a:t>
            </a:r>
          </a:p>
          <a:p>
            <a:r>
              <a:rPr lang="en-US" baseline="0" dirty="0" err="1" smtClean="0"/>
              <a:t>HealthPlan</a:t>
            </a:r>
            <a:r>
              <a:rPr lang="en-US" baseline="0" dirty="0" smtClean="0"/>
              <a:t> or </a:t>
            </a:r>
            <a:r>
              <a:rPr lang="en-US" baseline="0" dirty="0" err="1" smtClean="0"/>
              <a:t>Mediclaim</a:t>
            </a:r>
            <a:r>
              <a:rPr lang="en-US" baseline="0" dirty="0" smtClean="0"/>
              <a:t> or Medicare maintain a member index which </a:t>
            </a:r>
            <a:r>
              <a:rPr lang="en-US" baseline="0" dirty="0" err="1" smtClean="0"/>
              <a:t>Hosiptal</a:t>
            </a:r>
            <a:r>
              <a:rPr lang="en-US" baseline="0" dirty="0" smtClean="0"/>
              <a:t> can query using 271.</a:t>
            </a:r>
          </a:p>
          <a:p>
            <a:endParaRPr lang="en-US" baseline="0" dirty="0" smtClean="0"/>
          </a:p>
          <a:p>
            <a:r>
              <a:rPr lang="en-US" baseline="0" dirty="0" smtClean="0"/>
              <a:t>278 – Is authorization request (in some states and Canada this is pre-determination).</a:t>
            </a:r>
          </a:p>
          <a:p>
            <a:endParaRPr lang="en-US" baseline="0" dirty="0" smtClean="0"/>
          </a:p>
          <a:p>
            <a:r>
              <a:rPr lang="en-US" baseline="0" dirty="0" smtClean="0"/>
              <a:t>The claims processing system sends message 837/835 (Claims Processing message) which includes patients demographics, details of plan and details of the transaction (how much the plan paid and how much is co-pay).</a:t>
            </a:r>
          </a:p>
          <a:p>
            <a:endParaRPr lang="en-US" baseline="0" dirty="0" smtClean="0"/>
          </a:p>
          <a:p>
            <a:r>
              <a:rPr lang="en-US" baseline="0" dirty="0" smtClean="0"/>
              <a:t>Vendors in space – Unisys, ACS, MUMPs (open source).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55B5871-5298-4BC2-8A5D-0CD0C1D59AE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your application wanted you</a:t>
            </a:r>
            <a:r>
              <a:rPr lang="en-US" baseline="0" dirty="0" smtClean="0"/>
              <a:t> could also have sent the medical images from Jim’s Visit to his HealthVault account. We have recently enabled storing large data in HealthVault.</a:t>
            </a:r>
          </a:p>
          <a:p>
            <a:endParaRPr lang="en-US" baseline="0" dirty="0" smtClean="0"/>
          </a:p>
          <a:p>
            <a:r>
              <a:rPr lang="en-US" baseline="0" dirty="0" smtClean="0"/>
              <a:t>We have a detailed walk through for using this functionality with Java.</a:t>
            </a:r>
          </a:p>
        </p:txBody>
      </p:sp>
      <p:sp>
        <p:nvSpPr>
          <p:cNvPr id="4" name="Slide Number Placeholder 3"/>
          <p:cNvSpPr>
            <a:spLocks noGrp="1"/>
          </p:cNvSpPr>
          <p:nvPr>
            <p:ph type="sldNum" sz="quarter" idx="10"/>
          </p:nvPr>
        </p:nvSpPr>
        <p:spPr/>
        <p:txBody>
          <a:bodyPr/>
          <a:lstStyle/>
          <a:p>
            <a:fld id="{155B5871-5298-4BC2-8A5D-0CD0C1D59AE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to Medical</a:t>
            </a:r>
            <a:r>
              <a:rPr lang="en-US" baseline="0" dirty="0" smtClean="0"/>
              <a:t> Images your application can also use the Client Capability of HealthVault platform and in-fact create client applications for Android or Windows Mobile. </a:t>
            </a:r>
          </a:p>
          <a:p>
            <a:endParaRPr lang="en-US" baseline="0" dirty="0" smtClean="0"/>
          </a:p>
          <a:p>
            <a:r>
              <a:rPr lang="en-US" baseline="0" dirty="0" smtClean="0"/>
              <a:t>Details of this can be found on my blog.</a:t>
            </a:r>
          </a:p>
          <a:p>
            <a:endParaRPr lang="en-US" baseline="0" dirty="0" smtClean="0"/>
          </a:p>
          <a:p>
            <a:r>
              <a:rPr lang="en-US" baseline="0" dirty="0" smtClean="0"/>
              <a:t>May be the future phone can detect and transact with hospital devices to get a care record instead of going through a CCR/CCD hoops.</a:t>
            </a:r>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I started working with Microsoft Software Health Solutions I was developer dealing with embedded Operating systems, file systems and device drivers! The whole world of </a:t>
            </a:r>
            <a:r>
              <a:rPr lang="en-US" dirty="0" err="1" smtClean="0"/>
              <a:t>HealthIT</a:t>
            </a:r>
            <a:r>
              <a:rPr lang="en-US" dirty="0" smtClean="0"/>
              <a:t> seemed  a little overwhelming to me. Various terms like HL7, SNOMED-CT, Meaningful-use, ICD9-toICD10 Conversion, EMR &amp; EHR were all new to me!</a:t>
            </a:r>
          </a:p>
        </p:txBody>
      </p:sp>
      <p:sp>
        <p:nvSpPr>
          <p:cNvPr id="4" name="Slide Number Placeholder 3"/>
          <p:cNvSpPr>
            <a:spLocks noGrp="1"/>
          </p:cNvSpPr>
          <p:nvPr>
            <p:ph type="sldNum" sz="quarter" idx="10"/>
          </p:nvPr>
        </p:nvSpPr>
        <p:spPr/>
        <p:txBody>
          <a:bodyPr/>
          <a:lstStyle/>
          <a:p>
            <a:fld id="{155B5871-5298-4BC2-8A5D-0CD0C1D59AE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2813"/>
            <a:r>
              <a:rPr lang="en-US" dirty="0" smtClean="0"/>
              <a:t>The healthcare landscape is very complicated and often times very disjointed. </a:t>
            </a:r>
          </a:p>
          <a:p>
            <a:pPr defTabSz="912813"/>
            <a:endParaRPr lang="en-US" sz="1200" dirty="0" smtClean="0">
              <a:latin typeface="+mn-lt"/>
              <a:ea typeface="Calibri"/>
            </a:endParaRPr>
          </a:p>
          <a:p>
            <a:pPr marL="0" marR="0">
              <a:spcBef>
                <a:spcPts val="0"/>
              </a:spcBef>
              <a:spcAft>
                <a:spcPts val="0"/>
              </a:spcAft>
            </a:pPr>
            <a:r>
              <a:rPr lang="en-US" sz="1200" dirty="0" smtClean="0">
                <a:latin typeface="+mn-lt"/>
                <a:ea typeface="Calibri"/>
              </a:rPr>
              <a:t>Silos are characteristic of data in the HealthCare Ecosystem. When you get sick you go your family Physician who (if at all) stores data for your visit in a local electronic medical record system.  Your prescriptions get filled by a prescriptions network and Labs by the Lab network, which have their own interchange protocols and data standards. The payers or Health Plans pay for you visit using their own Electronic data interchange based standards. There are consumer service like WebMD which you use to get information from. And then there are the big Enterprise Hospitals which have a set of Silos themselves!</a:t>
            </a:r>
          </a:p>
          <a:p>
            <a:endParaRPr lang="en-US" dirty="0" smtClean="0"/>
          </a:p>
          <a:p>
            <a:r>
              <a:rPr lang="en-US" sz="1200" kern="1200" dirty="0" smtClean="0">
                <a:solidFill>
                  <a:schemeClr val="tx1"/>
                </a:solidFill>
                <a:latin typeface="+mn-lt"/>
                <a:ea typeface="+mn-ea"/>
                <a:cs typeface="+mn-cs"/>
              </a:rPr>
              <a:t>In a typical HealthCare Enterprise surfaces a number of disparate systems like Medication Administration, Charting, Procedure documentation, EMR etc to the Patient on the floor. In-fact a 450-bed hospital can have 100 clinical systems that never speak to each other.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Similarly on the administrative side the staff has several systems like Claims Management, Staff scheduling, Transcription etc</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As a developer trying to work in this fragmented environment it can be a challenging task to even get a simple thing accomplished.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Over the next 15 minutes I’m going to illustrate what sorts of challenges you have to face to able to work effectively in the </a:t>
            </a:r>
            <a:r>
              <a:rPr lang="en-US" sz="1200" kern="1200" dirty="0" err="1" smtClean="0">
                <a:solidFill>
                  <a:schemeClr val="tx1"/>
                </a:solidFill>
                <a:latin typeface="+mn-lt"/>
                <a:ea typeface="+mn-ea"/>
                <a:cs typeface="+mn-cs"/>
              </a:rPr>
              <a:t>silo’ed</a:t>
            </a:r>
            <a:r>
              <a:rPr lang="en-US" sz="1200" kern="1200" dirty="0" smtClean="0">
                <a:solidFill>
                  <a:schemeClr val="tx1"/>
                </a:solidFill>
                <a:latin typeface="+mn-lt"/>
                <a:ea typeface="+mn-ea"/>
                <a:cs typeface="+mn-cs"/>
              </a:rPr>
              <a:t> space of the HealthCare ecosystem and the </a:t>
            </a:r>
            <a:r>
              <a:rPr lang="en-US" sz="1200" kern="1200" dirty="0" err="1" smtClean="0">
                <a:solidFill>
                  <a:schemeClr val="tx1"/>
                </a:solidFill>
                <a:latin typeface="+mn-lt"/>
                <a:ea typeface="+mn-ea"/>
                <a:cs typeface="+mn-cs"/>
              </a:rPr>
              <a:t>HeatlhCare</a:t>
            </a:r>
            <a:r>
              <a:rPr lang="en-US" sz="1200" kern="1200" dirty="0" smtClean="0">
                <a:solidFill>
                  <a:schemeClr val="tx1"/>
                </a:solidFill>
                <a:latin typeface="+mn-lt"/>
                <a:ea typeface="+mn-ea"/>
                <a:cs typeface="+mn-cs"/>
              </a:rPr>
              <a:t> enterprise. </a:t>
            </a:r>
          </a:p>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4</a:t>
            </a:fld>
            <a:endParaRPr lang="en-US"/>
          </a:p>
        </p:txBody>
      </p:sp>
    </p:spTree>
    <p:extLst>
      <p:ext uri="{BB962C8B-B14F-4D97-AF65-F5344CB8AC3E}">
        <p14:creationId xmlns:p14="http://schemas.microsoft.com/office/powerpoint/2010/main" val="195914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7</a:t>
            </a:fld>
            <a:endParaRPr lang="en-US"/>
          </a:p>
        </p:txBody>
      </p:sp>
    </p:spTree>
    <p:extLst>
      <p:ext uri="{BB962C8B-B14F-4D97-AF65-F5344CB8AC3E}">
        <p14:creationId xmlns:p14="http://schemas.microsoft.com/office/powerpoint/2010/main" val="3191467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Jim would love to get more information on the care. </a:t>
            </a:r>
          </a:p>
          <a:p>
            <a:endParaRPr lang="en-US" dirty="0" smtClean="0"/>
          </a:p>
          <a:p>
            <a:r>
              <a:rPr lang="en-US" dirty="0" smtClean="0"/>
              <a:t>The labs feature application which you added to the outpatient system can now be extended to send the information to the patient through one of the Personally Controlled Health Records (Google, </a:t>
            </a:r>
            <a:r>
              <a:rPr lang="en-US" dirty="0" err="1" smtClean="0"/>
              <a:t>Dossia</a:t>
            </a:r>
            <a:r>
              <a:rPr lang="en-US" dirty="0" smtClean="0"/>
              <a:t> or </a:t>
            </a:r>
            <a:r>
              <a:rPr lang="en-US" dirty="0" err="1" smtClean="0"/>
              <a:t>Indivo</a:t>
            </a:r>
            <a:r>
              <a:rPr lang="en-US" dirty="0" smtClean="0"/>
              <a:t>).</a:t>
            </a:r>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Jim is ready to go home – we want to send an CCR/CCD/C32</a:t>
            </a:r>
            <a:r>
              <a:rPr lang="en-US" baseline="0" dirty="0" smtClean="0"/>
              <a:t> to his Personally Controlled Health record. Lets take example of HealthVault.</a:t>
            </a:r>
          </a:p>
          <a:p>
            <a:endParaRPr lang="en-US" baseline="0" dirty="0" smtClean="0"/>
          </a:p>
          <a:p>
            <a:r>
              <a:rPr lang="en-US" baseline="0" dirty="0" smtClean="0"/>
              <a:t>Your application create a CCR for Jim’s visit which shows his Vital signs, Lab Results.</a:t>
            </a:r>
          </a:p>
          <a:p>
            <a:endParaRPr lang="en-US" baseline="0" dirty="0" smtClean="0"/>
          </a:p>
          <a:p>
            <a:r>
              <a:rPr lang="en-US" baseline="0" dirty="0" smtClean="0"/>
              <a:t>For a developer HealthVault has a number community managed Open Source libraries, we will work with the Python library on code.google.com or </a:t>
            </a:r>
            <a:r>
              <a:rPr lang="en-US" baseline="0" dirty="0" err="1" smtClean="0"/>
              <a:t>Jave</a:t>
            </a:r>
            <a:r>
              <a:rPr lang="en-US" baseline="0" dirty="0" smtClean="0"/>
              <a:t> on Codeplex.</a:t>
            </a:r>
          </a:p>
          <a:p>
            <a:endParaRPr lang="en-US" baseline="0" dirty="0" smtClean="0"/>
          </a:p>
          <a:p>
            <a:r>
              <a:rPr lang="en-US" baseline="0" dirty="0" smtClean="0"/>
              <a:t>Our emergency EMR takes the information from its database and converts it to a CCR using CCR </a:t>
            </a:r>
            <a:r>
              <a:rPr lang="en-US" baseline="0" dirty="0" err="1" smtClean="0"/>
              <a:t>xsd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55B5871-5298-4BC2-8A5D-0CD0C1D59AE3}"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8222C5-F255-4244-AC20-F4947485662D}" type="datetimeFigureOut">
              <a:rPr lang="en-US" smtClean="0"/>
              <a:pPr/>
              <a:t>9/11/2010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222C5-F255-4244-AC20-F4947485662D}" type="datetimeFigureOut">
              <a:rPr lang="en-US" smtClean="0"/>
              <a:pPr/>
              <a:t>9/11/2010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222C5-F255-4244-AC20-F4947485662D}" type="datetimeFigureOut">
              <a:rPr lang="en-US" smtClean="0"/>
              <a:pPr/>
              <a:t>9/11/2010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222C5-F255-4244-AC20-F4947485662D}" type="datetimeFigureOut">
              <a:rPr lang="en-US" smtClean="0"/>
              <a:pPr/>
              <a:t>9/11/2010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222C5-F255-4244-AC20-F4947485662D}" type="datetimeFigureOut">
              <a:rPr lang="en-US" smtClean="0"/>
              <a:pPr/>
              <a:t>9/11/2010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8222C5-F255-4244-AC20-F4947485662D}" type="datetimeFigureOut">
              <a:rPr lang="en-US" smtClean="0"/>
              <a:pPr/>
              <a:t>9/11/2010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8222C5-F255-4244-AC20-F4947485662D}" type="datetimeFigureOut">
              <a:rPr lang="en-US" smtClean="0"/>
              <a:pPr/>
              <a:t>9/11/2010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78222C5-F255-4244-AC20-F4947485662D}" type="datetimeFigureOut">
              <a:rPr lang="en-US" smtClean="0"/>
              <a:pPr/>
              <a:t>9/11/2010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222C5-F255-4244-AC20-F4947485662D}" type="datetimeFigureOut">
              <a:rPr lang="en-US" smtClean="0"/>
              <a:pPr/>
              <a:t>9/11/2010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222C5-F255-4244-AC20-F4947485662D}" type="datetimeFigureOut">
              <a:rPr lang="en-US" smtClean="0"/>
              <a:pPr/>
              <a:t>9/11/2010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222C5-F255-4244-AC20-F4947485662D}" type="datetimeFigureOut">
              <a:rPr lang="en-US" smtClean="0"/>
              <a:pPr/>
              <a:t>9/11/2010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15E59-545F-4DE1-BEEE-4C8B48833F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222C5-F255-4244-AC20-F4947485662D}" type="datetimeFigureOut">
              <a:rPr lang="en-US" smtClean="0"/>
              <a:pPr/>
              <a:t>9/11/2010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15E59-545F-4DE1-BEEE-4C8B48833FCF}" type="slidenum">
              <a:rPr lang="en-US" smtClean="0"/>
              <a:pPr/>
              <a:t>‹#›</a:t>
            </a:fld>
            <a:endParaRPr lang="en-US"/>
          </a:p>
        </p:txBody>
      </p:sp>
      <p:sp>
        <p:nvSpPr>
          <p:cNvPr id="7" name="Rectangle 6"/>
          <p:cNvSpPr/>
          <p:nvPr userDrawn="1"/>
        </p:nvSpPr>
        <p:spPr>
          <a:xfrm>
            <a:off x="0" y="0"/>
            <a:ext cx="9144000" cy="1143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0" y="6718756"/>
            <a:ext cx="9144000" cy="215444"/>
          </a:xfrm>
          <a:prstGeom prst="rect">
            <a:avLst/>
          </a:prstGeom>
          <a:solidFill>
            <a:schemeClr val="tx2">
              <a:lumMod val="60000"/>
              <a:lumOff val="40000"/>
            </a:schemeClr>
          </a:solidFill>
          <a:ln>
            <a:noFill/>
          </a:ln>
        </p:spPr>
        <p:txBody>
          <a:bodyPr wrap="square" rtlCol="0">
            <a:spAutoFit/>
          </a:bodyPr>
          <a:lstStyle/>
          <a:p>
            <a:endParaRPr lang="en-US"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amilyhistory.hhs.gov/fhh-web/home.action" TargetMode="External"/><Relationship Id="rId2" Type="http://schemas.openxmlformats.org/officeDocument/2006/relationships/hyperlink" Target="http://www.hhs.gov/open/datasets/communityhealthdat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5.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hdisourcedataservice.cloudapp.net/Chdi.sv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thejit.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ools.cdc.gov/register/default.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686800" cy="1470025"/>
          </a:xfrm>
        </p:spPr>
        <p:txBody>
          <a:bodyPr/>
          <a:lstStyle/>
          <a:p>
            <a:r>
              <a:rPr lang="en-US" dirty="0" smtClean="0"/>
              <a:t>Weaving HealthCare Data</a:t>
            </a:r>
            <a:endParaRPr lang="en-US" dirty="0"/>
          </a:p>
        </p:txBody>
      </p:sp>
      <p:sp>
        <p:nvSpPr>
          <p:cNvPr id="3" name="Subtitle 2"/>
          <p:cNvSpPr>
            <a:spLocks noGrp="1"/>
          </p:cNvSpPr>
          <p:nvPr>
            <p:ph type="subTitle" idx="1"/>
          </p:nvPr>
        </p:nvSpPr>
        <p:spPr/>
        <p:txBody>
          <a:bodyPr/>
          <a:lstStyle/>
          <a:p>
            <a:r>
              <a:rPr lang="en-US" dirty="0" smtClean="0"/>
              <a:t>Vaibhav Bhandari</a:t>
            </a:r>
            <a:br>
              <a:rPr lang="en-US" dirty="0" smtClean="0"/>
            </a:br>
            <a:r>
              <a:rPr lang="en-US" dirty="0" smtClean="0"/>
              <a:t> (Microsoft, Health Solutions Group)</a:t>
            </a:r>
            <a:endParaRPr lang="en-US" dirty="0"/>
          </a:p>
        </p:txBody>
      </p:sp>
      <p:grpSp>
        <p:nvGrpSpPr>
          <p:cNvPr id="17" name="Group 16"/>
          <p:cNvGrpSpPr/>
          <p:nvPr/>
        </p:nvGrpSpPr>
        <p:grpSpPr>
          <a:xfrm>
            <a:off x="6554237" y="5638800"/>
            <a:ext cx="2589763" cy="1066800"/>
            <a:chOff x="6554237" y="5638800"/>
            <a:chExt cx="2589763" cy="1066800"/>
          </a:xfrm>
        </p:grpSpPr>
        <p:pic>
          <p:nvPicPr>
            <p:cNvPr id="3074" name="Picture 2"/>
            <p:cNvPicPr>
              <a:picLocks noChangeAspect="1" noChangeArrowheads="1"/>
            </p:cNvPicPr>
            <p:nvPr/>
          </p:nvPicPr>
          <p:blipFill>
            <a:blip r:embed="rId3" cstate="print"/>
            <a:srcRect/>
            <a:stretch>
              <a:fillRect/>
            </a:stretch>
          </p:blipFill>
          <p:spPr bwMode="auto">
            <a:xfrm>
              <a:off x="6554237" y="5867400"/>
              <a:ext cx="849604" cy="838200"/>
            </a:xfrm>
            <a:prstGeom prst="rect">
              <a:avLst/>
            </a:prstGeom>
            <a:noFill/>
            <a:ln w="9525">
              <a:noFill/>
              <a:miter lim="800000"/>
              <a:headEnd/>
              <a:tailEnd/>
            </a:ln>
          </p:spPr>
        </p:pic>
        <p:sp>
          <p:nvSpPr>
            <p:cNvPr id="11" name="Rectangle 10"/>
            <p:cNvSpPr/>
            <p:nvPr/>
          </p:nvSpPr>
          <p:spPr>
            <a:xfrm>
              <a:off x="7303432" y="6019800"/>
              <a:ext cx="1479892" cy="646331"/>
            </a:xfrm>
            <a:prstGeom prst="rect">
              <a:avLst/>
            </a:prstGeom>
          </p:spPr>
          <p:txBody>
            <a:bodyPr wrap="none">
              <a:spAutoFit/>
            </a:bodyPr>
            <a:lstStyle/>
            <a:p>
              <a:r>
                <a:rPr lang="en-US" b="1" dirty="0" smtClean="0">
                  <a:solidFill>
                    <a:srgbClr val="FF0000"/>
                  </a:solidFill>
                </a:rPr>
                <a:t>@vaibhavb</a:t>
              </a:r>
              <a:r>
                <a:rPr lang="en-US" dirty="0" smtClean="0">
                  <a:solidFill>
                    <a:srgbClr val="FF0000"/>
                  </a:solidFill>
                </a:rPr>
                <a:t/>
              </a:r>
              <a:br>
                <a:rPr lang="en-US" dirty="0" smtClean="0">
                  <a:solidFill>
                    <a:srgbClr val="FF0000"/>
                  </a:solidFill>
                </a:rPr>
              </a:br>
              <a:r>
                <a:rPr lang="en-US" dirty="0" smtClean="0">
                  <a:solidFill>
                    <a:srgbClr val="FF0000"/>
                  </a:solidFill>
                </a:rPr>
                <a:t>#hack4health</a:t>
              </a:r>
              <a:endParaRPr lang="en-US" dirty="0">
                <a:solidFill>
                  <a:srgbClr val="FF0000"/>
                </a:solidFill>
              </a:endParaRPr>
            </a:p>
          </p:txBody>
        </p:sp>
        <p:sp>
          <p:nvSpPr>
            <p:cNvPr id="13" name="TextBox 12"/>
            <p:cNvSpPr txBox="1"/>
            <p:nvPr/>
          </p:nvSpPr>
          <p:spPr>
            <a:xfrm>
              <a:off x="8763000" y="5638800"/>
              <a:ext cx="381000" cy="707886"/>
            </a:xfrm>
            <a:prstGeom prst="rect">
              <a:avLst/>
            </a:prstGeom>
            <a:noFill/>
          </p:spPr>
          <p:txBody>
            <a:bodyPr wrap="square" rtlCol="0">
              <a:spAutoFit/>
            </a:bodyPr>
            <a:lstStyle/>
            <a:p>
              <a:r>
                <a:rPr lang="en-US" sz="4000" b="1" dirty="0" smtClean="0">
                  <a:latin typeface="Albertus MT Lt" pitchFamily="18" charset="0"/>
                </a:rPr>
                <a:t>?</a:t>
              </a:r>
              <a:endParaRPr lang="en-US" sz="4000" b="1" dirty="0">
                <a:latin typeface="Albertus MT Lt"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Resources</a:t>
            </a:r>
            <a:endParaRPr lang="en-US" dirty="0"/>
          </a:p>
        </p:txBody>
      </p:sp>
      <p:sp>
        <p:nvSpPr>
          <p:cNvPr id="3" name="Content Placeholder 2"/>
          <p:cNvSpPr>
            <a:spLocks noGrp="1"/>
          </p:cNvSpPr>
          <p:nvPr>
            <p:ph idx="1"/>
          </p:nvPr>
        </p:nvSpPr>
        <p:spPr/>
        <p:txBody>
          <a:bodyPr/>
          <a:lstStyle/>
          <a:p>
            <a:r>
              <a:rPr lang="en-US" dirty="0" smtClean="0"/>
              <a:t>HHS Data Sets</a:t>
            </a:r>
          </a:p>
          <a:p>
            <a:pPr lvl="1"/>
            <a:r>
              <a:rPr lang="en-US" dirty="0" smtClean="0">
                <a:hlinkClick r:id="rId2"/>
              </a:rPr>
              <a:t>http://www.hhs.gov/open/datasets/communityhealthdata.html</a:t>
            </a:r>
            <a:endParaRPr lang="en-US" dirty="0" smtClean="0"/>
          </a:p>
          <a:p>
            <a:r>
              <a:rPr lang="en-US" dirty="0" smtClean="0"/>
              <a:t>My family health portrait</a:t>
            </a:r>
          </a:p>
          <a:p>
            <a:pPr lvl="1"/>
            <a:r>
              <a:rPr lang="en-US" dirty="0" smtClean="0">
                <a:hlinkClick r:id="rId3"/>
              </a:rPr>
              <a:t>https://familyhistory.hhs.gov/fhh-web/home.action</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Interacting with consumer Health Data</a:t>
            </a:r>
            <a:endParaRPr lang="en-US" dirty="0"/>
          </a:p>
        </p:txBody>
      </p:sp>
      <p:sp>
        <p:nvSpPr>
          <p:cNvPr id="4" name="Subtitle 3"/>
          <p:cNvSpPr>
            <a:spLocks noGrp="1"/>
          </p:cNvSpPr>
          <p:nvPr>
            <p:ph type="subTitle" idx="1"/>
          </p:nvPr>
        </p:nvSpPr>
        <p:spPr/>
        <p:txBody>
          <a:bodyPr/>
          <a:lstStyle/>
          <a:p>
            <a:r>
              <a:rPr lang="en-US" dirty="0" smtClean="0"/>
              <a:t>HealthVault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Patient Data</a:t>
            </a:r>
            <a:endParaRPr lang="en-US" dirty="0"/>
          </a:p>
        </p:txBody>
      </p:sp>
      <p:pic>
        <p:nvPicPr>
          <p:cNvPr id="4" name="Content Placeholder 3" descr="C:\Users\vaibhavb\AppData\Local\Microsoft\Windows\Temporary Internet Files\Content.IE5\ILQ2DI8P\MC900078730[1].wmf"/>
          <p:cNvPicPr>
            <a:picLocks noGrp="1" noChangeAspect="1" noChangeArrowheads="1"/>
          </p:cNvPicPr>
          <p:nvPr>
            <p:ph idx="1"/>
          </p:nvPr>
        </p:nvPicPr>
        <p:blipFill>
          <a:blip r:embed="rId3" cstate="print"/>
          <a:srcRect/>
          <a:stretch>
            <a:fillRect/>
          </a:stretch>
        </p:blipFill>
        <p:spPr bwMode="auto">
          <a:xfrm>
            <a:off x="2043112" y="2930525"/>
            <a:ext cx="1309688" cy="3927475"/>
          </a:xfrm>
          <a:prstGeom prst="rect">
            <a:avLst/>
          </a:prstGeom>
          <a:noFill/>
        </p:spPr>
      </p:pic>
      <p:grpSp>
        <p:nvGrpSpPr>
          <p:cNvPr id="5" name="Group 4"/>
          <p:cNvGrpSpPr/>
          <p:nvPr/>
        </p:nvGrpSpPr>
        <p:grpSpPr>
          <a:xfrm>
            <a:off x="3124200" y="1219200"/>
            <a:ext cx="3581400" cy="5248414"/>
            <a:chOff x="2438400" y="990600"/>
            <a:chExt cx="3581400" cy="5248414"/>
          </a:xfrm>
        </p:grpSpPr>
        <p:pic>
          <p:nvPicPr>
            <p:cNvPr id="6" name="Picture 5" descr="HV_SM_Logo"/>
            <p:cNvPicPr>
              <a:picLocks noChangeAspect="1" noChangeArrowheads="1"/>
            </p:cNvPicPr>
            <p:nvPr/>
          </p:nvPicPr>
          <p:blipFill>
            <a:blip r:embed="rId4" cstate="print"/>
            <a:srcRect/>
            <a:stretch>
              <a:fillRect/>
            </a:stretch>
          </p:blipFill>
          <p:spPr bwMode="auto">
            <a:xfrm>
              <a:off x="2438400" y="3124994"/>
              <a:ext cx="1700213" cy="514350"/>
            </a:xfrm>
            <a:prstGeom prst="rect">
              <a:avLst/>
            </a:prstGeom>
            <a:noFill/>
            <a:ln w="9525">
              <a:noFill/>
              <a:miter lim="800000"/>
              <a:headEnd/>
              <a:tailEnd/>
            </a:ln>
          </p:spPr>
        </p:pic>
        <p:grpSp>
          <p:nvGrpSpPr>
            <p:cNvPr id="7" name="Group 49"/>
            <p:cNvGrpSpPr/>
            <p:nvPr/>
          </p:nvGrpSpPr>
          <p:grpSpPr>
            <a:xfrm>
              <a:off x="4648200" y="2972594"/>
              <a:ext cx="1219200" cy="1289531"/>
              <a:chOff x="5029200" y="2738889"/>
              <a:chExt cx="1219200" cy="1289531"/>
            </a:xfrm>
          </p:grpSpPr>
          <p:pic>
            <p:nvPicPr>
              <p:cNvPr id="19" name="Picture 4"/>
              <p:cNvPicPr>
                <a:picLocks noChangeAspect="1" noChangeArrowheads="1"/>
              </p:cNvPicPr>
              <p:nvPr/>
            </p:nvPicPr>
            <p:blipFill>
              <a:blip r:embed="rId5" cstate="print"/>
              <a:srcRect/>
              <a:stretch>
                <a:fillRect/>
              </a:stretch>
            </p:blipFill>
            <p:spPr bwMode="auto">
              <a:xfrm>
                <a:off x="5029200" y="2738889"/>
                <a:ext cx="1133475" cy="918711"/>
              </a:xfrm>
              <a:prstGeom prst="rect">
                <a:avLst/>
              </a:prstGeom>
              <a:noFill/>
              <a:ln w="9525">
                <a:noFill/>
                <a:miter lim="800000"/>
                <a:headEnd/>
                <a:tailEnd/>
              </a:ln>
            </p:spPr>
          </p:pic>
          <p:sp>
            <p:nvSpPr>
              <p:cNvPr id="20" name="TextBox 19"/>
              <p:cNvSpPr txBox="1"/>
              <p:nvPr/>
            </p:nvSpPr>
            <p:spPr>
              <a:xfrm>
                <a:off x="5105400" y="35052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Emergency </a:t>
                </a:r>
              </a:p>
              <a:p>
                <a:r>
                  <a:rPr lang="en-US" sz="1400" b="1" dirty="0" smtClean="0">
                    <a:latin typeface="Arial" pitchFamily="34" charset="0"/>
                    <a:cs typeface="Arial" pitchFamily="34" charset="0"/>
                  </a:rPr>
                  <a:t>EMR</a:t>
                </a:r>
                <a:endParaRPr lang="en-US" sz="1400" b="1" dirty="0">
                  <a:latin typeface="Arial" pitchFamily="34" charset="0"/>
                  <a:cs typeface="Arial" pitchFamily="34" charset="0"/>
                </a:endParaRPr>
              </a:p>
            </p:txBody>
          </p:sp>
        </p:grpSp>
        <p:grpSp>
          <p:nvGrpSpPr>
            <p:cNvPr id="8" name="Group 17"/>
            <p:cNvGrpSpPr/>
            <p:nvPr/>
          </p:nvGrpSpPr>
          <p:grpSpPr>
            <a:xfrm>
              <a:off x="4572000" y="4648994"/>
              <a:ext cx="1371600" cy="1590020"/>
              <a:chOff x="7315200" y="3429000"/>
              <a:chExt cx="1371600" cy="1590020"/>
            </a:xfrm>
          </p:grpSpPr>
          <p:pic>
            <p:nvPicPr>
              <p:cNvPr id="17" name="Picture 5"/>
              <p:cNvPicPr>
                <a:picLocks noChangeAspect="1" noChangeArrowheads="1"/>
              </p:cNvPicPr>
              <p:nvPr/>
            </p:nvPicPr>
            <p:blipFill>
              <a:blip r:embed="rId6" cstate="print"/>
              <a:srcRect/>
              <a:stretch>
                <a:fillRect/>
              </a:stretch>
            </p:blipFill>
            <p:spPr bwMode="auto">
              <a:xfrm>
                <a:off x="7315200" y="3429000"/>
                <a:ext cx="1192376" cy="1220433"/>
              </a:xfrm>
              <a:prstGeom prst="rect">
                <a:avLst/>
              </a:prstGeom>
              <a:noFill/>
              <a:ln w="9525">
                <a:noFill/>
                <a:miter lim="800000"/>
                <a:headEnd/>
                <a:tailEnd/>
              </a:ln>
            </p:spPr>
          </p:pic>
          <p:sp>
            <p:nvSpPr>
              <p:cNvPr id="18" name="TextBox 17"/>
              <p:cNvSpPr txBox="1"/>
              <p:nvPr/>
            </p:nvSpPr>
            <p:spPr>
              <a:xfrm>
                <a:off x="7543800" y="44958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Health Plan</a:t>
                </a:r>
                <a:endParaRPr lang="en-US" sz="1400" b="1" dirty="0">
                  <a:latin typeface="Arial" pitchFamily="34" charset="0"/>
                  <a:cs typeface="Arial" pitchFamily="34" charset="0"/>
                </a:endParaRPr>
              </a:p>
            </p:txBody>
          </p:sp>
        </p:grpSp>
        <p:cxnSp>
          <p:nvCxnSpPr>
            <p:cNvPr id="9" name="Straight Arrow Connector 8"/>
            <p:cNvCxnSpPr/>
            <p:nvPr/>
          </p:nvCxnSpPr>
          <p:spPr>
            <a:xfrm rot="5400000" flipH="1" flipV="1">
              <a:off x="5143897" y="2781697"/>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46"/>
            <p:cNvGrpSpPr/>
            <p:nvPr/>
          </p:nvGrpSpPr>
          <p:grpSpPr>
            <a:xfrm>
              <a:off x="4648200" y="990600"/>
              <a:ext cx="1371600" cy="1481554"/>
              <a:chOff x="6705600" y="1447800"/>
              <a:chExt cx="1371600" cy="1481554"/>
            </a:xfrm>
          </p:grpSpPr>
          <p:pic>
            <p:nvPicPr>
              <p:cNvPr id="15" name="Picture 3"/>
              <p:cNvPicPr>
                <a:picLocks noChangeAspect="1" noChangeArrowheads="1"/>
              </p:cNvPicPr>
              <p:nvPr/>
            </p:nvPicPr>
            <p:blipFill>
              <a:blip r:embed="rId7" cstate="print"/>
              <a:srcRect/>
              <a:stretch>
                <a:fillRect/>
              </a:stretch>
            </p:blipFill>
            <p:spPr bwMode="auto">
              <a:xfrm>
                <a:off x="6705600" y="1447800"/>
                <a:ext cx="1303867" cy="1219200"/>
              </a:xfrm>
              <a:prstGeom prst="rect">
                <a:avLst/>
              </a:prstGeom>
              <a:noFill/>
              <a:ln w="9525">
                <a:noFill/>
                <a:miter lim="800000"/>
                <a:headEnd/>
                <a:tailEnd/>
              </a:ln>
            </p:spPr>
          </p:pic>
          <p:sp>
            <p:nvSpPr>
              <p:cNvPr id="16" name="TextBox 15"/>
              <p:cNvSpPr txBox="1"/>
              <p:nvPr/>
            </p:nvSpPr>
            <p:spPr>
              <a:xfrm>
                <a:off x="7010400" y="2590800"/>
                <a:ext cx="1066800" cy="338554"/>
              </a:xfrm>
              <a:prstGeom prst="rect">
                <a:avLst/>
              </a:prstGeom>
              <a:noFill/>
            </p:spPr>
            <p:txBody>
              <a:bodyPr wrap="square" rtlCol="0">
                <a:spAutoFit/>
              </a:bodyPr>
              <a:lstStyle/>
              <a:p>
                <a:r>
                  <a:rPr lang="en-US" sz="1600" b="1" dirty="0" smtClean="0">
                    <a:latin typeface="Arial" pitchFamily="34" charset="0"/>
                    <a:cs typeface="Arial" pitchFamily="34" charset="0"/>
                  </a:rPr>
                  <a:t>Lab</a:t>
                </a:r>
                <a:endParaRPr lang="en-US" sz="1600" b="1" dirty="0">
                  <a:latin typeface="Arial" pitchFamily="34" charset="0"/>
                  <a:cs typeface="Arial" pitchFamily="34" charset="0"/>
                </a:endParaRPr>
              </a:p>
            </p:txBody>
          </p:sp>
        </p:grpSp>
        <p:cxnSp>
          <p:nvCxnSpPr>
            <p:cNvPr id="11" name="Straight Arrow Connector 10"/>
            <p:cNvCxnSpPr/>
            <p:nvPr/>
          </p:nvCxnSpPr>
          <p:spPr>
            <a:xfrm rot="10800000" flipV="1">
              <a:off x="4191004" y="3428999"/>
              <a:ext cx="609597" cy="29371"/>
            </a:xfrm>
            <a:prstGeom prst="straightConnector1">
              <a:avLst/>
            </a:prstGeom>
            <a:ln w="57150" cmpd="sng">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762500" y="2782094"/>
              <a:ext cx="533400" cy="1588"/>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106194" y="4496594"/>
              <a:ext cx="608809" cy="795"/>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762897" y="4534297"/>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CCR</a:t>
            </a:r>
            <a:endParaRPr lang="en-US" dirty="0"/>
          </a:p>
        </p:txBody>
      </p:sp>
      <p:pic>
        <p:nvPicPr>
          <p:cNvPr id="50178" name="Picture 2"/>
          <p:cNvPicPr>
            <a:picLocks noGrp="1" noChangeAspect="1" noChangeArrowheads="1"/>
          </p:cNvPicPr>
          <p:nvPr>
            <p:ph idx="1"/>
          </p:nvPr>
        </p:nvPicPr>
        <p:blipFill>
          <a:blip r:embed="rId3" cstate="print"/>
          <a:srcRect/>
          <a:stretch>
            <a:fillRect/>
          </a:stretch>
        </p:blipFill>
        <p:spPr bwMode="auto">
          <a:xfrm>
            <a:off x="2209800" y="1219200"/>
            <a:ext cx="4797091" cy="5063596"/>
          </a:xfrm>
          <a:prstGeom prst="rect">
            <a:avLst/>
          </a:prstGeom>
          <a:noFill/>
          <a:ln w="9525">
            <a:noFill/>
            <a:miter lim="800000"/>
            <a:headEnd/>
            <a:tailEnd/>
          </a:ln>
        </p:spPr>
      </p:pic>
      <p:sp>
        <p:nvSpPr>
          <p:cNvPr id="6" name="Rounded Rectangle 5"/>
          <p:cNvSpPr/>
          <p:nvPr/>
        </p:nvSpPr>
        <p:spPr>
          <a:xfrm>
            <a:off x="2438400" y="3810000"/>
            <a:ext cx="33528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410200" y="1304786"/>
            <a:ext cx="3581400" cy="5248414"/>
            <a:chOff x="2438400" y="990600"/>
            <a:chExt cx="3581400" cy="5248414"/>
          </a:xfrm>
        </p:grpSpPr>
        <p:pic>
          <p:nvPicPr>
            <p:cNvPr id="7" name="Picture 6" descr="HV_SM_Logo"/>
            <p:cNvPicPr>
              <a:picLocks noChangeAspect="1" noChangeArrowheads="1"/>
            </p:cNvPicPr>
            <p:nvPr/>
          </p:nvPicPr>
          <p:blipFill>
            <a:blip r:embed="rId4" cstate="print"/>
            <a:srcRect/>
            <a:stretch>
              <a:fillRect/>
            </a:stretch>
          </p:blipFill>
          <p:spPr bwMode="auto">
            <a:xfrm>
              <a:off x="2438400" y="3124994"/>
              <a:ext cx="1700213" cy="514350"/>
            </a:xfrm>
            <a:prstGeom prst="rect">
              <a:avLst/>
            </a:prstGeom>
            <a:noFill/>
            <a:ln w="9525">
              <a:noFill/>
              <a:miter lim="800000"/>
              <a:headEnd/>
              <a:tailEnd/>
            </a:ln>
          </p:spPr>
        </p:pic>
        <p:grpSp>
          <p:nvGrpSpPr>
            <p:cNvPr id="8" name="Group 49"/>
            <p:cNvGrpSpPr/>
            <p:nvPr/>
          </p:nvGrpSpPr>
          <p:grpSpPr>
            <a:xfrm>
              <a:off x="4648200" y="2972594"/>
              <a:ext cx="1219200" cy="1289531"/>
              <a:chOff x="5029200" y="2738889"/>
              <a:chExt cx="1219200" cy="1289531"/>
            </a:xfrm>
          </p:grpSpPr>
          <p:pic>
            <p:nvPicPr>
              <p:cNvPr id="20" name="Picture 4"/>
              <p:cNvPicPr>
                <a:picLocks noChangeAspect="1" noChangeArrowheads="1"/>
              </p:cNvPicPr>
              <p:nvPr/>
            </p:nvPicPr>
            <p:blipFill>
              <a:blip r:embed="rId5" cstate="print"/>
              <a:srcRect/>
              <a:stretch>
                <a:fillRect/>
              </a:stretch>
            </p:blipFill>
            <p:spPr bwMode="auto">
              <a:xfrm>
                <a:off x="5029200" y="2738889"/>
                <a:ext cx="1133475" cy="918711"/>
              </a:xfrm>
              <a:prstGeom prst="rect">
                <a:avLst/>
              </a:prstGeom>
              <a:noFill/>
              <a:ln w="9525">
                <a:noFill/>
                <a:miter lim="800000"/>
                <a:headEnd/>
                <a:tailEnd/>
              </a:ln>
            </p:spPr>
          </p:pic>
          <p:sp>
            <p:nvSpPr>
              <p:cNvPr id="21" name="TextBox 20"/>
              <p:cNvSpPr txBox="1"/>
              <p:nvPr/>
            </p:nvSpPr>
            <p:spPr>
              <a:xfrm>
                <a:off x="5105400" y="35052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Emergency </a:t>
                </a:r>
              </a:p>
              <a:p>
                <a:r>
                  <a:rPr lang="en-US" sz="1400" b="1" dirty="0" smtClean="0">
                    <a:latin typeface="Arial" pitchFamily="34" charset="0"/>
                    <a:cs typeface="Arial" pitchFamily="34" charset="0"/>
                  </a:rPr>
                  <a:t>EMR</a:t>
                </a:r>
                <a:endParaRPr lang="en-US" sz="1400" b="1" dirty="0">
                  <a:latin typeface="Arial" pitchFamily="34" charset="0"/>
                  <a:cs typeface="Arial" pitchFamily="34" charset="0"/>
                </a:endParaRPr>
              </a:p>
            </p:txBody>
          </p:sp>
        </p:grpSp>
        <p:grpSp>
          <p:nvGrpSpPr>
            <p:cNvPr id="9" name="Group 17"/>
            <p:cNvGrpSpPr/>
            <p:nvPr/>
          </p:nvGrpSpPr>
          <p:grpSpPr>
            <a:xfrm>
              <a:off x="4572000" y="4648994"/>
              <a:ext cx="1371600" cy="1590020"/>
              <a:chOff x="7315200" y="3429000"/>
              <a:chExt cx="1371600" cy="1590020"/>
            </a:xfrm>
          </p:grpSpPr>
          <p:pic>
            <p:nvPicPr>
              <p:cNvPr id="18" name="Picture 5"/>
              <p:cNvPicPr>
                <a:picLocks noChangeAspect="1" noChangeArrowheads="1"/>
              </p:cNvPicPr>
              <p:nvPr/>
            </p:nvPicPr>
            <p:blipFill>
              <a:blip r:embed="rId6" cstate="print"/>
              <a:srcRect/>
              <a:stretch>
                <a:fillRect/>
              </a:stretch>
            </p:blipFill>
            <p:spPr bwMode="auto">
              <a:xfrm>
                <a:off x="7315200" y="3429000"/>
                <a:ext cx="1192376" cy="1220433"/>
              </a:xfrm>
              <a:prstGeom prst="rect">
                <a:avLst/>
              </a:prstGeom>
              <a:noFill/>
              <a:ln w="9525">
                <a:noFill/>
                <a:miter lim="800000"/>
                <a:headEnd/>
                <a:tailEnd/>
              </a:ln>
            </p:spPr>
          </p:pic>
          <p:sp>
            <p:nvSpPr>
              <p:cNvPr id="19" name="TextBox 18"/>
              <p:cNvSpPr txBox="1"/>
              <p:nvPr/>
            </p:nvSpPr>
            <p:spPr>
              <a:xfrm>
                <a:off x="7543800" y="44958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Health Plan</a:t>
                </a:r>
                <a:endParaRPr lang="en-US" sz="1400" b="1" dirty="0">
                  <a:latin typeface="Arial" pitchFamily="34" charset="0"/>
                  <a:cs typeface="Arial" pitchFamily="34" charset="0"/>
                </a:endParaRPr>
              </a:p>
            </p:txBody>
          </p:sp>
        </p:grpSp>
        <p:cxnSp>
          <p:nvCxnSpPr>
            <p:cNvPr id="10" name="Straight Arrow Connector 9"/>
            <p:cNvCxnSpPr/>
            <p:nvPr/>
          </p:nvCxnSpPr>
          <p:spPr>
            <a:xfrm rot="5400000" flipH="1" flipV="1">
              <a:off x="5143897" y="2781697"/>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46"/>
            <p:cNvGrpSpPr/>
            <p:nvPr/>
          </p:nvGrpSpPr>
          <p:grpSpPr>
            <a:xfrm>
              <a:off x="4648200" y="990600"/>
              <a:ext cx="1371600" cy="1481554"/>
              <a:chOff x="6705600" y="1447800"/>
              <a:chExt cx="1371600" cy="1481554"/>
            </a:xfrm>
          </p:grpSpPr>
          <p:pic>
            <p:nvPicPr>
              <p:cNvPr id="16" name="Picture 3"/>
              <p:cNvPicPr>
                <a:picLocks noChangeAspect="1" noChangeArrowheads="1"/>
              </p:cNvPicPr>
              <p:nvPr/>
            </p:nvPicPr>
            <p:blipFill>
              <a:blip r:embed="rId7" cstate="print"/>
              <a:srcRect/>
              <a:stretch>
                <a:fillRect/>
              </a:stretch>
            </p:blipFill>
            <p:spPr bwMode="auto">
              <a:xfrm>
                <a:off x="6705600" y="1447800"/>
                <a:ext cx="1303867" cy="1219200"/>
              </a:xfrm>
              <a:prstGeom prst="rect">
                <a:avLst/>
              </a:prstGeom>
              <a:noFill/>
              <a:ln w="9525">
                <a:noFill/>
                <a:miter lim="800000"/>
                <a:headEnd/>
                <a:tailEnd/>
              </a:ln>
            </p:spPr>
          </p:pic>
          <p:sp>
            <p:nvSpPr>
              <p:cNvPr id="17" name="TextBox 16"/>
              <p:cNvSpPr txBox="1"/>
              <p:nvPr/>
            </p:nvSpPr>
            <p:spPr>
              <a:xfrm>
                <a:off x="7010400" y="2590800"/>
                <a:ext cx="1066800" cy="338554"/>
              </a:xfrm>
              <a:prstGeom prst="rect">
                <a:avLst/>
              </a:prstGeom>
              <a:noFill/>
            </p:spPr>
            <p:txBody>
              <a:bodyPr wrap="square" rtlCol="0">
                <a:spAutoFit/>
              </a:bodyPr>
              <a:lstStyle/>
              <a:p>
                <a:r>
                  <a:rPr lang="en-US" sz="1600" b="1" dirty="0" smtClean="0">
                    <a:latin typeface="Arial" pitchFamily="34" charset="0"/>
                    <a:cs typeface="Arial" pitchFamily="34" charset="0"/>
                  </a:rPr>
                  <a:t>Lab</a:t>
                </a:r>
                <a:endParaRPr lang="en-US" sz="1600" b="1" dirty="0">
                  <a:latin typeface="Arial" pitchFamily="34" charset="0"/>
                  <a:cs typeface="Arial" pitchFamily="34" charset="0"/>
                </a:endParaRPr>
              </a:p>
            </p:txBody>
          </p:sp>
        </p:grpSp>
        <p:cxnSp>
          <p:nvCxnSpPr>
            <p:cNvPr id="12" name="Straight Arrow Connector 11"/>
            <p:cNvCxnSpPr/>
            <p:nvPr/>
          </p:nvCxnSpPr>
          <p:spPr>
            <a:xfrm rot="10800000" flipV="1">
              <a:off x="4191004" y="3428999"/>
              <a:ext cx="609597" cy="29371"/>
            </a:xfrm>
            <a:prstGeom prst="straightConnector1">
              <a:avLst/>
            </a:prstGeom>
            <a:ln w="57150" cmpd="sng">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762500" y="2782094"/>
              <a:ext cx="533400" cy="1588"/>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106194" y="4496594"/>
              <a:ext cx="608809" cy="795"/>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762897" y="4534297"/>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 or C32</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295400" y="1371600"/>
            <a:ext cx="6362700" cy="50853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HealthVault Interaction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14400" y="1371600"/>
            <a:ext cx="5718060" cy="28194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990600" y="1237252"/>
            <a:ext cx="4889235" cy="54683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Leaving the Clinical Silo</a:t>
            </a:r>
            <a:endParaRPr lang="en-US" dirty="0"/>
          </a:p>
        </p:txBody>
      </p:sp>
      <p:sp>
        <p:nvSpPr>
          <p:cNvPr id="3" name="Content Placeholder 2"/>
          <p:cNvSpPr>
            <a:spLocks noGrp="1"/>
          </p:cNvSpPr>
          <p:nvPr>
            <p:ph idx="1"/>
          </p:nvPr>
        </p:nvSpPr>
        <p:spPr>
          <a:xfrm>
            <a:off x="457200" y="1600200"/>
            <a:ext cx="5410200" cy="4525963"/>
          </a:xfrm>
        </p:spPr>
        <p:txBody>
          <a:bodyPr/>
          <a:lstStyle/>
          <a:p>
            <a:r>
              <a:rPr lang="en-US" dirty="0" smtClean="0"/>
              <a:t>While in enterprise your application need to comply with HIPAA 5010</a:t>
            </a:r>
          </a:p>
          <a:p>
            <a:r>
              <a:rPr lang="en-US" dirty="0" smtClean="0"/>
              <a:t>When Jim log’s in to HealthVault then the data is flowing in to consumer domain</a:t>
            </a:r>
            <a:endParaRPr lang="en-US" dirty="0"/>
          </a:p>
        </p:txBody>
      </p:sp>
      <p:grpSp>
        <p:nvGrpSpPr>
          <p:cNvPr id="4" name="Group 3"/>
          <p:cNvGrpSpPr/>
          <p:nvPr/>
        </p:nvGrpSpPr>
        <p:grpSpPr>
          <a:xfrm>
            <a:off x="5410200" y="1304786"/>
            <a:ext cx="3581400" cy="5248414"/>
            <a:chOff x="2438400" y="990600"/>
            <a:chExt cx="3581400" cy="5248414"/>
          </a:xfrm>
        </p:grpSpPr>
        <p:pic>
          <p:nvPicPr>
            <p:cNvPr id="5" name="Picture 4" descr="HV_SM_Logo"/>
            <p:cNvPicPr>
              <a:picLocks noChangeAspect="1" noChangeArrowheads="1"/>
            </p:cNvPicPr>
            <p:nvPr/>
          </p:nvPicPr>
          <p:blipFill>
            <a:blip r:embed="rId3" cstate="print"/>
            <a:srcRect/>
            <a:stretch>
              <a:fillRect/>
            </a:stretch>
          </p:blipFill>
          <p:spPr bwMode="auto">
            <a:xfrm>
              <a:off x="2438400" y="3124994"/>
              <a:ext cx="1700213" cy="514350"/>
            </a:xfrm>
            <a:prstGeom prst="rect">
              <a:avLst/>
            </a:prstGeom>
            <a:noFill/>
            <a:ln w="9525">
              <a:noFill/>
              <a:miter lim="800000"/>
              <a:headEnd/>
              <a:tailEnd/>
            </a:ln>
          </p:spPr>
        </p:pic>
        <p:grpSp>
          <p:nvGrpSpPr>
            <p:cNvPr id="6" name="Group 49"/>
            <p:cNvGrpSpPr/>
            <p:nvPr/>
          </p:nvGrpSpPr>
          <p:grpSpPr>
            <a:xfrm>
              <a:off x="4648200" y="2972594"/>
              <a:ext cx="1219200" cy="1289531"/>
              <a:chOff x="5029200" y="2738889"/>
              <a:chExt cx="1219200" cy="1289531"/>
            </a:xfrm>
          </p:grpSpPr>
          <p:pic>
            <p:nvPicPr>
              <p:cNvPr id="18" name="Picture 4"/>
              <p:cNvPicPr>
                <a:picLocks noChangeAspect="1" noChangeArrowheads="1"/>
              </p:cNvPicPr>
              <p:nvPr/>
            </p:nvPicPr>
            <p:blipFill>
              <a:blip r:embed="rId4" cstate="print"/>
              <a:srcRect/>
              <a:stretch>
                <a:fillRect/>
              </a:stretch>
            </p:blipFill>
            <p:spPr bwMode="auto">
              <a:xfrm>
                <a:off x="5029200" y="2738889"/>
                <a:ext cx="1133475" cy="918711"/>
              </a:xfrm>
              <a:prstGeom prst="rect">
                <a:avLst/>
              </a:prstGeom>
              <a:noFill/>
              <a:ln w="9525">
                <a:noFill/>
                <a:miter lim="800000"/>
                <a:headEnd/>
                <a:tailEnd/>
              </a:ln>
            </p:spPr>
          </p:pic>
          <p:sp>
            <p:nvSpPr>
              <p:cNvPr id="19" name="TextBox 18"/>
              <p:cNvSpPr txBox="1"/>
              <p:nvPr/>
            </p:nvSpPr>
            <p:spPr>
              <a:xfrm>
                <a:off x="5105400" y="35052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Emergency </a:t>
                </a:r>
              </a:p>
              <a:p>
                <a:r>
                  <a:rPr lang="en-US" sz="1400" b="1" dirty="0" smtClean="0">
                    <a:latin typeface="Arial" pitchFamily="34" charset="0"/>
                    <a:cs typeface="Arial" pitchFamily="34" charset="0"/>
                  </a:rPr>
                  <a:t>EMR</a:t>
                </a:r>
                <a:endParaRPr lang="en-US" sz="1400" b="1" dirty="0">
                  <a:latin typeface="Arial" pitchFamily="34" charset="0"/>
                  <a:cs typeface="Arial" pitchFamily="34" charset="0"/>
                </a:endParaRPr>
              </a:p>
            </p:txBody>
          </p:sp>
        </p:grpSp>
        <p:grpSp>
          <p:nvGrpSpPr>
            <p:cNvPr id="7" name="Group 17"/>
            <p:cNvGrpSpPr/>
            <p:nvPr/>
          </p:nvGrpSpPr>
          <p:grpSpPr>
            <a:xfrm>
              <a:off x="4572000" y="4648994"/>
              <a:ext cx="1371600" cy="1590020"/>
              <a:chOff x="7315200" y="3429000"/>
              <a:chExt cx="1371600" cy="1590020"/>
            </a:xfrm>
          </p:grpSpPr>
          <p:pic>
            <p:nvPicPr>
              <p:cNvPr id="16" name="Picture 5"/>
              <p:cNvPicPr>
                <a:picLocks noChangeAspect="1" noChangeArrowheads="1"/>
              </p:cNvPicPr>
              <p:nvPr/>
            </p:nvPicPr>
            <p:blipFill>
              <a:blip r:embed="rId5" cstate="print"/>
              <a:srcRect/>
              <a:stretch>
                <a:fillRect/>
              </a:stretch>
            </p:blipFill>
            <p:spPr bwMode="auto">
              <a:xfrm>
                <a:off x="7315200" y="3429000"/>
                <a:ext cx="1192376" cy="1220433"/>
              </a:xfrm>
              <a:prstGeom prst="rect">
                <a:avLst/>
              </a:prstGeom>
              <a:noFill/>
              <a:ln w="9525">
                <a:noFill/>
                <a:miter lim="800000"/>
                <a:headEnd/>
                <a:tailEnd/>
              </a:ln>
            </p:spPr>
          </p:pic>
          <p:sp>
            <p:nvSpPr>
              <p:cNvPr id="17" name="TextBox 16"/>
              <p:cNvSpPr txBox="1"/>
              <p:nvPr/>
            </p:nvSpPr>
            <p:spPr>
              <a:xfrm>
                <a:off x="7543800" y="44958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Health Plan</a:t>
                </a:r>
                <a:endParaRPr lang="en-US" sz="1400" b="1" dirty="0">
                  <a:latin typeface="Arial" pitchFamily="34" charset="0"/>
                  <a:cs typeface="Arial" pitchFamily="34" charset="0"/>
                </a:endParaRPr>
              </a:p>
            </p:txBody>
          </p:sp>
        </p:grpSp>
        <p:cxnSp>
          <p:nvCxnSpPr>
            <p:cNvPr id="8" name="Straight Arrow Connector 7"/>
            <p:cNvCxnSpPr/>
            <p:nvPr/>
          </p:nvCxnSpPr>
          <p:spPr>
            <a:xfrm rot="5400000" flipH="1" flipV="1">
              <a:off x="5143897" y="2781697"/>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46"/>
            <p:cNvGrpSpPr/>
            <p:nvPr/>
          </p:nvGrpSpPr>
          <p:grpSpPr>
            <a:xfrm>
              <a:off x="4648200" y="990600"/>
              <a:ext cx="1371600" cy="1481554"/>
              <a:chOff x="6705600" y="1447800"/>
              <a:chExt cx="1371600" cy="1481554"/>
            </a:xfrm>
          </p:grpSpPr>
          <p:pic>
            <p:nvPicPr>
              <p:cNvPr id="14" name="Picture 3"/>
              <p:cNvPicPr>
                <a:picLocks noChangeAspect="1" noChangeArrowheads="1"/>
              </p:cNvPicPr>
              <p:nvPr/>
            </p:nvPicPr>
            <p:blipFill>
              <a:blip r:embed="rId6" cstate="print"/>
              <a:srcRect/>
              <a:stretch>
                <a:fillRect/>
              </a:stretch>
            </p:blipFill>
            <p:spPr bwMode="auto">
              <a:xfrm>
                <a:off x="6705600" y="1447800"/>
                <a:ext cx="1303867" cy="1219200"/>
              </a:xfrm>
              <a:prstGeom prst="rect">
                <a:avLst/>
              </a:prstGeom>
              <a:noFill/>
              <a:ln w="9525">
                <a:noFill/>
                <a:miter lim="800000"/>
                <a:headEnd/>
                <a:tailEnd/>
              </a:ln>
            </p:spPr>
          </p:pic>
          <p:sp>
            <p:nvSpPr>
              <p:cNvPr id="15" name="TextBox 14"/>
              <p:cNvSpPr txBox="1"/>
              <p:nvPr/>
            </p:nvSpPr>
            <p:spPr>
              <a:xfrm>
                <a:off x="7010400" y="2590800"/>
                <a:ext cx="1066800" cy="338554"/>
              </a:xfrm>
              <a:prstGeom prst="rect">
                <a:avLst/>
              </a:prstGeom>
              <a:noFill/>
            </p:spPr>
            <p:txBody>
              <a:bodyPr wrap="square" rtlCol="0">
                <a:spAutoFit/>
              </a:bodyPr>
              <a:lstStyle/>
              <a:p>
                <a:r>
                  <a:rPr lang="en-US" sz="1600" b="1" dirty="0" smtClean="0">
                    <a:latin typeface="Arial" pitchFamily="34" charset="0"/>
                    <a:cs typeface="Arial" pitchFamily="34" charset="0"/>
                  </a:rPr>
                  <a:t>Lab</a:t>
                </a:r>
                <a:endParaRPr lang="en-US" sz="1600" b="1" dirty="0">
                  <a:latin typeface="Arial" pitchFamily="34" charset="0"/>
                  <a:cs typeface="Arial" pitchFamily="34" charset="0"/>
                </a:endParaRPr>
              </a:p>
            </p:txBody>
          </p:sp>
        </p:grpSp>
        <p:cxnSp>
          <p:nvCxnSpPr>
            <p:cNvPr id="10" name="Straight Arrow Connector 9"/>
            <p:cNvCxnSpPr/>
            <p:nvPr/>
          </p:nvCxnSpPr>
          <p:spPr>
            <a:xfrm rot="10800000" flipV="1">
              <a:off x="4191004" y="3428999"/>
              <a:ext cx="609597" cy="29371"/>
            </a:xfrm>
            <a:prstGeom prst="straightConnector1">
              <a:avLst/>
            </a:prstGeom>
            <a:ln w="57150" cmpd="sng">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762500" y="2782094"/>
              <a:ext cx="533400" cy="1588"/>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106194" y="4496594"/>
              <a:ext cx="608809" cy="795"/>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762897" y="4534297"/>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7543800" y="1295400"/>
            <a:ext cx="1371600" cy="5334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60000"/>
                    <a:lumOff val="40000"/>
                  </a:schemeClr>
                </a:solidFill>
                <a:latin typeface="+mj-lt"/>
              </a:rPr>
              <a:t>Clinical Silo</a:t>
            </a:r>
            <a:endParaRPr lang="en-US" sz="1400" b="1" dirty="0">
              <a:solidFill>
                <a:schemeClr val="tx2">
                  <a:lumMod val="60000"/>
                  <a:lumOff val="40000"/>
                </a:schemeClr>
              </a:solidFill>
              <a:latin typeface="+mj-lt"/>
            </a:endParaRPr>
          </a:p>
        </p:txBody>
      </p:sp>
      <p:pic>
        <p:nvPicPr>
          <p:cNvPr id="21" name="Picture 2" descr="\\server2\ftp_root\clients\White_Whale\8-10031_MichaelMarchand\Client_Supplied\HSGLogos\Amalga\HV-Amalga_h_c.png"/>
          <p:cNvPicPr>
            <a:picLocks noChangeAspect="1" noChangeArrowheads="1"/>
          </p:cNvPicPr>
          <p:nvPr/>
        </p:nvPicPr>
        <p:blipFill>
          <a:blip r:embed="rId7" cstate="print"/>
          <a:srcRect/>
          <a:stretch>
            <a:fillRect/>
          </a:stretch>
        </p:blipFill>
        <p:spPr bwMode="auto">
          <a:xfrm>
            <a:off x="6324600" y="5989637"/>
            <a:ext cx="1541463" cy="715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a:t>
            </a:r>
            <a:r>
              <a:rPr lang="en-US" dirty="0" smtClean="0"/>
              <a:t>To </a:t>
            </a:r>
            <a:r>
              <a:rPr lang="en-US" dirty="0" smtClean="0"/>
              <a:t>Clinical</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81000" y="1676400"/>
            <a:ext cx="8168251" cy="419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81000" y="1371600"/>
            <a:ext cx="7924800"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28600" y="1447800"/>
            <a:ext cx="8256898" cy="4776787"/>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600200" y="3048000"/>
            <a:ext cx="6324600" cy="8470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Data In User’s Account</a:t>
            </a:r>
            <a:endParaRPr lang="en-US" dirty="0"/>
          </a:p>
        </p:txBody>
      </p:sp>
      <p:grpSp>
        <p:nvGrpSpPr>
          <p:cNvPr id="4" name="Group 108"/>
          <p:cNvGrpSpPr/>
          <p:nvPr/>
        </p:nvGrpSpPr>
        <p:grpSpPr>
          <a:xfrm>
            <a:off x="5562600" y="1533386"/>
            <a:ext cx="3581400" cy="5248414"/>
            <a:chOff x="2133600" y="1218406"/>
            <a:chExt cx="3581400" cy="5248414"/>
          </a:xfrm>
        </p:grpSpPr>
        <p:pic>
          <p:nvPicPr>
            <p:cNvPr id="5" name="Picture 4" descr="HV_SM_Logo"/>
            <p:cNvPicPr>
              <a:picLocks noChangeAspect="1" noChangeArrowheads="1"/>
            </p:cNvPicPr>
            <p:nvPr/>
          </p:nvPicPr>
          <p:blipFill>
            <a:blip r:embed="rId5" cstate="print"/>
            <a:srcRect/>
            <a:stretch>
              <a:fillRect/>
            </a:stretch>
          </p:blipFill>
          <p:spPr bwMode="auto">
            <a:xfrm>
              <a:off x="2133600" y="3352800"/>
              <a:ext cx="1700213" cy="514350"/>
            </a:xfrm>
            <a:prstGeom prst="rect">
              <a:avLst/>
            </a:prstGeom>
            <a:noFill/>
            <a:ln w="9525">
              <a:noFill/>
              <a:miter lim="800000"/>
              <a:headEnd/>
              <a:tailEnd/>
            </a:ln>
          </p:spPr>
        </p:pic>
        <p:grpSp>
          <p:nvGrpSpPr>
            <p:cNvPr id="6" name="Group 49"/>
            <p:cNvGrpSpPr/>
            <p:nvPr/>
          </p:nvGrpSpPr>
          <p:grpSpPr>
            <a:xfrm>
              <a:off x="4343400" y="3200400"/>
              <a:ext cx="1219200" cy="1289531"/>
              <a:chOff x="5029200" y="2738889"/>
              <a:chExt cx="1219200" cy="1289531"/>
            </a:xfrm>
          </p:grpSpPr>
          <p:pic>
            <p:nvPicPr>
              <p:cNvPr id="22" name="Picture 4"/>
              <p:cNvPicPr>
                <a:picLocks noChangeAspect="1" noChangeArrowheads="1"/>
              </p:cNvPicPr>
              <p:nvPr/>
            </p:nvPicPr>
            <p:blipFill>
              <a:blip r:embed="rId6" cstate="print"/>
              <a:srcRect/>
              <a:stretch>
                <a:fillRect/>
              </a:stretch>
            </p:blipFill>
            <p:spPr bwMode="auto">
              <a:xfrm>
                <a:off x="5029200" y="2738889"/>
                <a:ext cx="1133475" cy="918711"/>
              </a:xfrm>
              <a:prstGeom prst="rect">
                <a:avLst/>
              </a:prstGeom>
              <a:noFill/>
              <a:ln w="9525">
                <a:noFill/>
                <a:miter lim="800000"/>
                <a:headEnd/>
                <a:tailEnd/>
              </a:ln>
            </p:spPr>
          </p:pic>
          <p:sp>
            <p:nvSpPr>
              <p:cNvPr id="23" name="TextBox 22"/>
              <p:cNvSpPr txBox="1"/>
              <p:nvPr/>
            </p:nvSpPr>
            <p:spPr>
              <a:xfrm>
                <a:off x="5105400" y="35052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Emergency </a:t>
                </a:r>
              </a:p>
              <a:p>
                <a:r>
                  <a:rPr lang="en-US" sz="1400" b="1" dirty="0" smtClean="0">
                    <a:latin typeface="Arial" pitchFamily="34" charset="0"/>
                    <a:cs typeface="Arial" pitchFamily="34" charset="0"/>
                  </a:rPr>
                  <a:t>EMR</a:t>
                </a:r>
                <a:endParaRPr lang="en-US" sz="1400" b="1" dirty="0">
                  <a:latin typeface="Arial" pitchFamily="34" charset="0"/>
                  <a:cs typeface="Arial" pitchFamily="34" charset="0"/>
                </a:endParaRPr>
              </a:p>
            </p:txBody>
          </p:sp>
        </p:grpSp>
        <p:grpSp>
          <p:nvGrpSpPr>
            <p:cNvPr id="7" name="Group 17"/>
            <p:cNvGrpSpPr/>
            <p:nvPr/>
          </p:nvGrpSpPr>
          <p:grpSpPr>
            <a:xfrm>
              <a:off x="4267200" y="4876800"/>
              <a:ext cx="1371600" cy="1590020"/>
              <a:chOff x="7315200" y="3429000"/>
              <a:chExt cx="1371600" cy="1590020"/>
            </a:xfrm>
          </p:grpSpPr>
          <p:pic>
            <p:nvPicPr>
              <p:cNvPr id="20" name="Picture 5"/>
              <p:cNvPicPr>
                <a:picLocks noChangeAspect="1" noChangeArrowheads="1"/>
              </p:cNvPicPr>
              <p:nvPr/>
            </p:nvPicPr>
            <p:blipFill>
              <a:blip r:embed="rId7" cstate="print"/>
              <a:srcRect/>
              <a:stretch>
                <a:fillRect/>
              </a:stretch>
            </p:blipFill>
            <p:spPr bwMode="auto">
              <a:xfrm>
                <a:off x="7315200" y="3429000"/>
                <a:ext cx="1192376" cy="1220433"/>
              </a:xfrm>
              <a:prstGeom prst="rect">
                <a:avLst/>
              </a:prstGeom>
              <a:noFill/>
              <a:ln w="9525">
                <a:noFill/>
                <a:miter lim="800000"/>
                <a:headEnd/>
                <a:tailEnd/>
              </a:ln>
            </p:spPr>
          </p:pic>
          <p:sp>
            <p:nvSpPr>
              <p:cNvPr id="21" name="TextBox 20"/>
              <p:cNvSpPr txBox="1"/>
              <p:nvPr/>
            </p:nvSpPr>
            <p:spPr>
              <a:xfrm>
                <a:off x="7543800" y="4495800"/>
                <a:ext cx="1143000" cy="523220"/>
              </a:xfrm>
              <a:prstGeom prst="rect">
                <a:avLst/>
              </a:prstGeom>
              <a:noFill/>
            </p:spPr>
            <p:txBody>
              <a:bodyPr wrap="square" rtlCol="0">
                <a:spAutoFit/>
              </a:bodyPr>
              <a:lstStyle/>
              <a:p>
                <a:r>
                  <a:rPr lang="en-US" sz="1400" b="1" dirty="0" smtClean="0">
                    <a:latin typeface="Arial" pitchFamily="34" charset="0"/>
                    <a:cs typeface="Arial" pitchFamily="34" charset="0"/>
                  </a:rPr>
                  <a:t>Health Plan</a:t>
                </a:r>
                <a:endParaRPr lang="en-US" sz="1400" b="1" dirty="0">
                  <a:latin typeface="Arial" pitchFamily="34" charset="0"/>
                  <a:cs typeface="Arial" pitchFamily="34" charset="0"/>
                </a:endParaRPr>
              </a:p>
            </p:txBody>
          </p:sp>
        </p:grpSp>
        <p:grpSp>
          <p:nvGrpSpPr>
            <p:cNvPr id="8" name="Group 15"/>
            <p:cNvGrpSpPr/>
            <p:nvPr/>
          </p:nvGrpSpPr>
          <p:grpSpPr>
            <a:xfrm>
              <a:off x="2487530" y="4495800"/>
              <a:ext cx="1322470" cy="1219200"/>
              <a:chOff x="3478130" y="3733800"/>
              <a:chExt cx="1322470" cy="1219200"/>
            </a:xfrm>
          </p:grpSpPr>
          <p:pic>
            <p:nvPicPr>
              <p:cNvPr id="18" name="Picture 6"/>
              <p:cNvPicPr>
                <a:picLocks noChangeAspect="1" noChangeArrowheads="1"/>
              </p:cNvPicPr>
              <p:nvPr/>
            </p:nvPicPr>
            <p:blipFill>
              <a:blip r:embed="rId8" cstate="print"/>
              <a:srcRect/>
              <a:stretch>
                <a:fillRect/>
              </a:stretch>
            </p:blipFill>
            <p:spPr bwMode="auto">
              <a:xfrm>
                <a:off x="3478130" y="3733800"/>
                <a:ext cx="1065296" cy="952500"/>
              </a:xfrm>
              <a:prstGeom prst="rect">
                <a:avLst/>
              </a:prstGeom>
              <a:noFill/>
              <a:ln w="9525">
                <a:noFill/>
                <a:miter lim="800000"/>
                <a:headEnd/>
                <a:tailEnd/>
              </a:ln>
            </p:spPr>
          </p:pic>
          <p:sp>
            <p:nvSpPr>
              <p:cNvPr id="19" name="TextBox 18"/>
              <p:cNvSpPr txBox="1"/>
              <p:nvPr/>
            </p:nvSpPr>
            <p:spPr>
              <a:xfrm>
                <a:off x="3657600" y="4645223"/>
                <a:ext cx="1143000" cy="307777"/>
              </a:xfrm>
              <a:prstGeom prst="rect">
                <a:avLst/>
              </a:prstGeom>
              <a:noFill/>
            </p:spPr>
            <p:txBody>
              <a:bodyPr wrap="square" rtlCol="0">
                <a:spAutoFit/>
              </a:bodyPr>
              <a:lstStyle/>
              <a:p>
                <a:r>
                  <a:rPr lang="en-US" sz="1400" b="1" dirty="0" smtClean="0">
                    <a:latin typeface="Arial" pitchFamily="34" charset="0"/>
                    <a:cs typeface="Arial" pitchFamily="34" charset="0"/>
                  </a:rPr>
                  <a:t>Jim</a:t>
                </a:r>
              </a:p>
            </p:txBody>
          </p:sp>
        </p:grpSp>
        <p:cxnSp>
          <p:nvCxnSpPr>
            <p:cNvPr id="9" name="Straight Arrow Connector 8"/>
            <p:cNvCxnSpPr/>
            <p:nvPr/>
          </p:nvCxnSpPr>
          <p:spPr>
            <a:xfrm rot="5400000" flipH="1" flipV="1">
              <a:off x="4839097" y="3009503"/>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46"/>
            <p:cNvGrpSpPr/>
            <p:nvPr/>
          </p:nvGrpSpPr>
          <p:grpSpPr>
            <a:xfrm>
              <a:off x="4343400" y="1218406"/>
              <a:ext cx="1371600" cy="1481554"/>
              <a:chOff x="6705600" y="1447800"/>
              <a:chExt cx="1371600" cy="1481554"/>
            </a:xfrm>
          </p:grpSpPr>
          <p:pic>
            <p:nvPicPr>
              <p:cNvPr id="16" name="Picture 3"/>
              <p:cNvPicPr>
                <a:picLocks noChangeAspect="1" noChangeArrowheads="1"/>
              </p:cNvPicPr>
              <p:nvPr/>
            </p:nvPicPr>
            <p:blipFill>
              <a:blip r:embed="rId9" cstate="print"/>
              <a:srcRect/>
              <a:stretch>
                <a:fillRect/>
              </a:stretch>
            </p:blipFill>
            <p:spPr bwMode="auto">
              <a:xfrm>
                <a:off x="6705600" y="1447800"/>
                <a:ext cx="1303867" cy="1219200"/>
              </a:xfrm>
              <a:prstGeom prst="rect">
                <a:avLst/>
              </a:prstGeom>
              <a:noFill/>
              <a:ln w="9525">
                <a:noFill/>
                <a:miter lim="800000"/>
                <a:headEnd/>
                <a:tailEnd/>
              </a:ln>
            </p:spPr>
          </p:pic>
          <p:sp>
            <p:nvSpPr>
              <p:cNvPr id="17" name="TextBox 16"/>
              <p:cNvSpPr txBox="1"/>
              <p:nvPr/>
            </p:nvSpPr>
            <p:spPr>
              <a:xfrm>
                <a:off x="7010400" y="2590800"/>
                <a:ext cx="1066800" cy="338554"/>
              </a:xfrm>
              <a:prstGeom prst="rect">
                <a:avLst/>
              </a:prstGeom>
              <a:noFill/>
            </p:spPr>
            <p:txBody>
              <a:bodyPr wrap="square" rtlCol="0">
                <a:spAutoFit/>
              </a:bodyPr>
              <a:lstStyle/>
              <a:p>
                <a:r>
                  <a:rPr lang="en-US" sz="1600" b="1" dirty="0" smtClean="0">
                    <a:latin typeface="Arial" pitchFamily="34" charset="0"/>
                    <a:cs typeface="Arial" pitchFamily="34" charset="0"/>
                  </a:rPr>
                  <a:t>Lab</a:t>
                </a:r>
                <a:endParaRPr lang="en-US" sz="1600" b="1" dirty="0">
                  <a:latin typeface="Arial" pitchFamily="34" charset="0"/>
                  <a:cs typeface="Arial" pitchFamily="34" charset="0"/>
                </a:endParaRPr>
              </a:p>
            </p:txBody>
          </p:sp>
        </p:grpSp>
        <p:cxnSp>
          <p:nvCxnSpPr>
            <p:cNvPr id="11" name="Straight Arrow Connector 10"/>
            <p:cNvCxnSpPr/>
            <p:nvPr/>
          </p:nvCxnSpPr>
          <p:spPr>
            <a:xfrm rot="5400000">
              <a:off x="2629694" y="4152106"/>
              <a:ext cx="685800" cy="1588"/>
            </a:xfrm>
            <a:prstGeom prst="straightConnector1">
              <a:avLst/>
            </a:prstGeom>
            <a:ln w="57150" cmpd="sng">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457700" y="3009900"/>
              <a:ext cx="533400" cy="1588"/>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801394" y="4724400"/>
              <a:ext cx="608809" cy="795"/>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458097" y="4762103"/>
              <a:ext cx="533400" cy="794"/>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2" idx="1"/>
            </p:cNvCxnSpPr>
            <p:nvPr/>
          </p:nvCxnSpPr>
          <p:spPr>
            <a:xfrm rot="10800000">
              <a:off x="3810000" y="3657600"/>
              <a:ext cx="533400" cy="2156"/>
            </a:xfrm>
            <a:prstGeom prst="straightConnector1">
              <a:avLst/>
            </a:prstGeom>
            <a:ln w="571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HealthVault Medical Imaging</a:t>
            </a:r>
            <a:endParaRPr lang="en-US"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1600199" y="1600199"/>
            <a:ext cx="5867401" cy="46234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Meaningful Use</a:t>
            </a:r>
            <a:endParaRPr lang="en-US" dirty="0"/>
          </a:p>
        </p:txBody>
      </p:sp>
      <p:sp>
        <p:nvSpPr>
          <p:cNvPr id="3" name="Title 1"/>
          <p:cNvSpPr txBox="1">
            <a:spLocks/>
          </p:cNvSpPr>
          <p:nvPr/>
        </p:nvSpPr>
        <p:spPr>
          <a:xfrm>
            <a:off x="5334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ICD-9 to ICD-10 Translation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itle 1"/>
          <p:cNvSpPr txBox="1">
            <a:spLocks/>
          </p:cNvSpPr>
          <p:nvPr/>
        </p:nvSpPr>
        <p:spPr>
          <a:xfrm>
            <a:off x="9144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SNOMED-CT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7620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HL7</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6858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IHE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7620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Master Patient Index</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9144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EMR/EHR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1447800"/>
            <a:ext cx="6381750" cy="480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P spid="7" grpId="0"/>
      <p:bldP spid="7" grpId="1"/>
      <p:bldP spid="8" grpId="0"/>
      <p:bldP spid="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HealthVault Mobile Client Application</a:t>
            </a:r>
            <a:endParaRPr lang="en-US" sz="3600" dirty="0"/>
          </a:p>
        </p:txBody>
      </p:sp>
      <p:pic>
        <p:nvPicPr>
          <p:cNvPr id="4" name="Picture 2" descr="image"/>
          <p:cNvPicPr>
            <a:picLocks noChangeAspect="1" noChangeArrowheads="1"/>
          </p:cNvPicPr>
          <p:nvPr/>
        </p:nvPicPr>
        <p:blipFill>
          <a:blip r:embed="rId3" cstate="print"/>
          <a:srcRect/>
          <a:stretch>
            <a:fillRect/>
          </a:stretch>
        </p:blipFill>
        <p:spPr bwMode="auto">
          <a:xfrm>
            <a:off x="2010660" y="1600200"/>
            <a:ext cx="4999740" cy="2438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HealthVault Resources</a:t>
            </a:r>
            <a:endParaRPr lang="en-US" sz="3600" dirty="0"/>
          </a:p>
        </p:txBody>
      </p:sp>
      <p:sp>
        <p:nvSpPr>
          <p:cNvPr id="3" name="Content Placeholder 2"/>
          <p:cNvSpPr>
            <a:spLocks noGrp="1"/>
          </p:cNvSpPr>
          <p:nvPr>
            <p:ph idx="1"/>
          </p:nvPr>
        </p:nvSpPr>
        <p:spPr/>
        <p:txBody>
          <a:bodyPr>
            <a:normAutofit/>
          </a:bodyPr>
          <a:lstStyle/>
          <a:p>
            <a:r>
              <a:rPr lang="en-US" dirty="0" smtClean="0"/>
              <a:t>Community Promise</a:t>
            </a:r>
          </a:p>
          <a:p>
            <a:r>
              <a:rPr lang="en-US" dirty="0" smtClean="0"/>
              <a:t>Open Source SDKs</a:t>
            </a:r>
          </a:p>
          <a:p>
            <a:pPr lvl="1"/>
            <a:r>
              <a:rPr lang="en-US" dirty="0" smtClean="0"/>
              <a:t>Java : </a:t>
            </a:r>
            <a:r>
              <a:rPr lang="en-US" dirty="0" err="1" smtClean="0"/>
              <a:t>CodePlex</a:t>
            </a:r>
            <a:endParaRPr lang="en-US" dirty="0" smtClean="0"/>
          </a:p>
          <a:p>
            <a:pPr lvl="1"/>
            <a:r>
              <a:rPr lang="en-US" dirty="0" smtClean="0"/>
              <a:t>Ruby : </a:t>
            </a:r>
            <a:r>
              <a:rPr lang="en-US" dirty="0" err="1" smtClean="0"/>
              <a:t>RubyForge</a:t>
            </a:r>
            <a:endParaRPr lang="en-US" dirty="0" smtClean="0"/>
          </a:p>
          <a:p>
            <a:pPr lvl="1"/>
            <a:r>
              <a:rPr lang="en-US" dirty="0" smtClean="0"/>
              <a:t>Python : Google Code</a:t>
            </a:r>
          </a:p>
          <a:p>
            <a:pPr lvl="1"/>
            <a:r>
              <a:rPr lang="en-US" dirty="0" smtClean="0"/>
              <a:t>PHP: </a:t>
            </a:r>
            <a:r>
              <a:rPr lang="en-US" dirty="0" err="1" smtClean="0"/>
              <a:t>SourceForge</a:t>
            </a:r>
            <a:endParaRPr lang="en-US" dirty="0" smtClean="0"/>
          </a:p>
          <a:p>
            <a:r>
              <a:rPr lang="en-US" dirty="0" smtClean="0"/>
              <a:t>Reference License .NET SDK</a:t>
            </a:r>
          </a:p>
          <a:p>
            <a:pPr lvl="1"/>
            <a:r>
              <a:rPr lang="en-US" dirty="0" smtClean="0"/>
              <a:t>http://msdn.microsoft.com/healthvault </a:t>
            </a:r>
          </a:p>
          <a:p>
            <a:pPr lvl="1"/>
            <a:endParaRPr lang="en-US" dirty="0"/>
          </a:p>
        </p:txBody>
      </p:sp>
      <p:pic>
        <p:nvPicPr>
          <p:cNvPr id="4" name="Picture 3" descr="HV_SM_Logo"/>
          <p:cNvPicPr>
            <a:picLocks noChangeAspect="1" noChangeArrowheads="1"/>
          </p:cNvPicPr>
          <p:nvPr/>
        </p:nvPicPr>
        <p:blipFill>
          <a:blip r:embed="rId3" cstate="print"/>
          <a:srcRect/>
          <a:stretch>
            <a:fillRect/>
          </a:stretch>
        </p:blipFill>
        <p:spPr bwMode="auto">
          <a:xfrm>
            <a:off x="7367587" y="6019800"/>
            <a:ext cx="1700213" cy="51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lstStyle/>
          <a:p>
            <a:r>
              <a:rPr lang="en-US" dirty="0" smtClean="0"/>
              <a:t>Rich Health datasets in various domains</a:t>
            </a:r>
          </a:p>
          <a:p>
            <a:pPr lvl="1"/>
            <a:r>
              <a:rPr lang="en-US" dirty="0" smtClean="0"/>
              <a:t>CHDI  population data</a:t>
            </a:r>
          </a:p>
          <a:p>
            <a:pPr lvl="1"/>
            <a:r>
              <a:rPr lang="en-US" dirty="0" smtClean="0"/>
              <a:t>CDC content</a:t>
            </a:r>
          </a:p>
          <a:p>
            <a:r>
              <a:rPr lang="en-US" dirty="0" smtClean="0"/>
              <a:t>HealthVault offers a complete and easy to use platform to reach consumers in various ways</a:t>
            </a:r>
          </a:p>
          <a:p>
            <a:pPr lvl="1"/>
            <a:r>
              <a:rPr lang="en-US" dirty="0" smtClean="0"/>
              <a:t>Imaging</a:t>
            </a:r>
          </a:p>
          <a:p>
            <a:pPr lvl="1"/>
            <a:r>
              <a:rPr lang="en-US" dirty="0" smtClean="0"/>
              <a:t>Mobile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 Health2.0</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smtClean="0"/>
              <a:t> Platinum Event  Sponsor &amp; Hackathon Sponsor</a:t>
            </a:r>
          </a:p>
          <a:p>
            <a:r>
              <a:rPr lang="en-US" sz="2000" dirty="0" smtClean="0"/>
              <a:t> </a:t>
            </a:r>
            <a:r>
              <a:rPr lang="en-US" sz="2000" b="1" dirty="0" smtClean="0"/>
              <a:t>Showcase: The Health 2.0 Developer Challenge </a:t>
            </a:r>
            <a:r>
              <a:rPr lang="en-US" sz="2000" dirty="0" smtClean="0"/>
              <a:t>(Thursday, October 7</a:t>
            </a:r>
            <a:r>
              <a:rPr lang="en-US" sz="2000" baseline="30000" dirty="0" smtClean="0"/>
              <a:t>th</a:t>
            </a:r>
            <a:r>
              <a:rPr lang="en-US" sz="2000" dirty="0" smtClean="0"/>
              <a:t> @11:45am)</a:t>
            </a:r>
          </a:p>
          <a:p>
            <a:pPr lvl="1">
              <a:buFont typeface="Arial" pitchFamily="34" charset="0"/>
              <a:buChar char="•"/>
            </a:pPr>
            <a:r>
              <a:rPr lang="en-US" sz="1800" dirty="0" smtClean="0"/>
              <a:t> </a:t>
            </a:r>
            <a:r>
              <a:rPr lang="en-US" sz="1600" dirty="0" smtClean="0"/>
              <a:t>Microsoft submitted challenge response to </a:t>
            </a:r>
            <a:r>
              <a:rPr lang="en-US" sz="1600" dirty="0" err="1" smtClean="0"/>
              <a:t>Markle</a:t>
            </a:r>
            <a:r>
              <a:rPr lang="en-US" sz="1600" dirty="0" smtClean="0"/>
              <a:t> Blue Button Challenge </a:t>
            </a:r>
            <a:endParaRPr lang="en-US" sz="1800" dirty="0" smtClean="0"/>
          </a:p>
          <a:p>
            <a:r>
              <a:rPr lang="en-US" sz="2000" b="1" dirty="0" smtClean="0"/>
              <a:t> Community Health Data Initiative &amp; Blue Button: What’s Next? </a:t>
            </a:r>
            <a:r>
              <a:rPr lang="en-US" sz="2000" dirty="0" smtClean="0"/>
              <a:t>(Thursday, October 7</a:t>
            </a:r>
            <a:r>
              <a:rPr lang="en-US" sz="2000" baseline="30000" dirty="0" smtClean="0"/>
              <a:t>th</a:t>
            </a:r>
            <a:r>
              <a:rPr lang="en-US" sz="2000" dirty="0" smtClean="0"/>
              <a:t> @ 12:45 – 1:45pm) </a:t>
            </a:r>
          </a:p>
          <a:p>
            <a:pPr lvl="1">
              <a:buFont typeface="Arial" pitchFamily="34" charset="0"/>
              <a:buChar char="•"/>
            </a:pPr>
            <a:r>
              <a:rPr lang="en-US" sz="1600" dirty="0" smtClean="0"/>
              <a:t> Sean Nolan, Distinguished Engineer, Microsoft HSG is panelist &amp; will demo</a:t>
            </a:r>
            <a:endParaRPr lang="en-US" sz="2000" dirty="0" smtClean="0"/>
          </a:p>
          <a:p>
            <a:r>
              <a:rPr lang="en-US" sz="2000" dirty="0" smtClean="0"/>
              <a:t> </a:t>
            </a:r>
            <a:r>
              <a:rPr lang="en-US" sz="2000" b="1" dirty="0" smtClean="0"/>
              <a:t>Tools and </a:t>
            </a:r>
            <a:r>
              <a:rPr lang="en-US" sz="2000" b="1" dirty="0" err="1" smtClean="0"/>
              <a:t>Unplatforms</a:t>
            </a:r>
            <a:r>
              <a:rPr lang="en-US" sz="2000" b="1" dirty="0" smtClean="0"/>
              <a:t> Part I: The Data Utility Layer (Friday, October 8</a:t>
            </a:r>
            <a:r>
              <a:rPr lang="en-US" sz="2000" b="1" baseline="30000" dirty="0" smtClean="0"/>
              <a:t>th</a:t>
            </a:r>
            <a:r>
              <a:rPr lang="en-US" sz="2000" b="1" dirty="0" smtClean="0"/>
              <a:t> @ 9am) </a:t>
            </a:r>
          </a:p>
          <a:p>
            <a:pPr lvl="1">
              <a:buFont typeface="Arial" pitchFamily="34" charset="0"/>
              <a:buChar char="•"/>
            </a:pPr>
            <a:r>
              <a:rPr lang="en-US" sz="1600" dirty="0" smtClean="0"/>
              <a:t>David Cerino, General Manager, Microsoft HSG is panelist</a:t>
            </a:r>
          </a:p>
          <a:p>
            <a:pPr lvl="1">
              <a:buFont typeface="Arial" pitchFamily="34" charset="0"/>
              <a:buChar char="•"/>
            </a:pPr>
            <a:r>
              <a:rPr lang="en-US" sz="1600" dirty="0" smtClean="0"/>
              <a:t>Microsoft solutions showcased in Accelerator Demos</a:t>
            </a:r>
          </a:p>
          <a:p>
            <a:r>
              <a:rPr lang="en-US" sz="2000" b="1" dirty="0" smtClean="0"/>
              <a:t>Tools and </a:t>
            </a:r>
            <a:r>
              <a:rPr lang="en-US" sz="2000" b="1" dirty="0" err="1" smtClean="0"/>
              <a:t>Unplatforms</a:t>
            </a:r>
            <a:r>
              <a:rPr lang="en-US" sz="2000" b="1" dirty="0" smtClean="0"/>
              <a:t> Part II: the Emerging Consumer Ecosystem (Friday, October 8</a:t>
            </a:r>
            <a:r>
              <a:rPr lang="en-US" sz="2000" b="1" baseline="30000" dirty="0" smtClean="0"/>
              <a:t>th</a:t>
            </a:r>
            <a:r>
              <a:rPr lang="en-US" sz="2000" b="1" dirty="0" smtClean="0"/>
              <a:t> @11am)</a:t>
            </a:r>
          </a:p>
          <a:p>
            <a:pPr marL="457200" lvl="2"/>
            <a:r>
              <a:rPr lang="en-US" sz="1600" dirty="0" smtClean="0"/>
              <a:t>David Cerino, General Manager, Microsoft HSG is panelist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406900"/>
            <a:ext cx="7772400" cy="1362075"/>
          </a:xfrm>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r>
              <a:rPr lang="en-US" dirty="0" smtClean="0"/>
              <a:t>Be Well. Be Protected.</a:t>
            </a:r>
            <a:endParaRPr lang="en-US" dirty="0"/>
          </a:p>
        </p:txBody>
      </p:sp>
      <p:pic>
        <p:nvPicPr>
          <p:cNvPr id="6146" name="Picture 2" descr="Programming HealthCare Silos"/>
          <p:cNvPicPr>
            <a:picLocks noChangeAspect="1" noChangeArrowheads="1"/>
          </p:cNvPicPr>
          <p:nvPr/>
        </p:nvPicPr>
        <p:blipFill>
          <a:blip r:embed="rId3" cstate="print"/>
          <a:srcRect/>
          <a:stretch>
            <a:fillRect/>
          </a:stretch>
        </p:blipFill>
        <p:spPr bwMode="auto">
          <a:xfrm>
            <a:off x="4876800" y="685800"/>
            <a:ext cx="3888495" cy="5105400"/>
          </a:xfrm>
          <a:prstGeom prst="rect">
            <a:avLst/>
          </a:prstGeom>
          <a:noFill/>
        </p:spPr>
      </p:pic>
      <p:grpSp>
        <p:nvGrpSpPr>
          <p:cNvPr id="6" name="Group 5"/>
          <p:cNvGrpSpPr/>
          <p:nvPr/>
        </p:nvGrpSpPr>
        <p:grpSpPr>
          <a:xfrm>
            <a:off x="914400" y="5562600"/>
            <a:ext cx="2589763" cy="1066800"/>
            <a:chOff x="6554237" y="5638800"/>
            <a:chExt cx="2589763" cy="1066800"/>
          </a:xfrm>
        </p:grpSpPr>
        <p:pic>
          <p:nvPicPr>
            <p:cNvPr id="7" name="Picture 2"/>
            <p:cNvPicPr>
              <a:picLocks noChangeAspect="1" noChangeArrowheads="1"/>
            </p:cNvPicPr>
            <p:nvPr/>
          </p:nvPicPr>
          <p:blipFill>
            <a:blip r:embed="rId4" cstate="print"/>
            <a:srcRect/>
            <a:stretch>
              <a:fillRect/>
            </a:stretch>
          </p:blipFill>
          <p:spPr bwMode="auto">
            <a:xfrm>
              <a:off x="6554237" y="5867400"/>
              <a:ext cx="849604" cy="838200"/>
            </a:xfrm>
            <a:prstGeom prst="rect">
              <a:avLst/>
            </a:prstGeom>
            <a:noFill/>
            <a:ln w="9525">
              <a:noFill/>
              <a:miter lim="800000"/>
              <a:headEnd/>
              <a:tailEnd/>
            </a:ln>
          </p:spPr>
        </p:pic>
        <p:sp>
          <p:nvSpPr>
            <p:cNvPr id="8" name="Rectangle 7"/>
            <p:cNvSpPr/>
            <p:nvPr/>
          </p:nvSpPr>
          <p:spPr>
            <a:xfrm>
              <a:off x="7303432" y="6019800"/>
              <a:ext cx="1479892" cy="646331"/>
            </a:xfrm>
            <a:prstGeom prst="rect">
              <a:avLst/>
            </a:prstGeom>
          </p:spPr>
          <p:txBody>
            <a:bodyPr wrap="none">
              <a:spAutoFit/>
            </a:bodyPr>
            <a:lstStyle/>
            <a:p>
              <a:r>
                <a:rPr lang="en-US" b="1" dirty="0" smtClean="0">
                  <a:solidFill>
                    <a:srgbClr val="FF0000"/>
                  </a:solidFill>
                </a:rPr>
                <a:t>@vaibhavb</a:t>
              </a:r>
              <a:r>
                <a:rPr lang="en-US" dirty="0" smtClean="0">
                  <a:solidFill>
                    <a:srgbClr val="FF0000"/>
                  </a:solidFill>
                </a:rPr>
                <a:t/>
              </a:r>
              <a:br>
                <a:rPr lang="en-US" dirty="0" smtClean="0">
                  <a:solidFill>
                    <a:srgbClr val="FF0000"/>
                  </a:solidFill>
                </a:rPr>
              </a:br>
              <a:r>
                <a:rPr lang="en-US" dirty="0" smtClean="0">
                  <a:solidFill>
                    <a:schemeClr val="tx2">
                      <a:lumMod val="60000"/>
                      <a:lumOff val="40000"/>
                    </a:schemeClr>
                  </a:solidFill>
                </a:rPr>
                <a:t>#hack4health</a:t>
              </a:r>
              <a:endParaRPr lang="en-US" dirty="0">
                <a:solidFill>
                  <a:schemeClr val="tx2">
                    <a:lumMod val="60000"/>
                    <a:lumOff val="40000"/>
                  </a:schemeClr>
                </a:solidFill>
              </a:endParaRPr>
            </a:p>
          </p:txBody>
        </p:sp>
        <p:sp>
          <p:nvSpPr>
            <p:cNvPr id="9" name="TextBox 8"/>
            <p:cNvSpPr txBox="1"/>
            <p:nvPr/>
          </p:nvSpPr>
          <p:spPr>
            <a:xfrm>
              <a:off x="8763000" y="5638800"/>
              <a:ext cx="381000" cy="707886"/>
            </a:xfrm>
            <a:prstGeom prst="rect">
              <a:avLst/>
            </a:prstGeom>
            <a:noFill/>
          </p:spPr>
          <p:txBody>
            <a:bodyPr wrap="square" rtlCol="0">
              <a:spAutoFit/>
            </a:bodyPr>
            <a:lstStyle/>
            <a:p>
              <a:r>
                <a:rPr lang="en-US" sz="4000" b="1" dirty="0" smtClean="0">
                  <a:latin typeface="Albertus MT Lt" pitchFamily="18" charset="0"/>
                </a:rPr>
                <a:t>?</a:t>
              </a:r>
              <a:endParaRPr lang="en-US" sz="4000" b="1" dirty="0">
                <a:latin typeface="Albertus MT Lt"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59"/>
          <p:cNvSpPr>
            <a:spLocks noGrp="1" noChangeArrowheads="1"/>
          </p:cNvSpPr>
          <p:nvPr>
            <p:ph type="title"/>
          </p:nvPr>
        </p:nvSpPr>
        <p:spPr/>
        <p:txBody>
          <a:bodyPr>
            <a:normAutofit/>
          </a:bodyPr>
          <a:lstStyle/>
          <a:p>
            <a:r>
              <a:rPr lang="en-US" dirty="0" smtClean="0">
                <a:ea typeface="ＭＳ Ｐゴシック" pitchFamily="34" charset="-128"/>
              </a:rPr>
              <a:t>Data In Health Ecosystem</a:t>
            </a:r>
          </a:p>
        </p:txBody>
      </p:sp>
      <p:grpSp>
        <p:nvGrpSpPr>
          <p:cNvPr id="14" name="Group 13"/>
          <p:cNvGrpSpPr/>
          <p:nvPr/>
        </p:nvGrpSpPr>
        <p:grpSpPr>
          <a:xfrm>
            <a:off x="609600" y="1720850"/>
            <a:ext cx="8001000" cy="4232275"/>
            <a:chOff x="609600" y="1720850"/>
            <a:chExt cx="8001000" cy="4232275"/>
          </a:xfrm>
        </p:grpSpPr>
        <p:pic>
          <p:nvPicPr>
            <p:cNvPr id="44038" name="Picture 15" descr="HV_HealthPlan_01a"/>
            <p:cNvPicPr>
              <a:picLocks noChangeAspect="1" noChangeArrowheads="1"/>
            </p:cNvPicPr>
            <p:nvPr/>
          </p:nvPicPr>
          <p:blipFill>
            <a:blip r:embed="rId3" cstate="print"/>
            <a:srcRect/>
            <a:stretch>
              <a:fillRect/>
            </a:stretch>
          </p:blipFill>
          <p:spPr bwMode="auto">
            <a:xfrm>
              <a:off x="1752600" y="1720850"/>
              <a:ext cx="998538" cy="1035050"/>
            </a:xfrm>
            <a:prstGeom prst="rect">
              <a:avLst/>
            </a:prstGeom>
            <a:noFill/>
            <a:ln w="9525">
              <a:noFill/>
              <a:miter lim="800000"/>
              <a:headEnd/>
              <a:tailEnd/>
            </a:ln>
          </p:spPr>
        </p:pic>
        <p:sp>
          <p:nvSpPr>
            <p:cNvPr id="16395" name="AutoShape 11"/>
            <p:cNvSpPr>
              <a:spLocks noChangeArrowheads="1"/>
            </p:cNvSpPr>
            <p:nvPr/>
          </p:nvSpPr>
          <p:spPr bwMode="auto">
            <a:xfrm>
              <a:off x="2781300" y="172085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2" name="AutoShape 11"/>
            <p:cNvSpPr>
              <a:spLocks noChangeArrowheads="1"/>
            </p:cNvSpPr>
            <p:nvPr/>
          </p:nvSpPr>
          <p:spPr bwMode="auto">
            <a:xfrm>
              <a:off x="609600" y="3200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44042" name="Picture 8" descr="HV_Dcotors_01a"/>
            <p:cNvPicPr>
              <a:picLocks noChangeAspect="1" noChangeArrowheads="1"/>
            </p:cNvPicPr>
            <p:nvPr/>
          </p:nvPicPr>
          <p:blipFill>
            <a:blip r:embed="rId4" cstate="print"/>
            <a:srcRect/>
            <a:stretch>
              <a:fillRect/>
            </a:stretch>
          </p:blipFill>
          <p:spPr bwMode="auto">
            <a:xfrm>
              <a:off x="762000" y="3109913"/>
              <a:ext cx="1166813" cy="1049337"/>
            </a:xfrm>
            <a:prstGeom prst="rect">
              <a:avLst/>
            </a:prstGeom>
            <a:noFill/>
            <a:ln w="9525">
              <a:noFill/>
              <a:miter lim="800000"/>
              <a:headEnd/>
              <a:tailEnd/>
            </a:ln>
          </p:spPr>
        </p:pic>
        <p:sp>
          <p:nvSpPr>
            <p:cNvPr id="6" name="AutoShape 11"/>
            <p:cNvSpPr>
              <a:spLocks noChangeArrowheads="1"/>
            </p:cNvSpPr>
            <p:nvPr/>
          </p:nvSpPr>
          <p:spPr bwMode="auto">
            <a:xfrm>
              <a:off x="2590800" y="4724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 name="AutoShape 60"/>
            <p:cNvSpPr>
              <a:spLocks noChangeArrowheads="1"/>
            </p:cNvSpPr>
            <p:nvPr/>
          </p:nvSpPr>
          <p:spPr bwMode="auto">
            <a:xfrm>
              <a:off x="2438400" y="4953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44045" name="Picture 10" descr="HV_Hospitals_01a"/>
            <p:cNvPicPr>
              <a:picLocks noChangeAspect="1" noChangeArrowheads="1"/>
            </p:cNvPicPr>
            <p:nvPr/>
          </p:nvPicPr>
          <p:blipFill>
            <a:blip r:embed="rId5" cstate="print"/>
            <a:srcRect/>
            <a:stretch>
              <a:fillRect/>
            </a:stretch>
          </p:blipFill>
          <p:spPr bwMode="auto">
            <a:xfrm>
              <a:off x="1219200" y="4387850"/>
              <a:ext cx="1600200" cy="1565275"/>
            </a:xfrm>
            <a:prstGeom prst="rect">
              <a:avLst/>
            </a:prstGeom>
            <a:noFill/>
            <a:ln w="9525">
              <a:noFill/>
              <a:miter lim="800000"/>
              <a:headEnd/>
              <a:tailEnd/>
            </a:ln>
          </p:spPr>
        </p:pic>
        <p:sp>
          <p:nvSpPr>
            <p:cNvPr id="9" name="AutoShape 11"/>
            <p:cNvSpPr>
              <a:spLocks noChangeArrowheads="1"/>
            </p:cNvSpPr>
            <p:nvPr/>
          </p:nvSpPr>
          <p:spPr bwMode="auto">
            <a:xfrm>
              <a:off x="2438400" y="54102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26" name="AutoShape 60"/>
            <p:cNvSpPr>
              <a:spLocks noChangeArrowheads="1"/>
            </p:cNvSpPr>
            <p:nvPr/>
          </p:nvSpPr>
          <p:spPr bwMode="auto">
            <a:xfrm>
              <a:off x="8305800" y="35814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44048" name="Picture 12" descr="HV_Employers_01a"/>
            <p:cNvPicPr>
              <a:picLocks noChangeAspect="1" noChangeArrowheads="1"/>
            </p:cNvPicPr>
            <p:nvPr/>
          </p:nvPicPr>
          <p:blipFill>
            <a:blip r:embed="rId6" cstate="print"/>
            <a:srcRect/>
            <a:stretch>
              <a:fillRect/>
            </a:stretch>
          </p:blipFill>
          <p:spPr bwMode="auto">
            <a:xfrm>
              <a:off x="7207250" y="3267075"/>
              <a:ext cx="1403350" cy="1273175"/>
            </a:xfrm>
            <a:prstGeom prst="rect">
              <a:avLst/>
            </a:prstGeom>
            <a:noFill/>
            <a:ln w="9525">
              <a:noFill/>
              <a:miter lim="800000"/>
              <a:headEnd/>
              <a:tailEnd/>
            </a:ln>
          </p:spPr>
        </p:pic>
      </p:grpSp>
      <p:grpSp>
        <p:nvGrpSpPr>
          <p:cNvPr id="15" name="Group 14"/>
          <p:cNvGrpSpPr/>
          <p:nvPr/>
        </p:nvGrpSpPr>
        <p:grpSpPr>
          <a:xfrm>
            <a:off x="457200" y="1720850"/>
            <a:ext cx="8382000" cy="4298950"/>
            <a:chOff x="457200" y="1720850"/>
            <a:chExt cx="8382000" cy="4298950"/>
          </a:xfrm>
        </p:grpSpPr>
        <p:pic>
          <p:nvPicPr>
            <p:cNvPr id="16" name="Picture 15" descr="HV_HealthPlan_01a"/>
            <p:cNvPicPr>
              <a:picLocks noChangeAspect="1" noChangeArrowheads="1"/>
            </p:cNvPicPr>
            <p:nvPr/>
          </p:nvPicPr>
          <p:blipFill>
            <a:blip r:embed="rId3" cstate="print"/>
            <a:srcRect/>
            <a:stretch>
              <a:fillRect/>
            </a:stretch>
          </p:blipFill>
          <p:spPr bwMode="auto">
            <a:xfrm>
              <a:off x="1752600" y="1720850"/>
              <a:ext cx="998538" cy="1035050"/>
            </a:xfrm>
            <a:prstGeom prst="rect">
              <a:avLst/>
            </a:prstGeom>
            <a:noFill/>
            <a:ln w="9525">
              <a:noFill/>
              <a:miter lim="800000"/>
              <a:headEnd/>
              <a:tailEnd/>
            </a:ln>
          </p:spPr>
        </p:pic>
        <p:sp>
          <p:nvSpPr>
            <p:cNvPr id="17" name="AutoShape 11"/>
            <p:cNvSpPr>
              <a:spLocks noChangeArrowheads="1"/>
            </p:cNvSpPr>
            <p:nvPr/>
          </p:nvSpPr>
          <p:spPr bwMode="auto">
            <a:xfrm>
              <a:off x="2781300" y="172085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18" name="AutoShape 12"/>
            <p:cNvSpPr>
              <a:spLocks noChangeArrowheads="1"/>
            </p:cNvSpPr>
            <p:nvPr/>
          </p:nvSpPr>
          <p:spPr bwMode="auto">
            <a:xfrm>
              <a:off x="3009900" y="187325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19" name="AutoShape 11"/>
            <p:cNvSpPr>
              <a:spLocks noChangeArrowheads="1"/>
            </p:cNvSpPr>
            <p:nvPr/>
          </p:nvSpPr>
          <p:spPr bwMode="auto">
            <a:xfrm>
              <a:off x="609600" y="3200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20" name="AutoShape 60"/>
            <p:cNvSpPr>
              <a:spLocks noChangeArrowheads="1"/>
            </p:cNvSpPr>
            <p:nvPr/>
          </p:nvSpPr>
          <p:spPr bwMode="auto">
            <a:xfrm>
              <a:off x="457200" y="3429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21" name="Picture 8" descr="HV_Dcotors_01a"/>
            <p:cNvPicPr>
              <a:picLocks noChangeAspect="1" noChangeArrowheads="1"/>
            </p:cNvPicPr>
            <p:nvPr/>
          </p:nvPicPr>
          <p:blipFill>
            <a:blip r:embed="rId4" cstate="print"/>
            <a:srcRect/>
            <a:stretch>
              <a:fillRect/>
            </a:stretch>
          </p:blipFill>
          <p:spPr bwMode="auto">
            <a:xfrm>
              <a:off x="762000" y="3109913"/>
              <a:ext cx="1166813" cy="1049337"/>
            </a:xfrm>
            <a:prstGeom prst="rect">
              <a:avLst/>
            </a:prstGeom>
            <a:noFill/>
            <a:ln w="9525">
              <a:noFill/>
              <a:miter lim="800000"/>
              <a:headEnd/>
              <a:tailEnd/>
            </a:ln>
          </p:spPr>
        </p:pic>
        <p:sp>
          <p:nvSpPr>
            <p:cNvPr id="22" name="AutoShape 60"/>
            <p:cNvSpPr>
              <a:spLocks noChangeArrowheads="1"/>
            </p:cNvSpPr>
            <p:nvPr/>
          </p:nvSpPr>
          <p:spPr bwMode="auto">
            <a:xfrm>
              <a:off x="457200" y="4191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23" name="Picture 9" descr="HV_Labs_01a"/>
            <p:cNvPicPr>
              <a:picLocks noChangeAspect="1" noChangeArrowheads="1"/>
            </p:cNvPicPr>
            <p:nvPr/>
          </p:nvPicPr>
          <p:blipFill>
            <a:blip r:embed="rId7" cstate="print"/>
            <a:srcRect/>
            <a:stretch>
              <a:fillRect/>
            </a:stretch>
          </p:blipFill>
          <p:spPr bwMode="auto">
            <a:xfrm>
              <a:off x="533400" y="4025900"/>
              <a:ext cx="803275" cy="895350"/>
            </a:xfrm>
            <a:prstGeom prst="rect">
              <a:avLst/>
            </a:prstGeom>
            <a:noFill/>
            <a:ln w="9525">
              <a:noFill/>
              <a:miter lim="800000"/>
              <a:headEnd/>
              <a:tailEnd/>
            </a:ln>
          </p:spPr>
        </p:pic>
        <p:sp>
          <p:nvSpPr>
            <p:cNvPr id="24" name="AutoShape 11"/>
            <p:cNvSpPr>
              <a:spLocks noChangeArrowheads="1"/>
            </p:cNvSpPr>
            <p:nvPr/>
          </p:nvSpPr>
          <p:spPr bwMode="auto">
            <a:xfrm>
              <a:off x="2590800" y="4724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25" name="AutoShape 60"/>
            <p:cNvSpPr>
              <a:spLocks noChangeArrowheads="1"/>
            </p:cNvSpPr>
            <p:nvPr/>
          </p:nvSpPr>
          <p:spPr bwMode="auto">
            <a:xfrm>
              <a:off x="2438400" y="4953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27" name="Picture 10" descr="HV_Hospitals_01a"/>
            <p:cNvPicPr>
              <a:picLocks noChangeAspect="1" noChangeArrowheads="1"/>
            </p:cNvPicPr>
            <p:nvPr/>
          </p:nvPicPr>
          <p:blipFill>
            <a:blip r:embed="rId5" cstate="print"/>
            <a:srcRect/>
            <a:stretch>
              <a:fillRect/>
            </a:stretch>
          </p:blipFill>
          <p:spPr bwMode="auto">
            <a:xfrm>
              <a:off x="1219200" y="4387850"/>
              <a:ext cx="1600200" cy="1565275"/>
            </a:xfrm>
            <a:prstGeom prst="rect">
              <a:avLst/>
            </a:prstGeom>
            <a:noFill/>
            <a:ln w="9525">
              <a:noFill/>
              <a:miter lim="800000"/>
              <a:headEnd/>
              <a:tailEnd/>
            </a:ln>
          </p:spPr>
        </p:pic>
        <p:sp>
          <p:nvSpPr>
            <p:cNvPr id="28" name="AutoShape 11"/>
            <p:cNvSpPr>
              <a:spLocks noChangeArrowheads="1"/>
            </p:cNvSpPr>
            <p:nvPr/>
          </p:nvSpPr>
          <p:spPr bwMode="auto">
            <a:xfrm>
              <a:off x="2438400" y="54102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29" name="AutoShape 12"/>
            <p:cNvSpPr>
              <a:spLocks noChangeArrowheads="1"/>
            </p:cNvSpPr>
            <p:nvPr/>
          </p:nvSpPr>
          <p:spPr bwMode="auto">
            <a:xfrm>
              <a:off x="2667000" y="55626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30" name="AutoShape 11"/>
            <p:cNvSpPr>
              <a:spLocks noChangeArrowheads="1"/>
            </p:cNvSpPr>
            <p:nvPr/>
          </p:nvSpPr>
          <p:spPr bwMode="auto">
            <a:xfrm>
              <a:off x="8001000" y="1905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31" name="AutoShape 60"/>
            <p:cNvSpPr>
              <a:spLocks noChangeArrowheads="1"/>
            </p:cNvSpPr>
            <p:nvPr/>
          </p:nvSpPr>
          <p:spPr bwMode="auto">
            <a:xfrm>
              <a:off x="7848600" y="21336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32" name="Picture 14" descr="HV_PBM_01a"/>
            <p:cNvPicPr>
              <a:picLocks noChangeAspect="1" noChangeArrowheads="1"/>
            </p:cNvPicPr>
            <p:nvPr/>
          </p:nvPicPr>
          <p:blipFill>
            <a:blip r:embed="rId8" cstate="print"/>
            <a:srcRect/>
            <a:stretch>
              <a:fillRect/>
            </a:stretch>
          </p:blipFill>
          <p:spPr bwMode="auto">
            <a:xfrm>
              <a:off x="8021638" y="1797050"/>
              <a:ext cx="695325" cy="873125"/>
            </a:xfrm>
            <a:prstGeom prst="rect">
              <a:avLst/>
            </a:prstGeom>
            <a:noFill/>
            <a:ln w="9525">
              <a:noFill/>
              <a:miter lim="800000"/>
              <a:headEnd/>
              <a:tailEnd/>
            </a:ln>
          </p:spPr>
        </p:pic>
        <p:pic>
          <p:nvPicPr>
            <p:cNvPr id="33" name="Picture 13" descr="HV_Pharmacies_01a"/>
            <p:cNvPicPr>
              <a:picLocks noChangeAspect="1" noChangeArrowheads="1"/>
            </p:cNvPicPr>
            <p:nvPr/>
          </p:nvPicPr>
          <p:blipFill>
            <a:blip r:embed="rId9" cstate="print"/>
            <a:srcRect/>
            <a:stretch>
              <a:fillRect/>
            </a:stretch>
          </p:blipFill>
          <p:spPr bwMode="auto">
            <a:xfrm>
              <a:off x="6729413" y="2020888"/>
              <a:ext cx="1500187" cy="1300162"/>
            </a:xfrm>
            <a:prstGeom prst="rect">
              <a:avLst/>
            </a:prstGeom>
            <a:noFill/>
            <a:ln w="9525">
              <a:noFill/>
              <a:miter lim="800000"/>
              <a:headEnd/>
              <a:tailEnd/>
            </a:ln>
          </p:spPr>
        </p:pic>
        <p:sp>
          <p:nvSpPr>
            <p:cNvPr id="34" name="AutoShape 11"/>
            <p:cNvSpPr>
              <a:spLocks noChangeArrowheads="1"/>
            </p:cNvSpPr>
            <p:nvPr/>
          </p:nvSpPr>
          <p:spPr bwMode="auto">
            <a:xfrm>
              <a:off x="6553200" y="2667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35" name="AutoShape 11"/>
            <p:cNvSpPr>
              <a:spLocks noChangeArrowheads="1"/>
            </p:cNvSpPr>
            <p:nvPr/>
          </p:nvSpPr>
          <p:spPr bwMode="auto">
            <a:xfrm>
              <a:off x="8458200" y="33528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36" name="AutoShape 60"/>
            <p:cNvSpPr>
              <a:spLocks noChangeArrowheads="1"/>
            </p:cNvSpPr>
            <p:nvPr/>
          </p:nvSpPr>
          <p:spPr bwMode="auto">
            <a:xfrm>
              <a:off x="8305800" y="35814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37" name="Picture 12" descr="HV_Employers_01a"/>
            <p:cNvPicPr>
              <a:picLocks noChangeAspect="1" noChangeArrowheads="1"/>
            </p:cNvPicPr>
            <p:nvPr/>
          </p:nvPicPr>
          <p:blipFill>
            <a:blip r:embed="rId6" cstate="print"/>
            <a:srcRect/>
            <a:stretch>
              <a:fillRect/>
            </a:stretch>
          </p:blipFill>
          <p:spPr bwMode="auto">
            <a:xfrm>
              <a:off x="7207250" y="3267075"/>
              <a:ext cx="1403350" cy="1273175"/>
            </a:xfrm>
            <a:prstGeom prst="rect">
              <a:avLst/>
            </a:prstGeom>
            <a:noFill/>
            <a:ln w="9525">
              <a:noFill/>
              <a:miter lim="800000"/>
              <a:headEnd/>
              <a:tailEnd/>
            </a:ln>
          </p:spPr>
        </p:pic>
        <p:sp>
          <p:nvSpPr>
            <p:cNvPr id="38" name="AutoShape 11"/>
            <p:cNvSpPr>
              <a:spLocks noChangeArrowheads="1"/>
            </p:cNvSpPr>
            <p:nvPr/>
          </p:nvSpPr>
          <p:spPr bwMode="auto">
            <a:xfrm>
              <a:off x="2743200" y="3429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39" name="AutoShape 12"/>
            <p:cNvSpPr>
              <a:spLocks noChangeArrowheads="1"/>
            </p:cNvSpPr>
            <p:nvPr/>
          </p:nvSpPr>
          <p:spPr bwMode="auto">
            <a:xfrm>
              <a:off x="2971800" y="35814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40" name="Picture 8" descr="HV_Dcotors_01a"/>
            <p:cNvPicPr>
              <a:picLocks noChangeAspect="1" noChangeArrowheads="1"/>
            </p:cNvPicPr>
            <p:nvPr/>
          </p:nvPicPr>
          <p:blipFill>
            <a:blip r:embed="rId4" cstate="print"/>
            <a:srcRect/>
            <a:stretch>
              <a:fillRect/>
            </a:stretch>
          </p:blipFill>
          <p:spPr bwMode="auto">
            <a:xfrm>
              <a:off x="1881188" y="3370263"/>
              <a:ext cx="1166812" cy="1049337"/>
            </a:xfrm>
            <a:prstGeom prst="rect">
              <a:avLst/>
            </a:prstGeom>
            <a:noFill/>
            <a:ln w="9525">
              <a:noFill/>
              <a:miter lim="800000"/>
              <a:headEnd/>
              <a:tailEnd/>
            </a:ln>
          </p:spPr>
        </p:pic>
      </p:grpSp>
      <p:grpSp>
        <p:nvGrpSpPr>
          <p:cNvPr id="41" name="Group 40"/>
          <p:cNvGrpSpPr/>
          <p:nvPr/>
        </p:nvGrpSpPr>
        <p:grpSpPr>
          <a:xfrm>
            <a:off x="457200" y="914400"/>
            <a:ext cx="8534400" cy="5454650"/>
            <a:chOff x="457200" y="914400"/>
            <a:chExt cx="8534400" cy="5454650"/>
          </a:xfrm>
        </p:grpSpPr>
        <p:pic>
          <p:nvPicPr>
            <p:cNvPr id="42" name="Picture 15" descr="HV_HealthPlan_01a"/>
            <p:cNvPicPr>
              <a:picLocks noChangeAspect="1" noChangeArrowheads="1"/>
            </p:cNvPicPr>
            <p:nvPr/>
          </p:nvPicPr>
          <p:blipFill>
            <a:blip r:embed="rId3" cstate="print"/>
            <a:srcRect/>
            <a:stretch>
              <a:fillRect/>
            </a:stretch>
          </p:blipFill>
          <p:spPr bwMode="auto">
            <a:xfrm>
              <a:off x="1752600" y="1720850"/>
              <a:ext cx="998538" cy="1035050"/>
            </a:xfrm>
            <a:prstGeom prst="rect">
              <a:avLst/>
            </a:prstGeom>
            <a:noFill/>
            <a:ln w="9525">
              <a:noFill/>
              <a:miter lim="800000"/>
              <a:headEnd/>
              <a:tailEnd/>
            </a:ln>
          </p:spPr>
        </p:pic>
        <p:sp>
          <p:nvSpPr>
            <p:cNvPr id="43" name="AutoShape 11"/>
            <p:cNvSpPr>
              <a:spLocks noChangeArrowheads="1"/>
            </p:cNvSpPr>
            <p:nvPr/>
          </p:nvSpPr>
          <p:spPr bwMode="auto">
            <a:xfrm>
              <a:off x="2781300" y="172085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44" name="AutoShape 12"/>
            <p:cNvSpPr>
              <a:spLocks noChangeArrowheads="1"/>
            </p:cNvSpPr>
            <p:nvPr/>
          </p:nvSpPr>
          <p:spPr bwMode="auto">
            <a:xfrm>
              <a:off x="3009900" y="187325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45" name="AutoShape 60"/>
            <p:cNvSpPr>
              <a:spLocks noChangeArrowheads="1"/>
            </p:cNvSpPr>
            <p:nvPr/>
          </p:nvSpPr>
          <p:spPr bwMode="auto">
            <a:xfrm>
              <a:off x="2628900" y="194945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46" name="AutoShape 11"/>
            <p:cNvSpPr>
              <a:spLocks noChangeArrowheads="1"/>
            </p:cNvSpPr>
            <p:nvPr/>
          </p:nvSpPr>
          <p:spPr bwMode="auto">
            <a:xfrm>
              <a:off x="609600" y="3200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47" name="AutoShape 60"/>
            <p:cNvSpPr>
              <a:spLocks noChangeArrowheads="1"/>
            </p:cNvSpPr>
            <p:nvPr/>
          </p:nvSpPr>
          <p:spPr bwMode="auto">
            <a:xfrm>
              <a:off x="457200" y="3429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48" name="Picture 8" descr="HV_Dcotors_01a"/>
            <p:cNvPicPr>
              <a:picLocks noChangeAspect="1" noChangeArrowheads="1"/>
            </p:cNvPicPr>
            <p:nvPr/>
          </p:nvPicPr>
          <p:blipFill>
            <a:blip r:embed="rId4" cstate="print"/>
            <a:srcRect/>
            <a:stretch>
              <a:fillRect/>
            </a:stretch>
          </p:blipFill>
          <p:spPr bwMode="auto">
            <a:xfrm>
              <a:off x="762000" y="3109913"/>
              <a:ext cx="1166813" cy="1049337"/>
            </a:xfrm>
            <a:prstGeom prst="rect">
              <a:avLst/>
            </a:prstGeom>
            <a:noFill/>
            <a:ln w="9525">
              <a:noFill/>
              <a:miter lim="800000"/>
              <a:headEnd/>
              <a:tailEnd/>
            </a:ln>
          </p:spPr>
        </p:pic>
        <p:sp>
          <p:nvSpPr>
            <p:cNvPr id="49" name="AutoShape 11"/>
            <p:cNvSpPr>
              <a:spLocks noChangeArrowheads="1"/>
            </p:cNvSpPr>
            <p:nvPr/>
          </p:nvSpPr>
          <p:spPr bwMode="auto">
            <a:xfrm>
              <a:off x="609600" y="3962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50" name="AutoShape 60"/>
            <p:cNvSpPr>
              <a:spLocks noChangeArrowheads="1"/>
            </p:cNvSpPr>
            <p:nvPr/>
          </p:nvSpPr>
          <p:spPr bwMode="auto">
            <a:xfrm>
              <a:off x="457200" y="4191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51" name="Picture 9" descr="HV_Labs_01a"/>
            <p:cNvPicPr>
              <a:picLocks noChangeAspect="1" noChangeArrowheads="1"/>
            </p:cNvPicPr>
            <p:nvPr/>
          </p:nvPicPr>
          <p:blipFill>
            <a:blip r:embed="rId7" cstate="print"/>
            <a:srcRect/>
            <a:stretch>
              <a:fillRect/>
            </a:stretch>
          </p:blipFill>
          <p:spPr bwMode="auto">
            <a:xfrm>
              <a:off x="533400" y="4025900"/>
              <a:ext cx="803275" cy="895350"/>
            </a:xfrm>
            <a:prstGeom prst="rect">
              <a:avLst/>
            </a:prstGeom>
            <a:noFill/>
            <a:ln w="9525">
              <a:noFill/>
              <a:miter lim="800000"/>
              <a:headEnd/>
              <a:tailEnd/>
            </a:ln>
          </p:spPr>
        </p:pic>
        <p:sp>
          <p:nvSpPr>
            <p:cNvPr id="52" name="AutoShape 11"/>
            <p:cNvSpPr>
              <a:spLocks noChangeArrowheads="1"/>
            </p:cNvSpPr>
            <p:nvPr/>
          </p:nvSpPr>
          <p:spPr bwMode="auto">
            <a:xfrm>
              <a:off x="2590800" y="4724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53" name="AutoShape 12"/>
            <p:cNvSpPr>
              <a:spLocks noChangeArrowheads="1"/>
            </p:cNvSpPr>
            <p:nvPr/>
          </p:nvSpPr>
          <p:spPr bwMode="auto">
            <a:xfrm>
              <a:off x="2819400" y="48768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54" name="AutoShape 60"/>
            <p:cNvSpPr>
              <a:spLocks noChangeArrowheads="1"/>
            </p:cNvSpPr>
            <p:nvPr/>
          </p:nvSpPr>
          <p:spPr bwMode="auto">
            <a:xfrm>
              <a:off x="2438400" y="4953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55" name="Picture 10" descr="HV_Hospitals_01a"/>
            <p:cNvPicPr>
              <a:picLocks noChangeAspect="1" noChangeArrowheads="1"/>
            </p:cNvPicPr>
            <p:nvPr/>
          </p:nvPicPr>
          <p:blipFill>
            <a:blip r:embed="rId5" cstate="print"/>
            <a:srcRect/>
            <a:stretch>
              <a:fillRect/>
            </a:stretch>
          </p:blipFill>
          <p:spPr bwMode="auto">
            <a:xfrm>
              <a:off x="1219200" y="4387850"/>
              <a:ext cx="1600200" cy="1565275"/>
            </a:xfrm>
            <a:prstGeom prst="rect">
              <a:avLst/>
            </a:prstGeom>
            <a:noFill/>
            <a:ln w="9525">
              <a:noFill/>
              <a:miter lim="800000"/>
              <a:headEnd/>
              <a:tailEnd/>
            </a:ln>
          </p:spPr>
        </p:pic>
        <p:sp>
          <p:nvSpPr>
            <p:cNvPr id="56" name="AutoShape 11"/>
            <p:cNvSpPr>
              <a:spLocks noChangeArrowheads="1"/>
            </p:cNvSpPr>
            <p:nvPr/>
          </p:nvSpPr>
          <p:spPr bwMode="auto">
            <a:xfrm>
              <a:off x="2438400" y="54102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57" name="AutoShape 12"/>
            <p:cNvSpPr>
              <a:spLocks noChangeArrowheads="1"/>
            </p:cNvSpPr>
            <p:nvPr/>
          </p:nvSpPr>
          <p:spPr bwMode="auto">
            <a:xfrm>
              <a:off x="2667000" y="55626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58" name="AutoShape 60"/>
            <p:cNvSpPr>
              <a:spLocks noChangeArrowheads="1"/>
            </p:cNvSpPr>
            <p:nvPr/>
          </p:nvSpPr>
          <p:spPr bwMode="auto">
            <a:xfrm>
              <a:off x="2286000" y="56388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59" name="AutoShape 11"/>
            <p:cNvSpPr>
              <a:spLocks noChangeArrowheads="1"/>
            </p:cNvSpPr>
            <p:nvPr/>
          </p:nvSpPr>
          <p:spPr bwMode="auto">
            <a:xfrm>
              <a:off x="6019800" y="1295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60" name="AutoShape 12"/>
            <p:cNvSpPr>
              <a:spLocks noChangeArrowheads="1"/>
            </p:cNvSpPr>
            <p:nvPr/>
          </p:nvSpPr>
          <p:spPr bwMode="auto">
            <a:xfrm>
              <a:off x="6248400" y="14478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61" name="AutoShape 60"/>
            <p:cNvSpPr>
              <a:spLocks noChangeArrowheads="1"/>
            </p:cNvSpPr>
            <p:nvPr/>
          </p:nvSpPr>
          <p:spPr bwMode="auto">
            <a:xfrm>
              <a:off x="5867400" y="1524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62" name="Picture 16" descr="HV_Devices_03a"/>
            <p:cNvPicPr>
              <a:picLocks noChangeAspect="1" noChangeArrowheads="1"/>
            </p:cNvPicPr>
            <p:nvPr/>
          </p:nvPicPr>
          <p:blipFill>
            <a:blip r:embed="rId10" cstate="print"/>
            <a:srcRect/>
            <a:stretch>
              <a:fillRect/>
            </a:stretch>
          </p:blipFill>
          <p:spPr bwMode="auto">
            <a:xfrm>
              <a:off x="4343400" y="914400"/>
              <a:ext cx="1852613" cy="1873250"/>
            </a:xfrm>
            <a:prstGeom prst="rect">
              <a:avLst/>
            </a:prstGeom>
            <a:noFill/>
            <a:ln w="9525">
              <a:noFill/>
              <a:miter lim="800000"/>
              <a:headEnd/>
              <a:tailEnd/>
            </a:ln>
          </p:spPr>
        </p:pic>
        <p:sp>
          <p:nvSpPr>
            <p:cNvPr id="63" name="AutoShape 11"/>
            <p:cNvSpPr>
              <a:spLocks noChangeArrowheads="1"/>
            </p:cNvSpPr>
            <p:nvPr/>
          </p:nvSpPr>
          <p:spPr bwMode="auto">
            <a:xfrm>
              <a:off x="4572000" y="18288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64" name="AutoShape 12"/>
            <p:cNvSpPr>
              <a:spLocks noChangeArrowheads="1"/>
            </p:cNvSpPr>
            <p:nvPr/>
          </p:nvSpPr>
          <p:spPr bwMode="auto">
            <a:xfrm>
              <a:off x="4800600" y="19812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65" name="AutoShape 60"/>
            <p:cNvSpPr>
              <a:spLocks noChangeArrowheads="1"/>
            </p:cNvSpPr>
            <p:nvPr/>
          </p:nvSpPr>
          <p:spPr bwMode="auto">
            <a:xfrm>
              <a:off x="4419600" y="20574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66" name="AutoShape 11"/>
            <p:cNvSpPr>
              <a:spLocks noChangeArrowheads="1"/>
            </p:cNvSpPr>
            <p:nvPr/>
          </p:nvSpPr>
          <p:spPr bwMode="auto">
            <a:xfrm>
              <a:off x="8001000" y="1905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67" name="AutoShape 60"/>
            <p:cNvSpPr>
              <a:spLocks noChangeArrowheads="1"/>
            </p:cNvSpPr>
            <p:nvPr/>
          </p:nvSpPr>
          <p:spPr bwMode="auto">
            <a:xfrm>
              <a:off x="7848600" y="21336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68" name="Picture 14" descr="HV_PBM_01a"/>
            <p:cNvPicPr>
              <a:picLocks noChangeAspect="1" noChangeArrowheads="1"/>
            </p:cNvPicPr>
            <p:nvPr/>
          </p:nvPicPr>
          <p:blipFill>
            <a:blip r:embed="rId8" cstate="print"/>
            <a:srcRect/>
            <a:stretch>
              <a:fillRect/>
            </a:stretch>
          </p:blipFill>
          <p:spPr bwMode="auto">
            <a:xfrm>
              <a:off x="8021638" y="1797050"/>
              <a:ext cx="695325" cy="873125"/>
            </a:xfrm>
            <a:prstGeom prst="rect">
              <a:avLst/>
            </a:prstGeom>
            <a:noFill/>
            <a:ln w="9525">
              <a:noFill/>
              <a:miter lim="800000"/>
              <a:headEnd/>
              <a:tailEnd/>
            </a:ln>
          </p:spPr>
        </p:pic>
        <p:pic>
          <p:nvPicPr>
            <p:cNvPr id="69" name="Picture 13" descr="HV_Pharmacies_01a"/>
            <p:cNvPicPr>
              <a:picLocks noChangeAspect="1" noChangeArrowheads="1"/>
            </p:cNvPicPr>
            <p:nvPr/>
          </p:nvPicPr>
          <p:blipFill>
            <a:blip r:embed="rId9" cstate="print"/>
            <a:srcRect/>
            <a:stretch>
              <a:fillRect/>
            </a:stretch>
          </p:blipFill>
          <p:spPr bwMode="auto">
            <a:xfrm>
              <a:off x="6729413" y="2020888"/>
              <a:ext cx="1500187" cy="1300162"/>
            </a:xfrm>
            <a:prstGeom prst="rect">
              <a:avLst/>
            </a:prstGeom>
            <a:noFill/>
            <a:ln w="9525">
              <a:noFill/>
              <a:miter lim="800000"/>
              <a:headEnd/>
              <a:tailEnd/>
            </a:ln>
          </p:spPr>
        </p:pic>
        <p:sp>
          <p:nvSpPr>
            <p:cNvPr id="70" name="AutoShape 11"/>
            <p:cNvSpPr>
              <a:spLocks noChangeArrowheads="1"/>
            </p:cNvSpPr>
            <p:nvPr/>
          </p:nvSpPr>
          <p:spPr bwMode="auto">
            <a:xfrm>
              <a:off x="6553200" y="2667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1" name="AutoShape 12"/>
            <p:cNvSpPr>
              <a:spLocks noChangeArrowheads="1"/>
            </p:cNvSpPr>
            <p:nvPr/>
          </p:nvSpPr>
          <p:spPr bwMode="auto">
            <a:xfrm>
              <a:off x="6781800" y="28194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2" name="AutoShape 60"/>
            <p:cNvSpPr>
              <a:spLocks noChangeArrowheads="1"/>
            </p:cNvSpPr>
            <p:nvPr/>
          </p:nvSpPr>
          <p:spPr bwMode="auto">
            <a:xfrm>
              <a:off x="6400800" y="28956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3" name="AutoShape 11"/>
            <p:cNvSpPr>
              <a:spLocks noChangeArrowheads="1"/>
            </p:cNvSpPr>
            <p:nvPr/>
          </p:nvSpPr>
          <p:spPr bwMode="auto">
            <a:xfrm>
              <a:off x="8458200" y="33528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4" name="AutoShape 12"/>
            <p:cNvSpPr>
              <a:spLocks noChangeArrowheads="1"/>
            </p:cNvSpPr>
            <p:nvPr/>
          </p:nvSpPr>
          <p:spPr bwMode="auto">
            <a:xfrm>
              <a:off x="8686800" y="35052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5" name="AutoShape 60"/>
            <p:cNvSpPr>
              <a:spLocks noChangeArrowheads="1"/>
            </p:cNvSpPr>
            <p:nvPr/>
          </p:nvSpPr>
          <p:spPr bwMode="auto">
            <a:xfrm>
              <a:off x="8305800" y="35814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76" name="Picture 12" descr="HV_Employers_01a"/>
            <p:cNvPicPr>
              <a:picLocks noChangeAspect="1" noChangeArrowheads="1"/>
            </p:cNvPicPr>
            <p:nvPr/>
          </p:nvPicPr>
          <p:blipFill>
            <a:blip r:embed="rId6" cstate="print"/>
            <a:srcRect/>
            <a:stretch>
              <a:fillRect/>
            </a:stretch>
          </p:blipFill>
          <p:spPr bwMode="auto">
            <a:xfrm>
              <a:off x="7207250" y="3267075"/>
              <a:ext cx="1403350" cy="1273175"/>
            </a:xfrm>
            <a:prstGeom prst="rect">
              <a:avLst/>
            </a:prstGeom>
            <a:noFill/>
            <a:ln w="9525">
              <a:noFill/>
              <a:miter lim="800000"/>
              <a:headEnd/>
              <a:tailEnd/>
            </a:ln>
          </p:spPr>
        </p:pic>
        <p:sp>
          <p:nvSpPr>
            <p:cNvPr id="77" name="AutoShape 11"/>
            <p:cNvSpPr>
              <a:spLocks noChangeArrowheads="1"/>
            </p:cNvSpPr>
            <p:nvPr/>
          </p:nvSpPr>
          <p:spPr bwMode="auto">
            <a:xfrm>
              <a:off x="5867400" y="4724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8" name="AutoShape 12"/>
            <p:cNvSpPr>
              <a:spLocks noChangeArrowheads="1"/>
            </p:cNvSpPr>
            <p:nvPr/>
          </p:nvSpPr>
          <p:spPr bwMode="auto">
            <a:xfrm>
              <a:off x="6096000" y="48768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79" name="AutoShape 60"/>
            <p:cNvSpPr>
              <a:spLocks noChangeArrowheads="1"/>
            </p:cNvSpPr>
            <p:nvPr/>
          </p:nvSpPr>
          <p:spPr bwMode="auto">
            <a:xfrm>
              <a:off x="5715000" y="49530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80" name="Picture 11" descr="HV_Services_01a"/>
            <p:cNvPicPr>
              <a:picLocks noChangeAspect="1" noChangeArrowheads="1"/>
            </p:cNvPicPr>
            <p:nvPr/>
          </p:nvPicPr>
          <p:blipFill>
            <a:blip r:embed="rId11" cstate="print"/>
            <a:srcRect/>
            <a:stretch>
              <a:fillRect/>
            </a:stretch>
          </p:blipFill>
          <p:spPr bwMode="auto">
            <a:xfrm>
              <a:off x="5791200" y="4514850"/>
              <a:ext cx="2362200" cy="1854200"/>
            </a:xfrm>
            <a:prstGeom prst="rect">
              <a:avLst/>
            </a:prstGeom>
            <a:noFill/>
            <a:ln w="9525">
              <a:noFill/>
              <a:miter lim="800000"/>
              <a:headEnd/>
              <a:tailEnd/>
            </a:ln>
          </p:spPr>
        </p:pic>
        <p:sp>
          <p:nvSpPr>
            <p:cNvPr id="81" name="AutoShape 11"/>
            <p:cNvSpPr>
              <a:spLocks noChangeArrowheads="1"/>
            </p:cNvSpPr>
            <p:nvPr/>
          </p:nvSpPr>
          <p:spPr bwMode="auto">
            <a:xfrm>
              <a:off x="8153400" y="5334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2" name="AutoShape 12"/>
            <p:cNvSpPr>
              <a:spLocks noChangeArrowheads="1"/>
            </p:cNvSpPr>
            <p:nvPr/>
          </p:nvSpPr>
          <p:spPr bwMode="auto">
            <a:xfrm>
              <a:off x="8382000" y="54864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3" name="AutoShape 60"/>
            <p:cNvSpPr>
              <a:spLocks noChangeArrowheads="1"/>
            </p:cNvSpPr>
            <p:nvPr/>
          </p:nvSpPr>
          <p:spPr bwMode="auto">
            <a:xfrm>
              <a:off x="8001000" y="55626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4" name="AutoShape 11"/>
            <p:cNvSpPr>
              <a:spLocks noChangeArrowheads="1"/>
            </p:cNvSpPr>
            <p:nvPr/>
          </p:nvSpPr>
          <p:spPr bwMode="auto">
            <a:xfrm>
              <a:off x="5257800" y="51816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5" name="AutoShape 12"/>
            <p:cNvSpPr>
              <a:spLocks noChangeArrowheads="1"/>
            </p:cNvSpPr>
            <p:nvPr/>
          </p:nvSpPr>
          <p:spPr bwMode="auto">
            <a:xfrm>
              <a:off x="5486400" y="53340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6" name="AutoShape 60"/>
            <p:cNvSpPr>
              <a:spLocks noChangeArrowheads="1"/>
            </p:cNvSpPr>
            <p:nvPr/>
          </p:nvSpPr>
          <p:spPr bwMode="auto">
            <a:xfrm>
              <a:off x="5105400" y="5410200"/>
              <a:ext cx="304800" cy="304800"/>
            </a:xfrm>
            <a:prstGeom prst="can">
              <a:avLst>
                <a:gd name="adj" fmla="val 40106"/>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7" name="AutoShape 11"/>
            <p:cNvSpPr>
              <a:spLocks noChangeArrowheads="1"/>
            </p:cNvSpPr>
            <p:nvPr/>
          </p:nvSpPr>
          <p:spPr bwMode="auto">
            <a:xfrm>
              <a:off x="2743200" y="34290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88" name="AutoShape 12"/>
            <p:cNvSpPr>
              <a:spLocks noChangeArrowheads="1"/>
            </p:cNvSpPr>
            <p:nvPr/>
          </p:nvSpPr>
          <p:spPr bwMode="auto">
            <a:xfrm>
              <a:off x="2971800" y="35814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89" name="Picture 8" descr="HV_Dcotors_01a"/>
            <p:cNvPicPr>
              <a:picLocks noChangeAspect="1" noChangeArrowheads="1"/>
            </p:cNvPicPr>
            <p:nvPr/>
          </p:nvPicPr>
          <p:blipFill>
            <a:blip r:embed="rId4" cstate="print"/>
            <a:srcRect/>
            <a:stretch>
              <a:fillRect/>
            </a:stretch>
          </p:blipFill>
          <p:spPr bwMode="auto">
            <a:xfrm>
              <a:off x="1881188" y="3370263"/>
              <a:ext cx="1166812" cy="1049337"/>
            </a:xfrm>
            <a:prstGeom prst="rect">
              <a:avLst/>
            </a:prstGeom>
            <a:noFill/>
            <a:ln w="9525">
              <a:noFill/>
              <a:miter lim="800000"/>
              <a:headEnd/>
              <a:tailEnd/>
            </a:ln>
          </p:spPr>
        </p:pic>
        <p:sp>
          <p:nvSpPr>
            <p:cNvPr id="90" name="AutoShape 11"/>
            <p:cNvSpPr>
              <a:spLocks noChangeArrowheads="1"/>
            </p:cNvSpPr>
            <p:nvPr/>
          </p:nvSpPr>
          <p:spPr bwMode="auto">
            <a:xfrm>
              <a:off x="4038600" y="3581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91" name="AutoShape 12"/>
            <p:cNvSpPr>
              <a:spLocks noChangeArrowheads="1"/>
            </p:cNvSpPr>
            <p:nvPr/>
          </p:nvSpPr>
          <p:spPr bwMode="auto">
            <a:xfrm>
              <a:off x="4267200" y="37338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92" name="AutoShape 11"/>
            <p:cNvSpPr>
              <a:spLocks noChangeArrowheads="1"/>
            </p:cNvSpPr>
            <p:nvPr/>
          </p:nvSpPr>
          <p:spPr bwMode="auto">
            <a:xfrm>
              <a:off x="3657600" y="25908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93" name="AutoShape 12"/>
            <p:cNvSpPr>
              <a:spLocks noChangeArrowheads="1"/>
            </p:cNvSpPr>
            <p:nvPr/>
          </p:nvSpPr>
          <p:spPr bwMode="auto">
            <a:xfrm>
              <a:off x="3886200" y="27432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94" name="AutoShape 11"/>
            <p:cNvSpPr>
              <a:spLocks noChangeArrowheads="1"/>
            </p:cNvSpPr>
            <p:nvPr/>
          </p:nvSpPr>
          <p:spPr bwMode="auto">
            <a:xfrm>
              <a:off x="1143000" y="2057400"/>
              <a:ext cx="381000" cy="457200"/>
            </a:xfrm>
            <a:prstGeom prst="can">
              <a:avLst>
                <a:gd name="adj" fmla="val 3500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sp>
          <p:nvSpPr>
            <p:cNvPr id="95" name="AutoShape 12"/>
            <p:cNvSpPr>
              <a:spLocks noChangeArrowheads="1"/>
            </p:cNvSpPr>
            <p:nvPr/>
          </p:nvSpPr>
          <p:spPr bwMode="auto">
            <a:xfrm>
              <a:off x="1371600" y="2209800"/>
              <a:ext cx="304800" cy="457200"/>
            </a:xfrm>
            <a:prstGeom prst="can">
              <a:avLst>
                <a:gd name="adj" fmla="val 43750"/>
              </a:avLst>
            </a:prstGeom>
            <a:gradFill rotWithShape="0">
              <a:gsLst>
                <a:gs pos="0">
                  <a:schemeClr val="hlink"/>
                </a:gs>
                <a:gs pos="50000">
                  <a:srgbClr val="4992FF"/>
                </a:gs>
                <a:gs pos="100000">
                  <a:schemeClr val="hlink"/>
                </a:gs>
              </a:gsLst>
              <a:lin ang="0" scaled="1"/>
            </a:gradFill>
            <a:ln w="9525">
              <a:solidFill>
                <a:schemeClr val="tx2"/>
              </a:solidFill>
              <a:round/>
              <a:headEnd/>
              <a:tailEnd/>
            </a:ln>
          </p:spPr>
          <p:txBody>
            <a:bodyPr wrap="none" anchor="ctr"/>
            <a:lstStyle/>
            <a:p>
              <a:pPr>
                <a:defRPr/>
              </a:pPr>
              <a:endParaRPr lang="en-US" dirty="0">
                <a:latin typeface="Arial" charset="0"/>
              </a:endParaRPr>
            </a:p>
          </p:txBody>
        </p:sp>
        <p:pic>
          <p:nvPicPr>
            <p:cNvPr id="96" name="Picture 8" descr="HV_Dcotors_01a"/>
            <p:cNvPicPr>
              <a:picLocks noChangeAspect="1" noChangeArrowheads="1"/>
            </p:cNvPicPr>
            <p:nvPr/>
          </p:nvPicPr>
          <p:blipFill>
            <a:blip r:embed="rId4" cstate="print"/>
            <a:srcRect/>
            <a:stretch>
              <a:fillRect/>
            </a:stretch>
          </p:blipFill>
          <p:spPr bwMode="auto">
            <a:xfrm>
              <a:off x="3276600" y="3505200"/>
              <a:ext cx="1166813" cy="1049338"/>
            </a:xfrm>
            <a:prstGeom prst="rect">
              <a:avLst/>
            </a:prstGeom>
            <a:noFill/>
            <a:ln w="9525">
              <a:noFill/>
              <a:miter lim="800000"/>
              <a:headEnd/>
              <a:tailEnd/>
            </a:ln>
          </p:spPr>
        </p:pic>
        <p:pic>
          <p:nvPicPr>
            <p:cNvPr id="97" name="Picture 8" descr="HV_Dcotors_01a"/>
            <p:cNvPicPr>
              <a:picLocks noChangeAspect="1" noChangeArrowheads="1"/>
            </p:cNvPicPr>
            <p:nvPr/>
          </p:nvPicPr>
          <p:blipFill>
            <a:blip r:embed="rId4" cstate="print"/>
            <a:srcRect/>
            <a:stretch>
              <a:fillRect/>
            </a:stretch>
          </p:blipFill>
          <p:spPr bwMode="auto">
            <a:xfrm>
              <a:off x="2819400" y="2438400"/>
              <a:ext cx="1166813" cy="1049338"/>
            </a:xfrm>
            <a:prstGeom prst="rect">
              <a:avLst/>
            </a:prstGeom>
            <a:noFill/>
            <a:ln w="9525">
              <a:noFill/>
              <a:miter lim="800000"/>
              <a:headEnd/>
              <a:tailEnd/>
            </a:ln>
          </p:spPr>
        </p:pic>
        <p:pic>
          <p:nvPicPr>
            <p:cNvPr id="98" name="Picture 8" descr="HV_Dcotors_01a"/>
            <p:cNvPicPr>
              <a:picLocks noChangeAspect="1" noChangeArrowheads="1"/>
            </p:cNvPicPr>
            <p:nvPr/>
          </p:nvPicPr>
          <p:blipFill>
            <a:blip r:embed="rId4" cstate="print"/>
            <a:srcRect/>
            <a:stretch>
              <a:fillRect/>
            </a:stretch>
          </p:blipFill>
          <p:spPr bwMode="auto">
            <a:xfrm>
              <a:off x="457200" y="1981200"/>
              <a:ext cx="1166813" cy="104933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txBox="1">
            <a:spLocks/>
          </p:cNvSpPr>
          <p:nvPr/>
        </p:nvSpPr>
        <p:spPr>
          <a:xfrm>
            <a:off x="457200" y="1600200"/>
            <a:ext cx="8382000" cy="4876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Rich Health</a:t>
            </a:r>
            <a:r>
              <a:rPr kumimoji="0" lang="en-US" sz="3200" b="0" i="0" u="none" strike="noStrike" kern="1200" cap="none" spc="0" normalizeH="0" noProof="0" dirty="0" smtClean="0">
                <a:ln>
                  <a:noFill/>
                </a:ln>
                <a:solidFill>
                  <a:schemeClr val="tx1"/>
                </a:solidFill>
                <a:effectLst/>
                <a:uLnTx/>
                <a:uFillTx/>
                <a:latin typeface="+mn-lt"/>
                <a:ea typeface="+mn-ea"/>
                <a:cs typeface="+mn-cs"/>
              </a:rPr>
              <a:t> Data Sources</a:t>
            </a:r>
          </a:p>
          <a:p>
            <a:pPr marL="800100" lvl="1" indent="-342900">
              <a:spcBef>
                <a:spcPct val="20000"/>
              </a:spcBef>
              <a:buFont typeface="Arial" pitchFamily="34" charset="0"/>
              <a:buChar char="•"/>
            </a:pPr>
            <a:r>
              <a:rPr lang="en-US" sz="3200" baseline="0" dirty="0" smtClean="0"/>
              <a:t>CHDI</a:t>
            </a:r>
            <a:r>
              <a:rPr lang="en-US" sz="3200" dirty="0" smtClean="0"/>
              <a:t> – Population Health</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CDC – Content</a:t>
            </a:r>
          </a:p>
          <a:p>
            <a:pPr marL="342900"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Various</a:t>
            </a:r>
            <a:r>
              <a:rPr kumimoji="0" lang="en-US" sz="3200" b="0" i="0" u="none" strike="noStrike" kern="1200" cap="none" spc="0" normalizeH="0" noProof="0" dirty="0" smtClean="0">
                <a:ln>
                  <a:noFill/>
                </a:ln>
                <a:solidFill>
                  <a:schemeClr val="tx1"/>
                </a:solidFill>
                <a:effectLst/>
                <a:uLnTx/>
                <a:uFillTx/>
                <a:latin typeface="+mn-lt"/>
                <a:ea typeface="+mn-ea"/>
                <a:cs typeface="+mn-cs"/>
              </a:rPr>
              <a:t> way to reach consumers</a:t>
            </a:r>
          </a:p>
          <a:p>
            <a:pPr marL="800100" lvl="1" indent="-342900">
              <a:spcBef>
                <a:spcPct val="20000"/>
              </a:spcBef>
              <a:buFont typeface="Arial" pitchFamily="34" charset="0"/>
              <a:buChar char="•"/>
            </a:pPr>
            <a:r>
              <a:rPr lang="en-US" sz="3200" baseline="0" dirty="0" smtClean="0"/>
              <a:t>Windows</a:t>
            </a:r>
            <a:r>
              <a:rPr lang="en-US" sz="3200" dirty="0" smtClean="0"/>
              <a:t> Phone 7</a:t>
            </a:r>
            <a:endParaRPr lang="en-US" sz="3200" baseline="0" dirty="0" smtClean="0"/>
          </a:p>
          <a:p>
            <a:pPr marL="800100" lvl="1" indent="-342900">
              <a:spcBef>
                <a:spcPct val="20000"/>
              </a:spcBef>
              <a:buFont typeface="Arial" pitchFamily="34" charset="0"/>
              <a:buChar char="•"/>
            </a:pPr>
            <a:r>
              <a:rPr lang="en-US" sz="3200" baseline="0" dirty="0" smtClean="0"/>
              <a:t>HealthVault</a:t>
            </a:r>
          </a:p>
          <a:p>
            <a:pPr marL="342900" indent="-342900">
              <a:spcBef>
                <a:spcPct val="20000"/>
              </a:spcBef>
              <a:buFont typeface="Arial" pitchFamily="34" charset="0"/>
              <a:buChar char="•"/>
            </a:pPr>
            <a:r>
              <a:rPr kumimoji="0" lang="en-US" sz="3200" b="0" i="0" u="none" strike="noStrike" kern="1200" cap="none" spc="0" normalizeH="0" noProof="0" dirty="0" smtClean="0">
                <a:ln>
                  <a:noFill/>
                </a:ln>
                <a:solidFill>
                  <a:schemeClr val="tx1"/>
                </a:solidFill>
                <a:effectLst/>
                <a:uLnTx/>
                <a:uFillTx/>
                <a:latin typeface="+mn-lt"/>
                <a:ea typeface="+mn-ea"/>
                <a:cs typeface="+mn-cs"/>
              </a:rPr>
              <a:t>Data Analysis Engine</a:t>
            </a:r>
          </a:p>
          <a:p>
            <a:pPr marL="800100" lvl="1" indent="-342900">
              <a:spcBef>
                <a:spcPct val="20000"/>
              </a:spcBef>
              <a:buFont typeface="Arial" pitchFamily="34" charset="0"/>
              <a:buChar char="•"/>
            </a:pPr>
            <a:r>
              <a:rPr lang="en-US" sz="3200" baseline="0" dirty="0" smtClean="0"/>
              <a:t>Microsoft Amalga</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Community Health Data Initiative</a:t>
            </a:r>
            <a:endParaRPr lang="en-US" dirty="0"/>
          </a:p>
        </p:txBody>
      </p:sp>
      <p:sp>
        <p:nvSpPr>
          <p:cNvPr id="6" name="Subtitle 5"/>
          <p:cNvSpPr>
            <a:spLocks noGrp="1"/>
          </p:cNvSpPr>
          <p:nvPr>
            <p:ph type="subTitle" idx="1"/>
          </p:nvPr>
        </p:nvSpPr>
        <p:spPr/>
        <p:txBody>
          <a:bodyPr/>
          <a:lstStyle/>
          <a:p>
            <a:r>
              <a:rPr lang="en-US" dirty="0" smtClean="0"/>
              <a:t>CHDI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CHDI Data Set</a:t>
            </a:r>
            <a:endParaRPr lang="en-US" dirty="0"/>
          </a:p>
        </p:txBody>
      </p:sp>
      <p:sp>
        <p:nvSpPr>
          <p:cNvPr id="3" name="Content Placeholder 2"/>
          <p:cNvSpPr>
            <a:spLocks noGrp="1"/>
          </p:cNvSpPr>
          <p:nvPr>
            <p:ph idx="1"/>
          </p:nvPr>
        </p:nvSpPr>
        <p:spPr/>
        <p:txBody>
          <a:bodyPr>
            <a:normAutofit/>
          </a:bodyPr>
          <a:lstStyle/>
          <a:p>
            <a:r>
              <a:rPr lang="en-US" dirty="0" smtClean="0"/>
              <a:t>Tables</a:t>
            </a:r>
          </a:p>
          <a:p>
            <a:pPr marL="800100" lvl="2">
              <a:lnSpc>
                <a:spcPct val="115000"/>
              </a:lnSpc>
              <a:spcBef>
                <a:spcPts val="0"/>
              </a:spcBef>
            </a:pPr>
            <a:r>
              <a:rPr lang="en-US" dirty="0" err="1" smtClean="0">
                <a:latin typeface="Calibri"/>
                <a:ea typeface="Calibri"/>
                <a:cs typeface="Times New Roman"/>
              </a:rPr>
              <a:t>CountyHealthRankings</a:t>
            </a:r>
            <a:endParaRPr lang="en-US" dirty="0" smtClean="0">
              <a:latin typeface="Calibri"/>
              <a:ea typeface="Calibri"/>
              <a:cs typeface="Times New Roman"/>
            </a:endParaRPr>
          </a:p>
          <a:p>
            <a:pPr marL="800100" lvl="2">
              <a:lnSpc>
                <a:spcPct val="115000"/>
              </a:lnSpc>
              <a:spcBef>
                <a:spcPts val="0"/>
              </a:spcBef>
            </a:pPr>
            <a:r>
              <a:rPr lang="en-US" dirty="0" smtClean="0">
                <a:latin typeface="Calibri"/>
                <a:ea typeface="Calibri"/>
                <a:cs typeface="Times New Roman"/>
              </a:rPr>
              <a:t>Demographics</a:t>
            </a:r>
          </a:p>
          <a:p>
            <a:pPr marL="800100" lvl="2">
              <a:lnSpc>
                <a:spcPct val="115000"/>
              </a:lnSpc>
              <a:spcBef>
                <a:spcPts val="0"/>
              </a:spcBef>
            </a:pPr>
            <a:r>
              <a:rPr lang="en-US" dirty="0" err="1" smtClean="0">
                <a:latin typeface="Calibri"/>
                <a:ea typeface="Calibri"/>
                <a:cs typeface="Times New Roman"/>
              </a:rPr>
              <a:t>LeadingCausesOfDeath</a:t>
            </a:r>
            <a:endParaRPr lang="en-US" dirty="0" smtClean="0">
              <a:latin typeface="Calibri"/>
              <a:ea typeface="Calibri"/>
              <a:cs typeface="Times New Roman"/>
            </a:endParaRPr>
          </a:p>
          <a:p>
            <a:pPr marL="800100" lvl="2">
              <a:lnSpc>
                <a:spcPct val="115000"/>
              </a:lnSpc>
              <a:spcBef>
                <a:spcPts val="0"/>
              </a:spcBef>
            </a:pPr>
            <a:r>
              <a:rPr lang="en-US" dirty="0" err="1" smtClean="0">
                <a:latin typeface="Calibri"/>
                <a:ea typeface="Calibri"/>
                <a:cs typeface="Times New Roman"/>
              </a:rPr>
              <a:t>MeasuresOfBirthAndDeath</a:t>
            </a:r>
            <a:endParaRPr lang="en-US" dirty="0" smtClean="0">
              <a:latin typeface="Calibri"/>
              <a:ea typeface="Calibri"/>
              <a:cs typeface="Times New Roman"/>
            </a:endParaRPr>
          </a:p>
          <a:p>
            <a:pPr marL="800100" lvl="2">
              <a:lnSpc>
                <a:spcPct val="115000"/>
              </a:lnSpc>
              <a:spcBef>
                <a:spcPts val="0"/>
              </a:spcBef>
            </a:pPr>
            <a:r>
              <a:rPr lang="en-US" dirty="0" err="1" smtClean="0">
                <a:latin typeface="Calibri"/>
                <a:ea typeface="Calibri"/>
                <a:cs typeface="Times New Roman"/>
              </a:rPr>
              <a:t>PreventiveServicesUse</a:t>
            </a:r>
            <a:endParaRPr lang="en-US" dirty="0" smtClean="0">
              <a:latin typeface="Calibri"/>
              <a:ea typeface="Calibri"/>
              <a:cs typeface="Times New Roman"/>
            </a:endParaRPr>
          </a:p>
          <a:p>
            <a:pPr marL="800100" lvl="2">
              <a:lnSpc>
                <a:spcPct val="115000"/>
              </a:lnSpc>
              <a:spcBef>
                <a:spcPts val="0"/>
              </a:spcBef>
            </a:pPr>
            <a:r>
              <a:rPr lang="en-US" dirty="0" err="1" smtClean="0">
                <a:latin typeface="Calibri"/>
                <a:ea typeface="Calibri"/>
                <a:cs typeface="Times New Roman"/>
              </a:rPr>
              <a:t>RelativeHealthImportance</a:t>
            </a:r>
            <a:endParaRPr lang="en-US" dirty="0" smtClean="0">
              <a:latin typeface="Calibri"/>
              <a:ea typeface="Calibri"/>
              <a:cs typeface="Times New Roman"/>
            </a:endParaRPr>
          </a:p>
          <a:p>
            <a:pPr marL="800100" lvl="2">
              <a:lnSpc>
                <a:spcPct val="115000"/>
              </a:lnSpc>
              <a:spcBef>
                <a:spcPts val="0"/>
              </a:spcBef>
            </a:pPr>
            <a:r>
              <a:rPr lang="en-US" dirty="0" err="1" smtClean="0">
                <a:latin typeface="Calibri"/>
                <a:ea typeface="Calibri"/>
                <a:cs typeface="Times New Roman"/>
              </a:rPr>
              <a:t>RiskFactorsAndAccessToCare</a:t>
            </a:r>
            <a:endParaRPr lang="en-US" dirty="0" smtClean="0">
              <a:latin typeface="Calibri"/>
              <a:ea typeface="Calibri"/>
              <a:cs typeface="Times New Roman"/>
            </a:endParaRPr>
          </a:p>
          <a:p>
            <a:pPr marL="800100" lvl="2">
              <a:lnSpc>
                <a:spcPct val="115000"/>
              </a:lnSpc>
              <a:spcBef>
                <a:spcPts val="0"/>
              </a:spcBef>
            </a:pPr>
            <a:r>
              <a:rPr lang="en-US" dirty="0" err="1" smtClean="0">
                <a:latin typeface="Calibri"/>
                <a:ea typeface="Calibri"/>
                <a:cs typeface="Times New Roman"/>
              </a:rPr>
              <a:t>SummaryMeasuresOfHealth</a:t>
            </a:r>
            <a:endParaRPr lang="en-US" dirty="0" smtClean="0">
              <a:latin typeface="Calibri"/>
              <a:ea typeface="Calibri"/>
              <a:cs typeface="Times New Roman"/>
            </a:endParaRPr>
          </a:p>
          <a:p>
            <a:pPr marL="800100" lvl="2">
              <a:lnSpc>
                <a:spcPct val="115000"/>
              </a:lnSpc>
              <a:spcBef>
                <a:spcPts val="0"/>
              </a:spcBef>
            </a:pPr>
            <a:r>
              <a:rPr lang="en-US" dirty="0" err="1" smtClean="0">
                <a:latin typeface="Calibri"/>
                <a:ea typeface="Calibri"/>
                <a:cs typeface="Times New Roman"/>
              </a:rPr>
              <a:t>VunerablePopsAndEnvHealth</a:t>
            </a:r>
            <a:r>
              <a:rPr lang="en-US" dirty="0" smtClean="0">
                <a:latin typeface="Calibri"/>
                <a:ea typeface="Calibri"/>
                <a:cs typeface="Times New Roman"/>
              </a:rPr>
              <a:t> </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CHDI Service</a:t>
            </a:r>
            <a:endParaRPr lang="en-US" dirty="0"/>
          </a:p>
        </p:txBody>
      </p:sp>
      <p:sp>
        <p:nvSpPr>
          <p:cNvPr id="3" name="Content Placeholder 2"/>
          <p:cNvSpPr>
            <a:spLocks noGrp="1"/>
          </p:cNvSpPr>
          <p:nvPr>
            <p:ph idx="1"/>
          </p:nvPr>
        </p:nvSpPr>
        <p:spPr/>
        <p:txBody>
          <a:bodyPr/>
          <a:lstStyle/>
          <a:p>
            <a:r>
              <a:rPr lang="en-US" dirty="0" smtClean="0"/>
              <a:t>To develop your competition entries feel free to use the following service (limited time only) :</a:t>
            </a:r>
          </a:p>
          <a:p>
            <a:pPr>
              <a:buNone/>
            </a:pPr>
            <a:r>
              <a:rPr lang="en-US" u="sng" dirty="0">
                <a:hlinkClick r:id="rId3"/>
              </a:rPr>
              <a:t> </a:t>
            </a:r>
            <a:r>
              <a:rPr lang="en-US" u="sng" dirty="0" smtClean="0">
                <a:hlinkClick r:id="rId3"/>
              </a:rPr>
              <a:t>http</a:t>
            </a:r>
            <a:r>
              <a:rPr lang="en-US" u="sng" dirty="0" smtClean="0">
                <a:hlinkClick r:id="rId3"/>
              </a:rPr>
              <a:t>://chdisourcedataservice.cloudapp.net/Chdi.svc/</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t>
            </a:r>
            <a:r>
              <a:rPr lang="en-US" dirty="0" smtClean="0"/>
              <a:t>Ideas</a:t>
            </a:r>
            <a:endParaRPr lang="en-US" dirty="0"/>
          </a:p>
        </p:txBody>
      </p:sp>
      <p:sp>
        <p:nvSpPr>
          <p:cNvPr id="3" name="Content Placeholder 2"/>
          <p:cNvSpPr>
            <a:spLocks noGrp="1"/>
          </p:cNvSpPr>
          <p:nvPr>
            <p:ph idx="1"/>
          </p:nvPr>
        </p:nvSpPr>
        <p:spPr/>
        <p:txBody>
          <a:bodyPr/>
          <a:lstStyle/>
          <a:p>
            <a:r>
              <a:rPr lang="en-US" dirty="0" smtClean="0"/>
              <a:t>Interleave them on </a:t>
            </a:r>
            <a:r>
              <a:rPr lang="en-US" dirty="0" err="1" smtClean="0"/>
              <a:t>bing</a:t>
            </a:r>
            <a:r>
              <a:rPr lang="en-US" dirty="0" smtClean="0"/>
              <a:t> or </a:t>
            </a:r>
            <a:r>
              <a:rPr lang="en-US" dirty="0" err="1" smtClean="0"/>
              <a:t>google</a:t>
            </a:r>
            <a:r>
              <a:rPr lang="en-US" dirty="0" smtClean="0"/>
              <a:t> maps!</a:t>
            </a:r>
          </a:p>
          <a:p>
            <a:r>
              <a:rPr lang="en-US" dirty="0" smtClean="0"/>
              <a:t>Use interesting visualization tools to showcase the </a:t>
            </a:r>
            <a:r>
              <a:rPr lang="en-US" dirty="0" smtClean="0"/>
              <a:t>data </a:t>
            </a:r>
          </a:p>
          <a:p>
            <a:pPr lvl="1"/>
            <a:r>
              <a:rPr lang="en-US" dirty="0" smtClean="0"/>
              <a:t>E.g. </a:t>
            </a:r>
            <a:r>
              <a:rPr lang="en-US" dirty="0" err="1" smtClean="0"/>
              <a:t>Javascript</a:t>
            </a:r>
            <a:r>
              <a:rPr lang="en-US" dirty="0" smtClean="0"/>
              <a:t> </a:t>
            </a:r>
            <a:r>
              <a:rPr lang="en-US" dirty="0" err="1" smtClean="0"/>
              <a:t>InfoVis</a:t>
            </a:r>
            <a:r>
              <a:rPr lang="en-US" dirty="0" smtClean="0"/>
              <a:t> - </a:t>
            </a:r>
            <a:r>
              <a:rPr lang="en-US" dirty="0" smtClean="0">
                <a:hlinkClick r:id="rId2"/>
              </a:rPr>
              <a:t>http</a:t>
            </a:r>
            <a:r>
              <a:rPr lang="en-US" dirty="0">
                <a:hlinkClick r:id="rId2"/>
              </a:rPr>
              <a:t>://thejit.org/</a:t>
            </a:r>
            <a:endParaRPr lang="en-US" dirty="0" smtClean="0"/>
          </a:p>
          <a:p>
            <a:r>
              <a:rPr lang="en-US" dirty="0" smtClean="0"/>
              <a:t>Pair this information with data from other organizations!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Content Data Source</a:t>
            </a:r>
            <a:endParaRPr lang="en-US" dirty="0"/>
          </a:p>
        </p:txBody>
      </p:sp>
      <p:sp>
        <p:nvSpPr>
          <p:cNvPr id="3" name="Content Placeholder 2"/>
          <p:cNvSpPr>
            <a:spLocks noGrp="1"/>
          </p:cNvSpPr>
          <p:nvPr>
            <p:ph idx="1"/>
          </p:nvPr>
        </p:nvSpPr>
        <p:spPr/>
        <p:txBody>
          <a:bodyPr/>
          <a:lstStyle/>
          <a:p>
            <a:r>
              <a:rPr lang="en-US" dirty="0" smtClean="0"/>
              <a:t>Content Syndication Site</a:t>
            </a:r>
          </a:p>
          <a:p>
            <a:pPr lvl="1"/>
            <a:r>
              <a:rPr lang="en-US" dirty="0" smtClean="0">
                <a:hlinkClick r:id="rId2"/>
              </a:rPr>
              <a:t>http://tools.cdc.gov/register/default.aspx</a:t>
            </a:r>
            <a:endParaRPr lang="en-US" dirty="0" smtClean="0"/>
          </a:p>
          <a:p>
            <a:r>
              <a:rPr lang="en-US" dirty="0" smtClean="0"/>
              <a:t>Example</a:t>
            </a:r>
          </a:p>
          <a:p>
            <a:pPr lvl="1"/>
            <a:r>
              <a:rPr lang="en-US" dirty="0" smtClean="0"/>
              <a:t>Tobacco Use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ean-Look">
      <a:majorFont>
        <a:latin typeface="Segoe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4145</TotalTime>
  <Words>1062</Words>
  <Application>Microsoft Office PowerPoint</Application>
  <PresentationFormat>On-screen Show (4:3)</PresentationFormat>
  <Paragraphs>186</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Weaving HealthCare Data</vt:lpstr>
      <vt:lpstr>Meaningful Use</vt:lpstr>
      <vt:lpstr>Data In Health Ecosystem</vt:lpstr>
      <vt:lpstr>Agenda</vt:lpstr>
      <vt:lpstr>Community Health Data Initiative</vt:lpstr>
      <vt:lpstr>Understanding CHDI Data Set</vt:lpstr>
      <vt:lpstr>Windows Azure CHDI Service</vt:lpstr>
      <vt:lpstr>Interesting Ideas</vt:lpstr>
      <vt:lpstr>CDC Content Data Source</vt:lpstr>
      <vt:lpstr>Interesting Resources</vt:lpstr>
      <vt:lpstr>Interacting with consumer Health Data</vt:lpstr>
      <vt:lpstr>Moving Patient Data</vt:lpstr>
      <vt:lpstr>CCR</vt:lpstr>
      <vt:lpstr>CCD or C32</vt:lpstr>
      <vt:lpstr>HealthVault Interaction</vt:lpstr>
      <vt:lpstr>Leaving the Clinical Silo</vt:lpstr>
      <vt:lpstr>Direct To Clinical</vt:lpstr>
      <vt:lpstr>Data In User’s Account</vt:lpstr>
      <vt:lpstr>HealthVault Medical Imaging</vt:lpstr>
      <vt:lpstr>HealthVault Mobile Client Application</vt:lpstr>
      <vt:lpstr>HealthVault Resources</vt:lpstr>
      <vt:lpstr>Key Takeaways</vt:lpstr>
      <vt:lpstr>Microsoft @ Health2.0</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HealthCare Silos</dc:title>
  <dc:creator>Vaibhav Bhandari</dc:creator>
  <cp:lastModifiedBy>Vaibhav Bhandari</cp:lastModifiedBy>
  <cp:revision>247</cp:revision>
  <dcterms:created xsi:type="dcterms:W3CDTF">2010-07-10T23:38:25Z</dcterms:created>
  <dcterms:modified xsi:type="dcterms:W3CDTF">2010-09-11T23:20:30Z</dcterms:modified>
</cp:coreProperties>
</file>