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13"/>
  </p:notesMasterIdLst>
  <p:sldIdLst>
    <p:sldId id="256" r:id="rId2"/>
    <p:sldId id="257" r:id="rId3"/>
    <p:sldId id="261" r:id="rId4"/>
    <p:sldId id="262" r:id="rId5"/>
    <p:sldId id="277" r:id="rId6"/>
    <p:sldId id="263" r:id="rId7"/>
    <p:sldId id="264" r:id="rId8"/>
    <p:sldId id="269" r:id="rId9"/>
    <p:sldId id="265" r:id="rId10"/>
    <p:sldId id="272" r:id="rId11"/>
    <p:sldId id="275"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9A120227-ADB0-4CFA-B937-88176E648958}">
          <p14:sldIdLst>
            <p14:sldId id="256"/>
            <p14:sldId id="257"/>
          </p14:sldIdLst>
        </p14:section>
        <p14:section name="Untitled Section" id="{EC63991C-345C-41E1-8703-F47370D8019D}">
          <p14:sldIdLst>
            <p14:sldId id="261"/>
            <p14:sldId id="262"/>
            <p14:sldId id="277"/>
            <p14:sldId id="263"/>
            <p14:sldId id="264"/>
            <p14:sldId id="269"/>
            <p14:sldId id="265"/>
            <p14:sldId id="272"/>
            <p14:sldId id="27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shay" initials="a" lastIdx="1" clrIdx="0">
    <p:extLst>
      <p:ext uri="{19B8F6BF-5375-455C-9EA6-DF929625EA0E}">
        <p15:presenceInfo xmlns:p15="http://schemas.microsoft.com/office/powerpoint/2012/main" userId="aksha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9D8B87B-1ACA-42D7-A4DC-8BCBE7FA18B1}">
  <a:tblStyle styleId="{39D8B87B-1ACA-42D7-A4DC-8BCBE7FA18B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BA6C419-F7D6-4C84-A10E-97375620D04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573"/>
  </p:normalViewPr>
  <p:slideViewPr>
    <p:cSldViewPr snapToGrid="0">
      <p:cViewPr varScale="1">
        <p:scale>
          <a:sx n="151" d="100"/>
          <a:sy n="151" d="100"/>
        </p:scale>
        <p:origin x="6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1faa55b766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21faa55b766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d5f37ab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1d5f37ab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1faa55b766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1faa55b76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1faa55b766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1faa55b76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1faa55b76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1faa55b76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1faa55b76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1faa55b7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1faa55b766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1faa55b766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21faa55b766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21faa55b766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flipH="1">
            <a:off x="3573300" y="0"/>
            <a:ext cx="5570700" cy="5143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flipH="1">
            <a:off x="4572000" y="1207000"/>
            <a:ext cx="3858900" cy="2558100"/>
          </a:xfrm>
          <a:prstGeom prst="rect">
            <a:avLst/>
          </a:prstGeom>
        </p:spPr>
        <p:txBody>
          <a:bodyPr spcFirstLastPara="1" wrap="square" lIns="91425" tIns="91425" rIns="91425" bIns="91425" anchor="t" anchorCtr="0">
            <a:noAutofit/>
          </a:bodyPr>
          <a:lstStyle>
            <a:lvl1pPr lvl="0" algn="r">
              <a:spcBef>
                <a:spcPts val="0"/>
              </a:spcBef>
              <a:spcAft>
                <a:spcPts val="0"/>
              </a:spcAft>
              <a:buClr>
                <a:srgbClr val="191919"/>
              </a:buClr>
              <a:buSzPts val="5200"/>
              <a:buNone/>
              <a:defRPr sz="3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flipH="1">
            <a:off x="4572000" y="3902250"/>
            <a:ext cx="3858900" cy="475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a:spLocks noGrp="1"/>
          </p:cNvSpPr>
          <p:nvPr>
            <p:ph type="pic" idx="2"/>
          </p:nvPr>
        </p:nvSpPr>
        <p:spPr>
          <a:xfrm flipH="1">
            <a:off x="5806800" y="723900"/>
            <a:ext cx="2624100" cy="3880200"/>
          </a:xfrm>
          <a:prstGeom prst="corner">
            <a:avLst>
              <a:gd name="adj1" fmla="val 50000"/>
              <a:gd name="adj2" fmla="val 50000"/>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4" name="Google Shape;84;p17"/>
          <p:cNvSpPr txBox="1">
            <a:spLocks noGrp="1"/>
          </p:cNvSpPr>
          <p:nvPr>
            <p:ph type="title" idx="2"/>
          </p:nvPr>
        </p:nvSpPr>
        <p:spPr>
          <a:xfrm>
            <a:off x="713100" y="1483122"/>
            <a:ext cx="1972500" cy="786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9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5" name="Google Shape;85;p17"/>
          <p:cNvSpPr txBox="1">
            <a:spLocks noGrp="1"/>
          </p:cNvSpPr>
          <p:nvPr>
            <p:ph type="subTitle" idx="1"/>
          </p:nvPr>
        </p:nvSpPr>
        <p:spPr>
          <a:xfrm>
            <a:off x="713100" y="2193725"/>
            <a:ext cx="1972500" cy="181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86" name="Google Shape;86;p17"/>
          <p:cNvSpPr txBox="1">
            <a:spLocks noGrp="1"/>
          </p:cNvSpPr>
          <p:nvPr>
            <p:ph type="title" idx="3"/>
          </p:nvPr>
        </p:nvSpPr>
        <p:spPr>
          <a:xfrm>
            <a:off x="3585745" y="1483000"/>
            <a:ext cx="1972500" cy="786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9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7" name="Google Shape;87;p17"/>
          <p:cNvSpPr txBox="1">
            <a:spLocks noGrp="1"/>
          </p:cNvSpPr>
          <p:nvPr>
            <p:ph type="subTitle" idx="4"/>
          </p:nvPr>
        </p:nvSpPr>
        <p:spPr>
          <a:xfrm>
            <a:off x="3585745" y="2193725"/>
            <a:ext cx="1972500" cy="181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88" name="Google Shape;88;p17"/>
          <p:cNvSpPr txBox="1">
            <a:spLocks noGrp="1"/>
          </p:cNvSpPr>
          <p:nvPr>
            <p:ph type="title" idx="5"/>
          </p:nvPr>
        </p:nvSpPr>
        <p:spPr>
          <a:xfrm>
            <a:off x="6458390" y="1483000"/>
            <a:ext cx="1972500" cy="786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9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9" name="Google Shape;89;p17"/>
          <p:cNvSpPr txBox="1">
            <a:spLocks noGrp="1"/>
          </p:cNvSpPr>
          <p:nvPr>
            <p:ph type="subTitle" idx="6"/>
          </p:nvPr>
        </p:nvSpPr>
        <p:spPr>
          <a:xfrm>
            <a:off x="6458397" y="2193725"/>
            <a:ext cx="1972500" cy="181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90" name="Google Shape;90;p17"/>
          <p:cNvSpPr/>
          <p:nvPr/>
        </p:nvSpPr>
        <p:spPr>
          <a:xfrm>
            <a:off x="-33000" y="4604100"/>
            <a:ext cx="9210000" cy="11550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91"/>
        <p:cNvGrpSpPr/>
        <p:nvPr/>
      </p:nvGrpSpPr>
      <p:grpSpPr>
        <a:xfrm>
          <a:off x="0" y="0"/>
          <a:ext cx="0" cy="0"/>
          <a:chOff x="0" y="0"/>
          <a:chExt cx="0" cy="0"/>
        </a:xfrm>
      </p:grpSpPr>
      <p:sp>
        <p:nvSpPr>
          <p:cNvPr id="92" name="Google Shape;92;p18"/>
          <p:cNvSpPr/>
          <p:nvPr/>
        </p:nvSpPr>
        <p:spPr>
          <a:xfrm>
            <a:off x="-17100" y="1155000"/>
            <a:ext cx="9178200" cy="3449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4" name="Google Shape;94;p18"/>
          <p:cNvSpPr txBox="1">
            <a:spLocks noGrp="1"/>
          </p:cNvSpPr>
          <p:nvPr>
            <p:ph type="title" idx="2"/>
          </p:nvPr>
        </p:nvSpPr>
        <p:spPr>
          <a:xfrm>
            <a:off x="719988" y="1482988"/>
            <a:ext cx="3549000" cy="411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9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5" name="Google Shape;95;p18"/>
          <p:cNvSpPr txBox="1">
            <a:spLocks noGrp="1"/>
          </p:cNvSpPr>
          <p:nvPr>
            <p:ph type="subTitle" idx="1"/>
          </p:nvPr>
        </p:nvSpPr>
        <p:spPr>
          <a:xfrm>
            <a:off x="719988" y="1894887"/>
            <a:ext cx="3549000" cy="8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96" name="Google Shape;96;p18"/>
          <p:cNvSpPr txBox="1">
            <a:spLocks noGrp="1"/>
          </p:cNvSpPr>
          <p:nvPr>
            <p:ph type="title" idx="3"/>
          </p:nvPr>
        </p:nvSpPr>
        <p:spPr>
          <a:xfrm>
            <a:off x="4874998" y="1482988"/>
            <a:ext cx="3549000" cy="411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9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7" name="Google Shape;97;p18"/>
          <p:cNvSpPr txBox="1">
            <a:spLocks noGrp="1"/>
          </p:cNvSpPr>
          <p:nvPr>
            <p:ph type="subTitle" idx="4"/>
          </p:nvPr>
        </p:nvSpPr>
        <p:spPr>
          <a:xfrm>
            <a:off x="4874992" y="1894887"/>
            <a:ext cx="3549000" cy="8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98" name="Google Shape;98;p18"/>
          <p:cNvSpPr txBox="1">
            <a:spLocks noGrp="1"/>
          </p:cNvSpPr>
          <p:nvPr>
            <p:ph type="title" idx="5"/>
          </p:nvPr>
        </p:nvSpPr>
        <p:spPr>
          <a:xfrm>
            <a:off x="719988" y="3080396"/>
            <a:ext cx="3549000" cy="411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9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9" name="Google Shape;99;p18"/>
          <p:cNvSpPr txBox="1">
            <a:spLocks noGrp="1"/>
          </p:cNvSpPr>
          <p:nvPr>
            <p:ph type="subTitle" idx="6"/>
          </p:nvPr>
        </p:nvSpPr>
        <p:spPr>
          <a:xfrm>
            <a:off x="719988" y="3403413"/>
            <a:ext cx="3549000" cy="8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00" name="Google Shape;100;p18"/>
          <p:cNvSpPr txBox="1">
            <a:spLocks noGrp="1"/>
          </p:cNvSpPr>
          <p:nvPr>
            <p:ph type="title" idx="7"/>
          </p:nvPr>
        </p:nvSpPr>
        <p:spPr>
          <a:xfrm>
            <a:off x="4874998" y="3080396"/>
            <a:ext cx="3549000" cy="411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9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1" name="Google Shape;101;p18"/>
          <p:cNvSpPr txBox="1">
            <a:spLocks noGrp="1"/>
          </p:cNvSpPr>
          <p:nvPr>
            <p:ph type="subTitle" idx="8"/>
          </p:nvPr>
        </p:nvSpPr>
        <p:spPr>
          <a:xfrm>
            <a:off x="4875008" y="3403413"/>
            <a:ext cx="3549000" cy="8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02"/>
        <p:cNvGrpSpPr/>
        <p:nvPr/>
      </p:nvGrpSpPr>
      <p:grpSpPr>
        <a:xfrm>
          <a:off x="0" y="0"/>
          <a:ext cx="0" cy="0"/>
          <a:chOff x="0" y="0"/>
          <a:chExt cx="0" cy="0"/>
        </a:xfrm>
      </p:grpSpPr>
      <p:sp>
        <p:nvSpPr>
          <p:cNvPr id="103" name="Google Shape;103;p19"/>
          <p:cNvSpPr/>
          <p:nvPr/>
        </p:nvSpPr>
        <p:spPr>
          <a:xfrm>
            <a:off x="-33000" y="4604100"/>
            <a:ext cx="9210000" cy="11550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9"/>
          <p:cNvSpPr/>
          <p:nvPr/>
        </p:nvSpPr>
        <p:spPr>
          <a:xfrm rot="2700000">
            <a:off x="548486" y="374785"/>
            <a:ext cx="329229" cy="329229"/>
          </a:xfrm>
          <a:prstGeom prst="halfFrame">
            <a:avLst>
              <a:gd name="adj1" fmla="val 33333"/>
              <a:gd name="adj2" fmla="val 333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6" name="Google Shape;106;p19"/>
          <p:cNvSpPr txBox="1">
            <a:spLocks noGrp="1"/>
          </p:cNvSpPr>
          <p:nvPr>
            <p:ph type="title" idx="2"/>
          </p:nvPr>
        </p:nvSpPr>
        <p:spPr>
          <a:xfrm>
            <a:off x="713100" y="1484600"/>
            <a:ext cx="2514600" cy="411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9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7" name="Google Shape;107;p19"/>
          <p:cNvSpPr txBox="1">
            <a:spLocks noGrp="1"/>
          </p:cNvSpPr>
          <p:nvPr>
            <p:ph type="subTitle" idx="1"/>
          </p:nvPr>
        </p:nvSpPr>
        <p:spPr>
          <a:xfrm>
            <a:off x="713100" y="1820300"/>
            <a:ext cx="2514600" cy="105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08" name="Google Shape;108;p19"/>
          <p:cNvSpPr txBox="1">
            <a:spLocks noGrp="1"/>
          </p:cNvSpPr>
          <p:nvPr>
            <p:ph type="title" idx="3"/>
          </p:nvPr>
        </p:nvSpPr>
        <p:spPr>
          <a:xfrm>
            <a:off x="3314662" y="1484600"/>
            <a:ext cx="2514600" cy="411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9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9" name="Google Shape;109;p19"/>
          <p:cNvSpPr txBox="1">
            <a:spLocks noGrp="1"/>
          </p:cNvSpPr>
          <p:nvPr>
            <p:ph type="subTitle" idx="4"/>
          </p:nvPr>
        </p:nvSpPr>
        <p:spPr>
          <a:xfrm>
            <a:off x="3314728" y="1820300"/>
            <a:ext cx="2514600" cy="105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10" name="Google Shape;110;p19"/>
          <p:cNvSpPr txBox="1">
            <a:spLocks noGrp="1"/>
          </p:cNvSpPr>
          <p:nvPr>
            <p:ph type="title" idx="5"/>
          </p:nvPr>
        </p:nvSpPr>
        <p:spPr>
          <a:xfrm>
            <a:off x="713100" y="3080400"/>
            <a:ext cx="2514600" cy="411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9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1" name="Google Shape;111;p19"/>
          <p:cNvSpPr txBox="1">
            <a:spLocks noGrp="1"/>
          </p:cNvSpPr>
          <p:nvPr>
            <p:ph type="subTitle" idx="6"/>
          </p:nvPr>
        </p:nvSpPr>
        <p:spPr>
          <a:xfrm>
            <a:off x="713100" y="3416075"/>
            <a:ext cx="2514600" cy="105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12" name="Google Shape;112;p19"/>
          <p:cNvSpPr txBox="1">
            <a:spLocks noGrp="1"/>
          </p:cNvSpPr>
          <p:nvPr>
            <p:ph type="title" idx="7"/>
          </p:nvPr>
        </p:nvSpPr>
        <p:spPr>
          <a:xfrm>
            <a:off x="3314662" y="3080400"/>
            <a:ext cx="2514600" cy="411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9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3" name="Google Shape;113;p19"/>
          <p:cNvSpPr txBox="1">
            <a:spLocks noGrp="1"/>
          </p:cNvSpPr>
          <p:nvPr>
            <p:ph type="subTitle" idx="8"/>
          </p:nvPr>
        </p:nvSpPr>
        <p:spPr>
          <a:xfrm>
            <a:off x="3314662" y="3416075"/>
            <a:ext cx="2514600" cy="105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14" name="Google Shape;114;p19"/>
          <p:cNvSpPr txBox="1">
            <a:spLocks noGrp="1"/>
          </p:cNvSpPr>
          <p:nvPr>
            <p:ph type="title" idx="9"/>
          </p:nvPr>
        </p:nvSpPr>
        <p:spPr>
          <a:xfrm>
            <a:off x="5916226" y="1484600"/>
            <a:ext cx="2514600" cy="411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9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5" name="Google Shape;115;p19"/>
          <p:cNvSpPr txBox="1">
            <a:spLocks noGrp="1"/>
          </p:cNvSpPr>
          <p:nvPr>
            <p:ph type="subTitle" idx="13"/>
          </p:nvPr>
        </p:nvSpPr>
        <p:spPr>
          <a:xfrm>
            <a:off x="5916225" y="1820300"/>
            <a:ext cx="2514600" cy="105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16" name="Google Shape;116;p19"/>
          <p:cNvSpPr txBox="1">
            <a:spLocks noGrp="1"/>
          </p:cNvSpPr>
          <p:nvPr>
            <p:ph type="title" idx="14"/>
          </p:nvPr>
        </p:nvSpPr>
        <p:spPr>
          <a:xfrm>
            <a:off x="5916226" y="3080400"/>
            <a:ext cx="2514600" cy="411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9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7" name="Google Shape;117;p19"/>
          <p:cNvSpPr txBox="1">
            <a:spLocks noGrp="1"/>
          </p:cNvSpPr>
          <p:nvPr>
            <p:ph type="subTitle" idx="15"/>
          </p:nvPr>
        </p:nvSpPr>
        <p:spPr>
          <a:xfrm>
            <a:off x="5916225" y="3416075"/>
            <a:ext cx="2514600" cy="105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18"/>
        <p:cNvGrpSpPr/>
        <p:nvPr/>
      </p:nvGrpSpPr>
      <p:grpSpPr>
        <a:xfrm>
          <a:off x="0" y="0"/>
          <a:ext cx="0" cy="0"/>
          <a:chOff x="0" y="0"/>
          <a:chExt cx="0" cy="0"/>
        </a:xfrm>
      </p:grpSpPr>
      <p:sp>
        <p:nvSpPr>
          <p:cNvPr id="119" name="Google Shape;119;p20"/>
          <p:cNvSpPr/>
          <p:nvPr/>
        </p:nvSpPr>
        <p:spPr>
          <a:xfrm flipH="1">
            <a:off x="0" y="0"/>
            <a:ext cx="5570700" cy="5143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txBox="1">
            <a:spLocks noGrp="1"/>
          </p:cNvSpPr>
          <p:nvPr>
            <p:ph type="title" hasCustomPrompt="1"/>
          </p:nvPr>
        </p:nvSpPr>
        <p:spPr>
          <a:xfrm>
            <a:off x="713100" y="539300"/>
            <a:ext cx="3952500" cy="918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1" name="Google Shape;121;p20"/>
          <p:cNvSpPr txBox="1">
            <a:spLocks noGrp="1"/>
          </p:cNvSpPr>
          <p:nvPr>
            <p:ph type="subTitle" idx="1"/>
          </p:nvPr>
        </p:nvSpPr>
        <p:spPr>
          <a:xfrm>
            <a:off x="713100" y="1458247"/>
            <a:ext cx="3952500" cy="35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22" name="Google Shape;122;p20"/>
          <p:cNvSpPr txBox="1">
            <a:spLocks noGrp="1"/>
          </p:cNvSpPr>
          <p:nvPr>
            <p:ph type="title" idx="2" hasCustomPrompt="1"/>
          </p:nvPr>
        </p:nvSpPr>
        <p:spPr>
          <a:xfrm>
            <a:off x="713100" y="1937356"/>
            <a:ext cx="3952500" cy="918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3" name="Google Shape;123;p20"/>
          <p:cNvSpPr txBox="1">
            <a:spLocks noGrp="1"/>
          </p:cNvSpPr>
          <p:nvPr>
            <p:ph type="subTitle" idx="3"/>
          </p:nvPr>
        </p:nvSpPr>
        <p:spPr>
          <a:xfrm>
            <a:off x="713100" y="2856175"/>
            <a:ext cx="3952500" cy="35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24" name="Google Shape;124;p20"/>
          <p:cNvSpPr txBox="1">
            <a:spLocks noGrp="1"/>
          </p:cNvSpPr>
          <p:nvPr>
            <p:ph type="title" idx="4" hasCustomPrompt="1"/>
          </p:nvPr>
        </p:nvSpPr>
        <p:spPr>
          <a:xfrm>
            <a:off x="713100" y="3335279"/>
            <a:ext cx="3952500" cy="918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5" name="Google Shape;125;p20"/>
          <p:cNvSpPr txBox="1">
            <a:spLocks noGrp="1"/>
          </p:cNvSpPr>
          <p:nvPr>
            <p:ph type="subTitle" idx="5"/>
          </p:nvPr>
        </p:nvSpPr>
        <p:spPr>
          <a:xfrm>
            <a:off x="713100" y="4254111"/>
            <a:ext cx="3952500" cy="35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PT Sans"/>
              <a:buNone/>
              <a:defRPr sz="1600">
                <a:solidFill>
                  <a:schemeClr val="dk1"/>
                </a:solidFill>
                <a:latin typeface="Open Sans"/>
                <a:ea typeface="Open Sans"/>
                <a:cs typeface="Open Sans"/>
                <a:sym typeface="Open Sans"/>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26" name="Google Shape;126;p20"/>
          <p:cNvSpPr>
            <a:spLocks noGrp="1"/>
          </p:cNvSpPr>
          <p:nvPr>
            <p:ph type="pic" idx="6"/>
          </p:nvPr>
        </p:nvSpPr>
        <p:spPr>
          <a:xfrm flipH="1">
            <a:off x="5786100" y="241450"/>
            <a:ext cx="2990700" cy="4660500"/>
          </a:xfrm>
          <a:prstGeom prst="snip2DiagRect">
            <a:avLst>
              <a:gd name="adj1" fmla="val 0"/>
              <a:gd name="adj2" fmla="val 16667"/>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12">
    <p:spTree>
      <p:nvGrpSpPr>
        <p:cNvPr id="1" name="Shape 127"/>
        <p:cNvGrpSpPr/>
        <p:nvPr/>
      </p:nvGrpSpPr>
      <p:grpSpPr>
        <a:xfrm>
          <a:off x="0" y="0"/>
          <a:ext cx="0" cy="0"/>
          <a:chOff x="0" y="0"/>
          <a:chExt cx="0" cy="0"/>
        </a:xfrm>
      </p:grpSpPr>
      <p:cxnSp>
        <p:nvCxnSpPr>
          <p:cNvPr id="128" name="Google Shape;128;p21"/>
          <p:cNvCxnSpPr/>
          <p:nvPr/>
        </p:nvCxnSpPr>
        <p:spPr>
          <a:xfrm>
            <a:off x="-54925" y="232525"/>
            <a:ext cx="9283800" cy="0"/>
          </a:xfrm>
          <a:prstGeom prst="straightConnector1">
            <a:avLst/>
          </a:prstGeom>
          <a:noFill/>
          <a:ln w="9525" cap="flat" cmpd="sng">
            <a:solidFill>
              <a:schemeClr val="dk1"/>
            </a:solidFill>
            <a:prstDash val="solid"/>
            <a:round/>
            <a:headEnd type="none" w="med" len="med"/>
            <a:tailEnd type="none" w="med" len="med"/>
          </a:ln>
        </p:spPr>
      </p:cxnSp>
      <p:sp>
        <p:nvSpPr>
          <p:cNvPr id="129" name="Google Shape;129;p21"/>
          <p:cNvSpPr/>
          <p:nvPr/>
        </p:nvSpPr>
        <p:spPr>
          <a:xfrm>
            <a:off x="-33000" y="4604100"/>
            <a:ext cx="9210000" cy="11550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1" name="Google Shape;131;p21"/>
          <p:cNvSpPr/>
          <p:nvPr/>
        </p:nvSpPr>
        <p:spPr>
          <a:xfrm rot="2700000">
            <a:off x="435286" y="4737260"/>
            <a:ext cx="329229" cy="329229"/>
          </a:xfrm>
          <a:prstGeom prst="halfFrame">
            <a:avLst>
              <a:gd name="adj1" fmla="val 33333"/>
              <a:gd name="adj2" fmla="val 333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32"/>
        <p:cNvGrpSpPr/>
        <p:nvPr/>
      </p:nvGrpSpPr>
      <p:grpSpPr>
        <a:xfrm>
          <a:off x="0" y="0"/>
          <a:ext cx="0" cy="0"/>
          <a:chOff x="0" y="0"/>
          <a:chExt cx="0" cy="0"/>
        </a:xfrm>
      </p:grpSpPr>
      <p:sp>
        <p:nvSpPr>
          <p:cNvPr id="133" name="Google Shape;133;p22"/>
          <p:cNvSpPr/>
          <p:nvPr/>
        </p:nvSpPr>
        <p:spPr>
          <a:xfrm flipH="1">
            <a:off x="0" y="0"/>
            <a:ext cx="5570700" cy="5143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txBox="1"/>
          <p:nvPr/>
        </p:nvSpPr>
        <p:spPr>
          <a:xfrm>
            <a:off x="713106" y="3595926"/>
            <a:ext cx="3294600" cy="61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chemeClr val="dk1"/>
                </a:solidFill>
                <a:latin typeface="Cairo"/>
                <a:ea typeface="Cairo"/>
                <a:cs typeface="Cairo"/>
                <a:sym typeface="Cairo"/>
              </a:rPr>
              <a:t>CREDITS: This presentation template was created by </a:t>
            </a:r>
            <a:r>
              <a:rPr lang="en" sz="1200" b="1">
                <a:solidFill>
                  <a:schemeClr val="dk1"/>
                </a:solidFill>
                <a:uFill>
                  <a:noFill/>
                </a:uFill>
                <a:latin typeface="Cairo"/>
                <a:ea typeface="Cairo"/>
                <a:cs typeface="Cairo"/>
                <a:sym typeface="Cairo"/>
                <a:hlinkClick r:id="rId2">
                  <a:extLst>
                    <a:ext uri="{A12FA001-AC4F-418D-AE19-62706E023703}">
                      <ahyp:hlinkClr xmlns:ahyp="http://schemas.microsoft.com/office/drawing/2018/hyperlinkcolor" val="tx"/>
                    </a:ext>
                  </a:extLst>
                </a:hlinkClick>
              </a:rPr>
              <a:t>Slidesgo</a:t>
            </a:r>
            <a:r>
              <a:rPr lang="en" sz="1200">
                <a:solidFill>
                  <a:schemeClr val="dk1"/>
                </a:solidFill>
                <a:latin typeface="Cairo"/>
                <a:ea typeface="Cairo"/>
                <a:cs typeface="Cairo"/>
                <a:sym typeface="Cairo"/>
              </a:rPr>
              <a:t>, and includes icons by </a:t>
            </a:r>
            <a:r>
              <a:rPr lang="en" sz="1200" b="1">
                <a:solidFill>
                  <a:schemeClr val="dk1"/>
                </a:solidFill>
                <a:uFill>
                  <a:noFill/>
                </a:uFill>
                <a:latin typeface="Cairo"/>
                <a:ea typeface="Cairo"/>
                <a:cs typeface="Cairo"/>
                <a:sym typeface="Cairo"/>
                <a:hlinkClick r:id="rId3">
                  <a:extLst>
                    <a:ext uri="{A12FA001-AC4F-418D-AE19-62706E023703}">
                      <ahyp:hlinkClr xmlns:ahyp="http://schemas.microsoft.com/office/drawing/2018/hyperlinkcolor" val="tx"/>
                    </a:ext>
                  </a:extLst>
                </a:hlinkClick>
              </a:rPr>
              <a:t>Flaticon</a:t>
            </a:r>
            <a:r>
              <a:rPr lang="en" sz="1200">
                <a:solidFill>
                  <a:schemeClr val="dk1"/>
                </a:solidFill>
                <a:latin typeface="Cairo"/>
                <a:ea typeface="Cairo"/>
                <a:cs typeface="Cairo"/>
                <a:sym typeface="Cairo"/>
              </a:rPr>
              <a:t>, and infographics &amp; images by </a:t>
            </a:r>
            <a:r>
              <a:rPr lang="en" sz="1200" b="1">
                <a:solidFill>
                  <a:schemeClr val="dk1"/>
                </a:solidFill>
                <a:uFill>
                  <a:noFill/>
                </a:uFill>
                <a:latin typeface="Cairo"/>
                <a:ea typeface="Cairo"/>
                <a:cs typeface="Cairo"/>
                <a:sym typeface="Cairo"/>
                <a:hlinkClick r:id="rId4">
                  <a:extLst>
                    <a:ext uri="{A12FA001-AC4F-418D-AE19-62706E023703}">
                      <ahyp:hlinkClr xmlns:ahyp="http://schemas.microsoft.com/office/drawing/2018/hyperlinkcolor" val="tx"/>
                    </a:ext>
                  </a:extLst>
                </a:hlinkClick>
              </a:rPr>
              <a:t>Freepik</a:t>
            </a:r>
            <a:endParaRPr sz="1200" b="1">
              <a:solidFill>
                <a:schemeClr val="dk1"/>
              </a:solidFill>
              <a:highlight>
                <a:srgbClr val="DFDEFC"/>
              </a:highlight>
              <a:latin typeface="Cairo"/>
              <a:ea typeface="Cairo"/>
              <a:cs typeface="Cairo"/>
              <a:sym typeface="Cairo"/>
            </a:endParaRPr>
          </a:p>
        </p:txBody>
      </p:sp>
      <p:sp>
        <p:nvSpPr>
          <p:cNvPr id="135" name="Google Shape;135;p22"/>
          <p:cNvSpPr txBox="1">
            <a:spLocks noGrp="1"/>
          </p:cNvSpPr>
          <p:nvPr>
            <p:ph type="title"/>
          </p:nvPr>
        </p:nvSpPr>
        <p:spPr>
          <a:xfrm>
            <a:off x="719733" y="387000"/>
            <a:ext cx="3301800" cy="873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6" name="Google Shape;136;p22"/>
          <p:cNvSpPr txBox="1">
            <a:spLocks noGrp="1"/>
          </p:cNvSpPr>
          <p:nvPr>
            <p:ph type="subTitle" idx="1"/>
          </p:nvPr>
        </p:nvSpPr>
        <p:spPr>
          <a:xfrm>
            <a:off x="713100" y="2077226"/>
            <a:ext cx="3301800" cy="14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8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37" name="Google Shape;137;p22"/>
          <p:cNvSpPr>
            <a:spLocks noGrp="1"/>
          </p:cNvSpPr>
          <p:nvPr>
            <p:ph type="pic" idx="2"/>
          </p:nvPr>
        </p:nvSpPr>
        <p:spPr>
          <a:xfrm>
            <a:off x="5994000" y="241500"/>
            <a:ext cx="2782800" cy="4660800"/>
          </a:xfrm>
          <a:prstGeom prst="snip2SameRect">
            <a:avLst>
              <a:gd name="adj1" fmla="val 16667"/>
              <a:gd name="adj2" fmla="val 0"/>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8"/>
        <p:cNvGrpSpPr/>
        <p:nvPr/>
      </p:nvGrpSpPr>
      <p:grpSpPr>
        <a:xfrm>
          <a:off x="0" y="0"/>
          <a:ext cx="0" cy="0"/>
          <a:chOff x="0" y="0"/>
          <a:chExt cx="0" cy="0"/>
        </a:xfrm>
      </p:grpSpPr>
      <p:cxnSp>
        <p:nvCxnSpPr>
          <p:cNvPr id="139" name="Google Shape;139;p23"/>
          <p:cNvCxnSpPr/>
          <p:nvPr/>
        </p:nvCxnSpPr>
        <p:spPr>
          <a:xfrm>
            <a:off x="-54925" y="232525"/>
            <a:ext cx="9283800" cy="0"/>
          </a:xfrm>
          <a:prstGeom prst="straightConnector1">
            <a:avLst/>
          </a:prstGeom>
          <a:noFill/>
          <a:ln w="9525" cap="flat" cmpd="sng">
            <a:solidFill>
              <a:schemeClr val="dk1"/>
            </a:solidFill>
            <a:prstDash val="solid"/>
            <a:round/>
            <a:headEnd type="none" w="med" len="med"/>
            <a:tailEnd type="none" w="med" len="med"/>
          </a:ln>
        </p:spPr>
      </p:cxnSp>
      <p:sp>
        <p:nvSpPr>
          <p:cNvPr id="140" name="Google Shape;140;p23"/>
          <p:cNvSpPr/>
          <p:nvPr/>
        </p:nvSpPr>
        <p:spPr>
          <a:xfrm>
            <a:off x="-33000" y="4604100"/>
            <a:ext cx="9210000" cy="11550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41"/>
        <p:cNvGrpSpPr/>
        <p:nvPr/>
      </p:nvGrpSpPr>
      <p:grpSpPr>
        <a:xfrm>
          <a:off x="0" y="0"/>
          <a:ext cx="0" cy="0"/>
          <a:chOff x="0" y="0"/>
          <a:chExt cx="0" cy="0"/>
        </a:xfrm>
      </p:grpSpPr>
      <p:sp>
        <p:nvSpPr>
          <p:cNvPr id="142" name="Google Shape;142;p24"/>
          <p:cNvSpPr/>
          <p:nvPr/>
        </p:nvSpPr>
        <p:spPr>
          <a:xfrm>
            <a:off x="-33000" y="4604100"/>
            <a:ext cx="9210000" cy="11550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4"/>
          <p:cNvSpPr/>
          <p:nvPr/>
        </p:nvSpPr>
        <p:spPr>
          <a:xfrm rot="2700000">
            <a:off x="548486" y="374785"/>
            <a:ext cx="329229" cy="329229"/>
          </a:xfrm>
          <a:prstGeom prst="halfFrame">
            <a:avLst>
              <a:gd name="adj1" fmla="val 33333"/>
              <a:gd name="adj2" fmla="val 333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 name="Google Shape;24;p5"/>
          <p:cNvSpPr txBox="1">
            <a:spLocks noGrp="1"/>
          </p:cNvSpPr>
          <p:nvPr>
            <p:ph type="title" idx="2"/>
          </p:nvPr>
        </p:nvSpPr>
        <p:spPr>
          <a:xfrm>
            <a:off x="4902979" y="1417250"/>
            <a:ext cx="3528000" cy="41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19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 name="Google Shape;25;p5"/>
          <p:cNvSpPr txBox="1">
            <a:spLocks noGrp="1"/>
          </p:cNvSpPr>
          <p:nvPr>
            <p:ph type="title" idx="3"/>
          </p:nvPr>
        </p:nvSpPr>
        <p:spPr>
          <a:xfrm>
            <a:off x="4902961" y="3104999"/>
            <a:ext cx="3528000" cy="41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19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 name="Google Shape;26;p5"/>
          <p:cNvSpPr txBox="1">
            <a:spLocks noGrp="1"/>
          </p:cNvSpPr>
          <p:nvPr>
            <p:ph type="subTitle" idx="1"/>
          </p:nvPr>
        </p:nvSpPr>
        <p:spPr>
          <a:xfrm>
            <a:off x="4902950" y="3428955"/>
            <a:ext cx="3528000" cy="988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7" name="Google Shape;27;p5"/>
          <p:cNvSpPr txBox="1">
            <a:spLocks noGrp="1"/>
          </p:cNvSpPr>
          <p:nvPr>
            <p:ph type="subTitle" idx="4"/>
          </p:nvPr>
        </p:nvSpPr>
        <p:spPr>
          <a:xfrm>
            <a:off x="4902978" y="1753175"/>
            <a:ext cx="3528000" cy="988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5"/>
          <p:cNvSpPr>
            <a:spLocks noGrp="1"/>
          </p:cNvSpPr>
          <p:nvPr>
            <p:ph type="pic" idx="5"/>
          </p:nvPr>
        </p:nvSpPr>
        <p:spPr>
          <a:xfrm>
            <a:off x="365750" y="1556875"/>
            <a:ext cx="2807100" cy="2660400"/>
          </a:xfrm>
          <a:prstGeom prst="snip2DiagRect">
            <a:avLst>
              <a:gd name="adj1" fmla="val 0"/>
              <a:gd name="adj2" fmla="val 16667"/>
            </a:avLst>
          </a:prstGeom>
          <a:noFill/>
          <a:ln>
            <a:noFill/>
          </a:ln>
        </p:spPr>
      </p:sp>
      <p:cxnSp>
        <p:nvCxnSpPr>
          <p:cNvPr id="29" name="Google Shape;29;p5"/>
          <p:cNvCxnSpPr/>
          <p:nvPr/>
        </p:nvCxnSpPr>
        <p:spPr>
          <a:xfrm>
            <a:off x="-54925" y="232525"/>
            <a:ext cx="9283800" cy="0"/>
          </a:xfrm>
          <a:prstGeom prst="straightConnector1">
            <a:avLst/>
          </a:prstGeom>
          <a:noFill/>
          <a:ln w="9525" cap="flat" cmpd="sng">
            <a:solidFill>
              <a:schemeClr val="dk1"/>
            </a:solidFill>
            <a:prstDash val="solid"/>
            <a:round/>
            <a:headEnd type="none" w="med" len="med"/>
            <a:tailEnd type="none" w="med" len="med"/>
          </a:ln>
        </p:spPr>
      </p:cxnSp>
      <p:sp>
        <p:nvSpPr>
          <p:cNvPr id="30" name="Google Shape;30;p5"/>
          <p:cNvSpPr/>
          <p:nvPr/>
        </p:nvSpPr>
        <p:spPr>
          <a:xfrm>
            <a:off x="-33000" y="4604100"/>
            <a:ext cx="9210000" cy="11550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a:off x="-33000" y="0"/>
            <a:ext cx="9210000" cy="11550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1788900" y="1307100"/>
            <a:ext cx="5566200" cy="25293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4800"/>
              <a:buNone/>
              <a:defRPr sz="10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2088300" y="1634400"/>
            <a:ext cx="49674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5" name="Google Shape;45;p9"/>
          <p:cNvSpPr txBox="1">
            <a:spLocks noGrp="1"/>
          </p:cNvSpPr>
          <p:nvPr>
            <p:ph type="subTitle" idx="1"/>
          </p:nvPr>
        </p:nvSpPr>
        <p:spPr>
          <a:xfrm>
            <a:off x="2088300" y="2476200"/>
            <a:ext cx="4967400" cy="103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720000" y="386205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66"/>
        <p:cNvGrpSpPr/>
        <p:nvPr/>
      </p:nvGrpSpPr>
      <p:grpSpPr>
        <a:xfrm>
          <a:off x="0" y="0"/>
          <a:ext cx="0" cy="0"/>
          <a:chOff x="0" y="0"/>
          <a:chExt cx="0" cy="0"/>
        </a:xfrm>
      </p:grpSpPr>
      <p:sp>
        <p:nvSpPr>
          <p:cNvPr id="67" name="Google Shape;67;p14"/>
          <p:cNvSpPr/>
          <p:nvPr/>
        </p:nvSpPr>
        <p:spPr>
          <a:xfrm flipH="1">
            <a:off x="3858900" y="0"/>
            <a:ext cx="5285100" cy="5143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txBox="1">
            <a:spLocks noGrp="1"/>
          </p:cNvSpPr>
          <p:nvPr>
            <p:ph type="title"/>
          </p:nvPr>
        </p:nvSpPr>
        <p:spPr>
          <a:xfrm>
            <a:off x="4482000" y="920125"/>
            <a:ext cx="3668400" cy="1098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9" name="Google Shape;69;p14"/>
          <p:cNvSpPr txBox="1">
            <a:spLocks noGrp="1"/>
          </p:cNvSpPr>
          <p:nvPr>
            <p:ph type="subTitle" idx="1"/>
          </p:nvPr>
        </p:nvSpPr>
        <p:spPr>
          <a:xfrm>
            <a:off x="4482000" y="2018975"/>
            <a:ext cx="3948900" cy="2204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200"/>
              <a:buChar char="●"/>
              <a:defRPr/>
            </a:lvl1pPr>
            <a:lvl2pPr lvl="1" algn="ctr" rtl="0">
              <a:lnSpc>
                <a:spcPct val="100000"/>
              </a:lnSpc>
              <a:spcBef>
                <a:spcPts val="500"/>
              </a:spcBef>
              <a:spcAft>
                <a:spcPts val="0"/>
              </a:spcAft>
              <a:buSzPts val="1200"/>
              <a:buChar char="○"/>
              <a:defRPr/>
            </a:lvl2pPr>
            <a:lvl3pPr lvl="2" algn="ctr" rtl="0">
              <a:lnSpc>
                <a:spcPct val="100000"/>
              </a:lnSpc>
              <a:spcBef>
                <a:spcPts val="1600"/>
              </a:spcBef>
              <a:spcAft>
                <a:spcPts val="0"/>
              </a:spcAft>
              <a:buSzPts val="1200"/>
              <a:buChar char="■"/>
              <a:defRPr/>
            </a:lvl3pPr>
            <a:lvl4pPr lvl="3" algn="ctr" rtl="0">
              <a:lnSpc>
                <a:spcPct val="100000"/>
              </a:lnSpc>
              <a:spcBef>
                <a:spcPts val="1600"/>
              </a:spcBef>
              <a:spcAft>
                <a:spcPts val="0"/>
              </a:spcAft>
              <a:buSzPts val="1200"/>
              <a:buChar char="●"/>
              <a:defRPr/>
            </a:lvl4pPr>
            <a:lvl5pPr lvl="4" algn="ctr" rtl="0">
              <a:lnSpc>
                <a:spcPct val="100000"/>
              </a:lnSpc>
              <a:spcBef>
                <a:spcPts val="1600"/>
              </a:spcBef>
              <a:spcAft>
                <a:spcPts val="0"/>
              </a:spcAft>
              <a:buSzPts val="1200"/>
              <a:buChar char="○"/>
              <a:defRPr/>
            </a:lvl5pPr>
            <a:lvl6pPr lvl="5" algn="ctr" rtl="0">
              <a:lnSpc>
                <a:spcPct val="100000"/>
              </a:lnSpc>
              <a:spcBef>
                <a:spcPts val="1600"/>
              </a:spcBef>
              <a:spcAft>
                <a:spcPts val="0"/>
              </a:spcAft>
              <a:buSzPts val="1200"/>
              <a:buChar char="■"/>
              <a:defRPr/>
            </a:lvl6pPr>
            <a:lvl7pPr lvl="6" algn="ctr" rtl="0">
              <a:lnSpc>
                <a:spcPct val="100000"/>
              </a:lnSpc>
              <a:spcBef>
                <a:spcPts val="1600"/>
              </a:spcBef>
              <a:spcAft>
                <a:spcPts val="0"/>
              </a:spcAft>
              <a:buSzPts val="1200"/>
              <a:buChar char="●"/>
              <a:defRPr/>
            </a:lvl7pPr>
            <a:lvl8pPr lvl="7" algn="ctr" rtl="0">
              <a:lnSpc>
                <a:spcPct val="100000"/>
              </a:lnSpc>
              <a:spcBef>
                <a:spcPts val="1600"/>
              </a:spcBef>
              <a:spcAft>
                <a:spcPts val="0"/>
              </a:spcAft>
              <a:buSzPts val="1200"/>
              <a:buChar char="○"/>
              <a:defRPr/>
            </a:lvl8pPr>
            <a:lvl9pPr lvl="8" algn="ctr" rtl="0">
              <a:lnSpc>
                <a:spcPct val="100000"/>
              </a:lnSpc>
              <a:spcBef>
                <a:spcPts val="1600"/>
              </a:spcBef>
              <a:spcAft>
                <a:spcPts val="1600"/>
              </a:spcAft>
              <a:buSzPts val="12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
    <p:spTree>
      <p:nvGrpSpPr>
        <p:cNvPr id="1" name="Shape 70"/>
        <p:cNvGrpSpPr/>
        <p:nvPr/>
      </p:nvGrpSpPr>
      <p:grpSpPr>
        <a:xfrm>
          <a:off x="0" y="0"/>
          <a:ext cx="0" cy="0"/>
          <a:chOff x="0" y="0"/>
          <a:chExt cx="0" cy="0"/>
        </a:xfrm>
      </p:grpSpPr>
      <p:sp>
        <p:nvSpPr>
          <p:cNvPr id="71" name="Google Shape;71;p15"/>
          <p:cNvSpPr/>
          <p:nvPr/>
        </p:nvSpPr>
        <p:spPr>
          <a:xfrm>
            <a:off x="-33000" y="0"/>
            <a:ext cx="9210000" cy="11550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txBox="1">
            <a:spLocks noGrp="1"/>
          </p:cNvSpPr>
          <p:nvPr>
            <p:ph type="title"/>
          </p:nvPr>
        </p:nvSpPr>
        <p:spPr>
          <a:xfrm>
            <a:off x="4794600" y="441125"/>
            <a:ext cx="36363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3" name="Google Shape;73;p15"/>
          <p:cNvSpPr txBox="1">
            <a:spLocks noGrp="1"/>
          </p:cNvSpPr>
          <p:nvPr>
            <p:ph type="subTitle" idx="1"/>
          </p:nvPr>
        </p:nvSpPr>
        <p:spPr>
          <a:xfrm>
            <a:off x="4794600" y="1112100"/>
            <a:ext cx="3636300" cy="75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74" name="Google Shape;74;p15"/>
          <p:cNvSpPr>
            <a:spLocks noGrp="1"/>
          </p:cNvSpPr>
          <p:nvPr>
            <p:ph type="pic" idx="2"/>
          </p:nvPr>
        </p:nvSpPr>
        <p:spPr>
          <a:xfrm>
            <a:off x="713100" y="539400"/>
            <a:ext cx="1366500" cy="4064700"/>
          </a:xfrm>
          <a:prstGeom prst="snip2DiagRect">
            <a:avLst>
              <a:gd name="adj1" fmla="val 0"/>
              <a:gd name="adj2" fmla="val 16667"/>
            </a:avLst>
          </a:prstGeom>
          <a:noFill/>
          <a:ln>
            <a:noFill/>
          </a:ln>
        </p:spPr>
      </p:sp>
      <p:sp>
        <p:nvSpPr>
          <p:cNvPr id="75" name="Google Shape;75;p15"/>
          <p:cNvSpPr>
            <a:spLocks noGrp="1"/>
          </p:cNvSpPr>
          <p:nvPr>
            <p:ph type="pic" idx="3"/>
          </p:nvPr>
        </p:nvSpPr>
        <p:spPr>
          <a:xfrm>
            <a:off x="2294538" y="539525"/>
            <a:ext cx="2321700" cy="4064700"/>
          </a:xfrm>
          <a:prstGeom prst="rect">
            <a:avLst/>
          </a:prstGeom>
          <a:noFill/>
          <a:ln>
            <a:noFill/>
          </a:ln>
        </p:spPr>
      </p:sp>
      <p:sp>
        <p:nvSpPr>
          <p:cNvPr id="76" name="Google Shape;76;p15"/>
          <p:cNvSpPr>
            <a:spLocks noGrp="1"/>
          </p:cNvSpPr>
          <p:nvPr>
            <p:ph type="pic" idx="4"/>
          </p:nvPr>
        </p:nvSpPr>
        <p:spPr>
          <a:xfrm>
            <a:off x="4831175" y="1968175"/>
            <a:ext cx="3599700" cy="2636100"/>
          </a:xfrm>
          <a:prstGeom prst="snip1Rect">
            <a:avLst>
              <a:gd name="adj" fmla="val 16667"/>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1pPr>
            <a:lvl2pPr marL="914400" lvl="1" indent="-304800">
              <a:lnSpc>
                <a:spcPct val="115000"/>
              </a:lnSpc>
              <a:spcBef>
                <a:spcPts val="1600"/>
              </a:spcBef>
              <a:spcAft>
                <a:spcPts val="0"/>
              </a:spcAft>
              <a:buClr>
                <a:schemeClr val="dk1"/>
              </a:buClr>
              <a:buSzPts val="1200"/>
              <a:buFont typeface="Cairo"/>
              <a:buChar char="○"/>
              <a:defRPr sz="1200">
                <a:solidFill>
                  <a:schemeClr val="dk1"/>
                </a:solidFill>
                <a:latin typeface="Cairo"/>
                <a:ea typeface="Cairo"/>
                <a:cs typeface="Cairo"/>
                <a:sym typeface="Cairo"/>
              </a:defRPr>
            </a:lvl2pPr>
            <a:lvl3pPr marL="1371600" lvl="2" indent="-304800">
              <a:lnSpc>
                <a:spcPct val="115000"/>
              </a:lnSpc>
              <a:spcBef>
                <a:spcPts val="1600"/>
              </a:spcBef>
              <a:spcAft>
                <a:spcPts val="0"/>
              </a:spcAft>
              <a:buClr>
                <a:schemeClr val="dk1"/>
              </a:buClr>
              <a:buSzPts val="1200"/>
              <a:buFont typeface="Cairo"/>
              <a:buChar char="■"/>
              <a:defRPr sz="1200">
                <a:solidFill>
                  <a:schemeClr val="dk1"/>
                </a:solidFill>
                <a:latin typeface="Cairo"/>
                <a:ea typeface="Cairo"/>
                <a:cs typeface="Cairo"/>
                <a:sym typeface="Cairo"/>
              </a:defRPr>
            </a:lvl3pPr>
            <a:lvl4pPr marL="1828800" lvl="3" indent="-304800">
              <a:lnSpc>
                <a:spcPct val="115000"/>
              </a:lnSpc>
              <a:spcBef>
                <a:spcPts val="1600"/>
              </a:spcBef>
              <a:spcAft>
                <a:spcPts val="0"/>
              </a:spcAft>
              <a:buClr>
                <a:schemeClr val="dk1"/>
              </a:buClr>
              <a:buSzPts val="1200"/>
              <a:buFont typeface="Cairo"/>
              <a:buChar char="●"/>
              <a:defRPr sz="1200">
                <a:solidFill>
                  <a:schemeClr val="dk1"/>
                </a:solidFill>
                <a:latin typeface="Cairo"/>
                <a:ea typeface="Cairo"/>
                <a:cs typeface="Cairo"/>
                <a:sym typeface="Cairo"/>
              </a:defRPr>
            </a:lvl4pPr>
            <a:lvl5pPr marL="2286000" lvl="4" indent="-304800">
              <a:lnSpc>
                <a:spcPct val="115000"/>
              </a:lnSpc>
              <a:spcBef>
                <a:spcPts val="1600"/>
              </a:spcBef>
              <a:spcAft>
                <a:spcPts val="0"/>
              </a:spcAft>
              <a:buClr>
                <a:schemeClr val="dk1"/>
              </a:buClr>
              <a:buSzPts val="1200"/>
              <a:buFont typeface="Cairo"/>
              <a:buChar char="○"/>
              <a:defRPr sz="1200">
                <a:solidFill>
                  <a:schemeClr val="dk1"/>
                </a:solidFill>
                <a:latin typeface="Cairo"/>
                <a:ea typeface="Cairo"/>
                <a:cs typeface="Cairo"/>
                <a:sym typeface="Cairo"/>
              </a:defRPr>
            </a:lvl5pPr>
            <a:lvl6pPr marL="2743200" lvl="5" indent="-304800">
              <a:lnSpc>
                <a:spcPct val="115000"/>
              </a:lnSpc>
              <a:spcBef>
                <a:spcPts val="1600"/>
              </a:spcBef>
              <a:spcAft>
                <a:spcPts val="0"/>
              </a:spcAft>
              <a:buClr>
                <a:schemeClr val="dk1"/>
              </a:buClr>
              <a:buSzPts val="1200"/>
              <a:buFont typeface="Cairo"/>
              <a:buChar char="■"/>
              <a:defRPr sz="1200">
                <a:solidFill>
                  <a:schemeClr val="dk1"/>
                </a:solidFill>
                <a:latin typeface="Cairo"/>
                <a:ea typeface="Cairo"/>
                <a:cs typeface="Cairo"/>
                <a:sym typeface="Cairo"/>
              </a:defRPr>
            </a:lvl6pPr>
            <a:lvl7pPr marL="3200400" lvl="6" indent="-304800">
              <a:lnSpc>
                <a:spcPct val="115000"/>
              </a:lnSpc>
              <a:spcBef>
                <a:spcPts val="1600"/>
              </a:spcBef>
              <a:spcAft>
                <a:spcPts val="0"/>
              </a:spcAft>
              <a:buClr>
                <a:schemeClr val="dk1"/>
              </a:buClr>
              <a:buSzPts val="1200"/>
              <a:buFont typeface="Cairo"/>
              <a:buChar char="●"/>
              <a:defRPr sz="1200">
                <a:solidFill>
                  <a:schemeClr val="dk1"/>
                </a:solidFill>
                <a:latin typeface="Cairo"/>
                <a:ea typeface="Cairo"/>
                <a:cs typeface="Cairo"/>
                <a:sym typeface="Cairo"/>
              </a:defRPr>
            </a:lvl7pPr>
            <a:lvl8pPr marL="3657600" lvl="7" indent="-304800">
              <a:lnSpc>
                <a:spcPct val="115000"/>
              </a:lnSpc>
              <a:spcBef>
                <a:spcPts val="1600"/>
              </a:spcBef>
              <a:spcAft>
                <a:spcPts val="0"/>
              </a:spcAft>
              <a:buClr>
                <a:schemeClr val="dk1"/>
              </a:buClr>
              <a:buSzPts val="1200"/>
              <a:buFont typeface="Cairo"/>
              <a:buChar char="○"/>
              <a:defRPr sz="1200">
                <a:solidFill>
                  <a:schemeClr val="dk1"/>
                </a:solidFill>
                <a:latin typeface="Cairo"/>
                <a:ea typeface="Cairo"/>
                <a:cs typeface="Cairo"/>
                <a:sym typeface="Cairo"/>
              </a:defRPr>
            </a:lvl8pPr>
            <a:lvl9pPr marL="4114800" lvl="8" indent="-304800">
              <a:lnSpc>
                <a:spcPct val="115000"/>
              </a:lnSpc>
              <a:spcBef>
                <a:spcPts val="1600"/>
              </a:spcBef>
              <a:spcAft>
                <a:spcPts val="1600"/>
              </a:spcAft>
              <a:buClr>
                <a:schemeClr val="dk1"/>
              </a:buClr>
              <a:buSzPts val="1200"/>
              <a:buFont typeface="Cairo"/>
              <a:buChar char="■"/>
              <a:defRPr sz="1200">
                <a:solidFill>
                  <a:schemeClr val="dk1"/>
                </a:solidFill>
                <a:latin typeface="Cairo"/>
                <a:ea typeface="Cairo"/>
                <a:cs typeface="Cairo"/>
                <a:sym typeface="Cai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5" r:id="rId5"/>
    <p:sldLayoutId id="2147483656" r:id="rId6"/>
    <p:sldLayoutId id="2147483658" r:id="rId7"/>
    <p:sldLayoutId id="2147483660" r:id="rId8"/>
    <p:sldLayoutId id="2147483661"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ctrTitle"/>
          </p:nvPr>
        </p:nvSpPr>
        <p:spPr>
          <a:xfrm flipH="1">
            <a:off x="3604434" y="1207000"/>
            <a:ext cx="5454505" cy="181264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solidFill>
                  <a:schemeClr val="bg1"/>
                </a:solidFill>
              </a:rPr>
              <a:t>Analyzing the Impact of Property Characteristics on Real Estate Prices in Bengaluru</a:t>
            </a:r>
            <a:endParaRPr sz="3200" dirty="0"/>
          </a:p>
        </p:txBody>
      </p:sp>
      <p:pic>
        <p:nvPicPr>
          <p:cNvPr id="156" name="Google Shape;156;p28"/>
          <p:cNvPicPr preferRelativeResize="0">
            <a:picLocks noGrp="1"/>
          </p:cNvPicPr>
          <p:nvPr>
            <p:ph type="pic" idx="2"/>
          </p:nvPr>
        </p:nvPicPr>
        <p:blipFill rotWithShape="1">
          <a:blip r:embed="rId3">
            <a:alphaModFix/>
          </a:blip>
          <a:srcRect l="48753" t="4085" r="13079"/>
          <a:stretch/>
        </p:blipFill>
        <p:spPr>
          <a:xfrm>
            <a:off x="367100" y="241450"/>
            <a:ext cx="2782800" cy="4660800"/>
          </a:xfrm>
          <a:prstGeom prst="snip2DiagRect">
            <a:avLst>
              <a:gd name="adj1" fmla="val 0"/>
              <a:gd name="adj2" fmla="val 22177"/>
            </a:avLst>
          </a:prstGeom>
        </p:spPr>
      </p:pic>
      <p:sp>
        <p:nvSpPr>
          <p:cNvPr id="157" name="Google Shape;157;p28"/>
          <p:cNvSpPr/>
          <p:nvPr/>
        </p:nvSpPr>
        <p:spPr>
          <a:xfrm rot="2700000">
            <a:off x="435286" y="4737260"/>
            <a:ext cx="329229" cy="329229"/>
          </a:xfrm>
          <a:prstGeom prst="halfFrame">
            <a:avLst>
              <a:gd name="adj1" fmla="val 33333"/>
              <a:gd name="adj2" fmla="val 333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8"/>
          <p:cNvSpPr/>
          <p:nvPr/>
        </p:nvSpPr>
        <p:spPr>
          <a:xfrm rot="2700000">
            <a:off x="7697015" y="665315"/>
            <a:ext cx="607970" cy="607970"/>
          </a:xfrm>
          <a:prstGeom prst="halfFrame">
            <a:avLst>
              <a:gd name="adj1" fmla="val 33333"/>
              <a:gd name="adj2" fmla="val 333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4"/>
          <p:cNvSpPr/>
          <p:nvPr/>
        </p:nvSpPr>
        <p:spPr>
          <a:xfrm>
            <a:off x="1443325" y="539425"/>
            <a:ext cx="984000" cy="406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4"/>
          <p:cNvSpPr txBox="1">
            <a:spLocks noGrp="1"/>
          </p:cNvSpPr>
          <p:nvPr>
            <p:ph type="subTitle" idx="1"/>
          </p:nvPr>
        </p:nvSpPr>
        <p:spPr>
          <a:xfrm>
            <a:off x="4178594" y="2331073"/>
            <a:ext cx="4965405" cy="757800"/>
          </a:xfrm>
          <a:prstGeom prst="rect">
            <a:avLst/>
          </a:prstGeom>
        </p:spPr>
        <p:txBody>
          <a:bodyPr spcFirstLastPara="1" wrap="square" lIns="91425" tIns="91425" rIns="91425" bIns="91425" anchor="ctr" anchorCtr="0">
            <a:noAutofit/>
          </a:bodyPr>
          <a:lstStyle/>
          <a:p>
            <a:pPr algn="ctr">
              <a:lnSpc>
                <a:spcPct val="115000"/>
              </a:lnSpc>
              <a:spcAft>
                <a:spcPts val="1000"/>
              </a:spcAft>
            </a:pPr>
            <a:r>
              <a:rPr lang="en-IN" sz="2400" b="1" kern="100" dirty="0">
                <a:latin typeface="Montserrat" panose="020F0502020204030204" pitchFamily="2" charset="0"/>
                <a:ea typeface="Calibri" panose="020F0502020204030204" pitchFamily="34" charset="0"/>
                <a:cs typeface="Times New Roman" panose="02020603050405020304" pitchFamily="18" charset="0"/>
              </a:rPr>
              <a:t>Recommendations</a:t>
            </a:r>
            <a:endParaRPr lang="en-IN" sz="2400" kern="100" dirty="0">
              <a:effectLst/>
              <a:latin typeface="Montserrat" panose="020F0502020204030204" pitchFamily="2" charset="0"/>
              <a:ea typeface="Calibri" panose="020F0502020204030204" pitchFamily="34" charset="0"/>
              <a:cs typeface="Times New Roman" panose="02020603050405020304" pitchFamily="18" charset="0"/>
            </a:endParaRPr>
          </a:p>
          <a:p>
            <a:pPr marL="285750" lvl="0" indent="-285750">
              <a:lnSpc>
                <a:spcPct val="115000"/>
              </a:lnSpc>
              <a:buFont typeface="Wingdings" panose="05000000000000000000" pitchFamily="2" charset="2"/>
              <a:buChar char="Ø"/>
            </a:pPr>
            <a:r>
              <a:rPr lang="en-IN" sz="1400" b="1" u="sng" kern="100" dirty="0">
                <a:effectLst/>
                <a:latin typeface="Montserrat" panose="020F0502020204030204" pitchFamily="2" charset="0"/>
                <a:ea typeface="Calibri" panose="020F0502020204030204" pitchFamily="34" charset="0"/>
                <a:cs typeface="Times New Roman" panose="02020603050405020304" pitchFamily="18" charset="0"/>
              </a:rPr>
              <a:t>Expand Geographic Scope</a:t>
            </a:r>
            <a:r>
              <a:rPr lang="en-IN" sz="1400" b="1" kern="100" dirty="0">
                <a:effectLst/>
                <a:latin typeface="Montserrat" panose="020F0502020204030204" pitchFamily="2" charset="0"/>
                <a:ea typeface="Calibri" panose="020F0502020204030204" pitchFamily="34" charset="0"/>
                <a:cs typeface="Times New Roman" panose="02020603050405020304" pitchFamily="18" charset="0"/>
              </a:rPr>
              <a:t>: </a:t>
            </a:r>
            <a:r>
              <a:rPr lang="en-IN" sz="1400" kern="100" dirty="0">
                <a:effectLst/>
                <a:latin typeface="Montserrat" panose="020F0502020204030204" pitchFamily="2" charset="0"/>
                <a:ea typeface="Calibri" panose="020F0502020204030204" pitchFamily="34" charset="0"/>
                <a:cs typeface="Times New Roman" panose="02020603050405020304" pitchFamily="18" charset="0"/>
              </a:rPr>
              <a:t>To increase the generalizability of the findings, future research could apply similar models to different cities or regions.  </a:t>
            </a:r>
          </a:p>
          <a:p>
            <a:pPr marL="342900" lvl="0" indent="-342900">
              <a:lnSpc>
                <a:spcPct val="115000"/>
              </a:lnSpc>
              <a:buFont typeface="+mj-lt"/>
              <a:buAutoNum type="arabicPeriod"/>
            </a:pPr>
            <a:endParaRPr lang="en-IN" sz="1400" kern="100" dirty="0">
              <a:effectLst/>
              <a:latin typeface="Montserrat" panose="020F0502020204030204" pitchFamily="2" charset="0"/>
              <a:ea typeface="Calibri" panose="020F0502020204030204" pitchFamily="34" charset="0"/>
              <a:cs typeface="Times New Roman" panose="02020603050405020304" pitchFamily="18" charset="0"/>
            </a:endParaRPr>
          </a:p>
          <a:p>
            <a:pPr marL="285750" lvl="0" indent="-285750">
              <a:lnSpc>
                <a:spcPct val="115000"/>
              </a:lnSpc>
              <a:buFont typeface="Wingdings" panose="05000000000000000000" pitchFamily="2" charset="2"/>
              <a:buChar char="Ø"/>
            </a:pPr>
            <a:r>
              <a:rPr lang="en-IN" sz="1400" b="1" u="sng" kern="100" dirty="0">
                <a:effectLst/>
                <a:latin typeface="Montserrat" panose="020F0502020204030204" pitchFamily="2" charset="0"/>
                <a:ea typeface="Calibri" panose="020F0502020204030204" pitchFamily="34" charset="0"/>
                <a:cs typeface="Times New Roman" panose="02020603050405020304" pitchFamily="18" charset="0"/>
              </a:rPr>
              <a:t>Incorporate Additional Features</a:t>
            </a:r>
            <a:r>
              <a:rPr lang="en-IN" sz="1400" b="1" kern="100" dirty="0">
                <a:effectLst/>
                <a:latin typeface="Montserrat" panose="020F0502020204030204" pitchFamily="2" charset="0"/>
                <a:ea typeface="Calibri" panose="020F0502020204030204" pitchFamily="34" charset="0"/>
                <a:cs typeface="Times New Roman" panose="02020603050405020304" pitchFamily="18" charset="0"/>
              </a:rPr>
              <a:t>: </a:t>
            </a:r>
            <a:r>
              <a:rPr lang="en-IN" sz="1400" kern="100" dirty="0">
                <a:effectLst/>
                <a:latin typeface="Montserrat" panose="020F0502020204030204" pitchFamily="2" charset="0"/>
                <a:ea typeface="Calibri" panose="020F0502020204030204" pitchFamily="34" charset="0"/>
                <a:cs typeface="Times New Roman" panose="02020603050405020304" pitchFamily="18" charset="0"/>
              </a:rPr>
              <a:t>Including more granular data such as neighbourhood crime rates, school district ratings, and public transport accessibility could provide deeper insights. </a:t>
            </a:r>
          </a:p>
          <a:p>
            <a:pPr marL="342900" lvl="0" indent="-342900">
              <a:lnSpc>
                <a:spcPct val="115000"/>
              </a:lnSpc>
              <a:buFont typeface="+mj-lt"/>
              <a:buAutoNum type="arabicPeriod"/>
            </a:pPr>
            <a:endParaRPr lang="en-IN" sz="1400" kern="100" dirty="0">
              <a:effectLst/>
              <a:latin typeface="Montserrat" panose="020F0502020204030204" pitchFamily="2" charset="0"/>
              <a:ea typeface="Calibri" panose="020F0502020204030204" pitchFamily="34" charset="0"/>
              <a:cs typeface="Times New Roman" panose="02020603050405020304" pitchFamily="18" charset="0"/>
            </a:endParaRPr>
          </a:p>
          <a:p>
            <a:pPr marL="285750" lvl="0" indent="-285750">
              <a:lnSpc>
                <a:spcPct val="115000"/>
              </a:lnSpc>
              <a:spcAft>
                <a:spcPts val="1000"/>
              </a:spcAft>
              <a:buFont typeface="Wingdings" panose="05000000000000000000" pitchFamily="2" charset="2"/>
              <a:buChar char="Ø"/>
            </a:pPr>
            <a:r>
              <a:rPr lang="en-IN" sz="1400" b="1" u="sng" kern="100" dirty="0">
                <a:effectLst/>
                <a:latin typeface="Montserrat" panose="020F0502020204030204" pitchFamily="2" charset="0"/>
                <a:ea typeface="Calibri" panose="020F0502020204030204" pitchFamily="34" charset="0"/>
                <a:cs typeface="Times New Roman" panose="02020603050405020304" pitchFamily="18" charset="0"/>
              </a:rPr>
              <a:t>Integration of Macro-Economic Factors</a:t>
            </a:r>
            <a:r>
              <a:rPr lang="en-IN" sz="1400" b="1" kern="100" dirty="0">
                <a:effectLst/>
                <a:latin typeface="Montserrat" panose="020F0502020204030204" pitchFamily="2" charset="0"/>
                <a:ea typeface="Calibri" panose="020F0502020204030204" pitchFamily="34" charset="0"/>
                <a:cs typeface="Times New Roman" panose="02020603050405020304" pitchFamily="18" charset="0"/>
              </a:rPr>
              <a:t>: </a:t>
            </a:r>
            <a:r>
              <a:rPr lang="en-IN" sz="1400" kern="100" dirty="0">
                <a:effectLst/>
                <a:latin typeface="Montserrat" panose="020F0502020204030204" pitchFamily="2" charset="0"/>
                <a:ea typeface="Calibri" panose="020F0502020204030204" pitchFamily="34" charset="0"/>
                <a:cs typeface="Times New Roman" panose="02020603050405020304" pitchFamily="18" charset="0"/>
              </a:rPr>
              <a:t>Include macro-economic indicators such as interest rates, employment rates, GDP growth, and inflation as predictors to see how broader economic conditions influence real estate markets.</a:t>
            </a:r>
          </a:p>
        </p:txBody>
      </p:sp>
      <p:pic>
        <p:nvPicPr>
          <p:cNvPr id="369" name="Google Shape;369;p44"/>
          <p:cNvPicPr preferRelativeResize="0">
            <a:picLocks noGrp="1"/>
          </p:cNvPicPr>
          <p:nvPr>
            <p:ph type="pic" idx="2"/>
          </p:nvPr>
        </p:nvPicPr>
        <p:blipFill rotWithShape="1">
          <a:blip r:embed="rId3">
            <a:alphaModFix/>
          </a:blip>
          <a:srcRect l="38812" r="38812"/>
          <a:stretch/>
        </p:blipFill>
        <p:spPr>
          <a:xfrm>
            <a:off x="502327" y="539400"/>
            <a:ext cx="1366500" cy="4064700"/>
          </a:xfrm>
          <a:prstGeom prst="snip2DiagRect">
            <a:avLst>
              <a:gd name="adj1" fmla="val 0"/>
              <a:gd name="adj2" fmla="val 29759"/>
            </a:avLst>
          </a:prstGeom>
        </p:spPr>
      </p:pic>
      <p:pic>
        <p:nvPicPr>
          <p:cNvPr id="370" name="Google Shape;370;p44"/>
          <p:cNvPicPr preferRelativeResize="0">
            <a:picLocks noGrp="1"/>
          </p:cNvPicPr>
          <p:nvPr>
            <p:ph type="pic" idx="3"/>
          </p:nvPr>
        </p:nvPicPr>
        <p:blipFill rotWithShape="1">
          <a:blip r:embed="rId4">
            <a:alphaModFix/>
          </a:blip>
          <a:srcRect l="30965" r="30965"/>
          <a:stretch/>
        </p:blipFill>
        <p:spPr>
          <a:xfrm>
            <a:off x="2028724" y="555439"/>
            <a:ext cx="2149871" cy="40647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47"/>
          <p:cNvSpPr txBox="1">
            <a:spLocks noGrp="1"/>
          </p:cNvSpPr>
          <p:nvPr>
            <p:ph type="title"/>
          </p:nvPr>
        </p:nvSpPr>
        <p:spPr>
          <a:xfrm>
            <a:off x="489817" y="1900268"/>
            <a:ext cx="4550016" cy="11725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a:t>
            </a:r>
            <a:r>
              <a:rPr lang="en" sz="5400" dirty="0"/>
              <a:t>you!</a:t>
            </a:r>
            <a:endParaRPr sz="5400" dirty="0"/>
          </a:p>
        </p:txBody>
      </p:sp>
      <p:pic>
        <p:nvPicPr>
          <p:cNvPr id="402" name="Google Shape;402;p47"/>
          <p:cNvPicPr preferRelativeResize="0">
            <a:picLocks noGrp="1"/>
          </p:cNvPicPr>
          <p:nvPr>
            <p:ph type="pic" idx="6"/>
          </p:nvPr>
        </p:nvPicPr>
        <p:blipFill rotWithShape="1">
          <a:blip r:embed="rId3">
            <a:alphaModFix/>
          </a:blip>
          <a:srcRect l="1791" r="1791"/>
          <a:stretch/>
        </p:blipFill>
        <p:spPr>
          <a:prstGeom prst="snip2SameRect">
            <a:avLst>
              <a:gd name="adj1" fmla="val 29315"/>
              <a:gd name="adj2" fmla="val 0"/>
            </a:avLst>
          </a:prstGeom>
        </p:spPr>
      </p:pic>
      <p:sp>
        <p:nvSpPr>
          <p:cNvPr id="403" name="Google Shape;403;p47"/>
          <p:cNvSpPr/>
          <p:nvPr/>
        </p:nvSpPr>
        <p:spPr>
          <a:xfrm rot="2700000">
            <a:off x="8379386" y="309685"/>
            <a:ext cx="329229" cy="329229"/>
          </a:xfrm>
          <a:prstGeom prst="halfFrame">
            <a:avLst>
              <a:gd name="adj1" fmla="val 33333"/>
              <a:gd name="adj2" fmla="val 333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algn="ctr"/>
            <a:r>
              <a:rPr lang="en-IN" sz="2800" dirty="0"/>
              <a:t> Problem Definition</a:t>
            </a:r>
            <a:endParaRPr lang="en-US" sz="4000" dirty="0"/>
          </a:p>
        </p:txBody>
      </p:sp>
      <p:sp>
        <p:nvSpPr>
          <p:cNvPr id="165" name="Google Shape;165;p29"/>
          <p:cNvSpPr txBox="1"/>
          <p:nvPr/>
        </p:nvSpPr>
        <p:spPr>
          <a:xfrm>
            <a:off x="292608" y="1339671"/>
            <a:ext cx="7910957" cy="3040297"/>
          </a:xfrm>
          <a:prstGeom prst="rect">
            <a:avLst/>
          </a:prstGeom>
          <a:noFill/>
          <a:ln>
            <a:noFill/>
          </a:ln>
        </p:spPr>
        <p:txBody>
          <a:bodyPr spcFirstLastPara="1" wrap="square" lIns="91425" tIns="91425" rIns="0" bIns="91425" anchor="ctr" anchorCtr="0">
            <a:noAutofit/>
          </a:bodyPr>
          <a:lstStyle/>
          <a:p>
            <a:r>
              <a:rPr lang="en-US" sz="2000" b="1" dirty="0">
                <a:solidFill>
                  <a:srgbClr val="0C0C0C"/>
                </a:solidFill>
                <a:latin typeface="Montserrat" panose="020F0502020204030204" pitchFamily="2" charset="0"/>
                <a:cs typeface="Times New Roman" panose="02020603050405020304" pitchFamily="18" charset="0"/>
              </a:rPr>
              <a:t>BUSINESS PROBLEM</a:t>
            </a:r>
          </a:p>
          <a:p>
            <a:pPr marL="285750" indent="-285750">
              <a:buFont typeface="Wingdings" pitchFamily="2" charset="2"/>
              <a:buChar char="Ø"/>
            </a:pPr>
            <a:r>
              <a:rPr lang="en-US" sz="1600" dirty="0">
                <a:solidFill>
                  <a:srgbClr val="0C0C0C"/>
                </a:solidFill>
                <a:latin typeface="Montserrat" panose="020F0502020204030204" pitchFamily="2" charset="0"/>
                <a:cs typeface="Times New Roman" panose="02020603050405020304" pitchFamily="18" charset="0"/>
              </a:rPr>
              <a:t>How do various property characteristics, such as area type, size, location, and amenities, influence real estate prices in Bengaluru?</a:t>
            </a:r>
          </a:p>
          <a:p>
            <a:endParaRPr lang="en-US" sz="1600" dirty="0">
              <a:solidFill>
                <a:srgbClr val="0C0C0C"/>
              </a:solidFill>
              <a:latin typeface="Montserrat" panose="020F0502020204030204" pitchFamily="2" charset="0"/>
              <a:cs typeface="Times New Roman" panose="02020603050405020304" pitchFamily="18" charset="0"/>
            </a:endParaRPr>
          </a:p>
          <a:p>
            <a:r>
              <a:rPr lang="en-US" sz="2000" b="1" dirty="0">
                <a:solidFill>
                  <a:srgbClr val="0C0C0C"/>
                </a:solidFill>
                <a:latin typeface="Montserrat" panose="020F0502020204030204" pitchFamily="2" charset="0"/>
                <a:cs typeface="Times New Roman" panose="02020603050405020304" pitchFamily="18" charset="0"/>
              </a:rPr>
              <a:t>OBJECTIVE</a:t>
            </a:r>
          </a:p>
          <a:p>
            <a:pPr marL="285750" indent="-285750">
              <a:buFont typeface="Wingdings" pitchFamily="2" charset="2"/>
              <a:buChar char="Ø"/>
            </a:pPr>
            <a:r>
              <a:rPr lang="en-US" sz="1600" dirty="0">
                <a:solidFill>
                  <a:srgbClr val="0C0C0C"/>
                </a:solidFill>
                <a:latin typeface="Montserrat" panose="020F0502020204030204" pitchFamily="2" charset="0"/>
                <a:cs typeface="Times New Roman" panose="02020603050405020304" pitchFamily="18" charset="0"/>
              </a:rPr>
              <a:t>The primary objective of this study is to gain a comprehensive understanding of how various property characteristics impact real estate prices in Bengaluru. </a:t>
            </a:r>
          </a:p>
          <a:p>
            <a:pPr marL="285750" indent="-285750">
              <a:buFont typeface="Wingdings" pitchFamily="2" charset="2"/>
              <a:buChar char="Ø"/>
            </a:pPr>
            <a:r>
              <a:rPr lang="en-US" sz="1600" dirty="0">
                <a:solidFill>
                  <a:srgbClr val="0C0C0C"/>
                </a:solidFill>
                <a:latin typeface="Montserrat" panose="020F0502020204030204" pitchFamily="2" charset="0"/>
                <a:cs typeface="Times New Roman" panose="02020603050405020304" pitchFamily="18" charset="0"/>
              </a:rPr>
              <a:t>By conducting thorough research and analysis, the aim is to provide valuable insights for buyers, sellers, and investors in the Bengaluru real estate market.</a:t>
            </a:r>
          </a:p>
        </p:txBody>
      </p:sp>
      <p:cxnSp>
        <p:nvCxnSpPr>
          <p:cNvPr id="168" name="Google Shape;168;p29"/>
          <p:cNvCxnSpPr/>
          <p:nvPr/>
        </p:nvCxnSpPr>
        <p:spPr>
          <a:xfrm>
            <a:off x="-54925" y="4911000"/>
            <a:ext cx="9283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3"/>
          <p:cNvSpPr/>
          <p:nvPr/>
        </p:nvSpPr>
        <p:spPr>
          <a:xfrm>
            <a:off x="365750" y="3517200"/>
            <a:ext cx="700200" cy="7002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algn="ctr"/>
            <a:r>
              <a:rPr lang="en-IN" sz="2800" b="1" dirty="0"/>
              <a:t>Research Methods</a:t>
            </a:r>
          </a:p>
        </p:txBody>
      </p:sp>
      <p:sp>
        <p:nvSpPr>
          <p:cNvPr id="210" name="Google Shape;210;p33"/>
          <p:cNvSpPr txBox="1">
            <a:spLocks noGrp="1"/>
          </p:cNvSpPr>
          <p:nvPr>
            <p:ph type="subTitle" idx="4"/>
          </p:nvPr>
        </p:nvSpPr>
        <p:spPr>
          <a:xfrm>
            <a:off x="4465440" y="1122551"/>
            <a:ext cx="4678559" cy="993328"/>
          </a:xfrm>
          <a:prstGeom prst="rect">
            <a:avLst/>
          </a:prstGeom>
        </p:spPr>
        <p:txBody>
          <a:bodyPr spcFirstLastPara="1" wrap="square" lIns="91425" tIns="91425" rIns="91425" bIns="91425" anchor="t" anchorCtr="0">
            <a:no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i="0" u="none" strike="noStrike" cap="none" normalizeH="0" baseline="0" dirty="0">
                <a:ln>
                  <a:noFill/>
                </a:ln>
                <a:solidFill>
                  <a:schemeClr val="tx1"/>
                </a:solidFill>
                <a:effectLst/>
                <a:latin typeface="Montserrat" panose="020F0502020204030204" pitchFamily="2" charset="0"/>
              </a:rPr>
              <a:t>Our methodology involved rigorous data preprocessing, including handling </a:t>
            </a:r>
            <a:r>
              <a:rPr kumimoji="0" lang="en-US" altLang="en-US" sz="1400" b="1" i="0" u="none" strike="noStrike" cap="none" normalizeH="0" baseline="0" dirty="0">
                <a:ln>
                  <a:noFill/>
                </a:ln>
                <a:solidFill>
                  <a:schemeClr val="tx1"/>
                </a:solidFill>
                <a:effectLst/>
                <a:latin typeface="Montserrat" panose="020F0502020204030204" pitchFamily="2" charset="0"/>
              </a:rPr>
              <a:t>missing values</a:t>
            </a:r>
            <a:r>
              <a:rPr kumimoji="0" lang="en-US" altLang="en-US" sz="1400" i="0" u="none" strike="noStrike" cap="none" normalizeH="0" baseline="0" dirty="0">
                <a:ln>
                  <a:noFill/>
                </a:ln>
                <a:solidFill>
                  <a:schemeClr val="tx1"/>
                </a:solidFill>
                <a:effectLst/>
                <a:latin typeface="Montserrat" panose="020F0502020204030204" pitchFamily="2" charset="0"/>
              </a:rPr>
              <a:t> and </a:t>
            </a:r>
            <a:r>
              <a:rPr kumimoji="0" lang="en-US" altLang="en-US" sz="1400" b="1" i="0" u="none" strike="noStrike" cap="none" normalizeH="0" baseline="0" dirty="0">
                <a:ln>
                  <a:noFill/>
                </a:ln>
                <a:solidFill>
                  <a:schemeClr val="tx1"/>
                </a:solidFill>
                <a:effectLst/>
                <a:latin typeface="Montserrat" panose="020F0502020204030204" pitchFamily="2" charset="0"/>
              </a:rPr>
              <a:t>outliers</a:t>
            </a:r>
            <a:r>
              <a:rPr kumimoji="0" lang="en-US" altLang="en-US" sz="1400" i="0" u="none" strike="noStrike" cap="none" normalizeH="0" baseline="0" dirty="0">
                <a:ln>
                  <a:noFill/>
                </a:ln>
                <a:solidFill>
                  <a:schemeClr val="tx1"/>
                </a:solidFill>
                <a:effectLst/>
                <a:latin typeface="Montserrat" panose="020F0502020204030204" pitchFamily="2" charset="0"/>
              </a:rPr>
              <a:t> to ensure data quality</a:t>
            </a:r>
            <a:r>
              <a:rPr kumimoji="0" lang="en-US" altLang="en-US" sz="1400" b="0" i="0" u="none" strike="noStrike" cap="none" normalizeH="0" baseline="0" dirty="0">
                <a:ln>
                  <a:noFill/>
                </a:ln>
                <a:solidFill>
                  <a:schemeClr val="tx1"/>
                </a:solidFill>
                <a:effectLst/>
                <a:latin typeface="Montserrat" panose="020F0502020204030204" pitchFamily="2" charset="0"/>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400" b="0" i="0" u="none" strike="noStrike" cap="none" normalizeH="0" baseline="0" dirty="0">
              <a:ln>
                <a:noFill/>
              </a:ln>
              <a:solidFill>
                <a:schemeClr val="tx1"/>
              </a:solidFill>
              <a:effectLst/>
              <a:latin typeface="Montserrat" panose="020F0502020204030204" pitchFamily="2"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a:ln>
                  <a:noFill/>
                </a:ln>
                <a:solidFill>
                  <a:schemeClr val="tx1"/>
                </a:solidFill>
                <a:effectLst/>
                <a:latin typeface="Montserrat" panose="020F0502020204030204" pitchFamily="2" charset="0"/>
              </a:rPr>
              <a:t>Subsequently, we employed various models such as </a:t>
            </a:r>
            <a:r>
              <a:rPr lang="en-US" altLang="en-US" sz="1400" b="1" dirty="0">
                <a:solidFill>
                  <a:schemeClr val="tx1"/>
                </a:solidFill>
                <a:latin typeface="Montserrat" panose="020F0502020204030204" pitchFamily="2" charset="0"/>
              </a:rPr>
              <a:t>K</a:t>
            </a:r>
            <a:r>
              <a:rPr kumimoji="0" lang="en-US" altLang="en-US" sz="1400" b="1" i="0" u="none" strike="noStrike" cap="none" normalizeH="0" baseline="0" dirty="0">
                <a:ln>
                  <a:noFill/>
                </a:ln>
                <a:solidFill>
                  <a:schemeClr val="tx1"/>
                </a:solidFill>
                <a:effectLst/>
                <a:latin typeface="Montserrat" panose="020F0502020204030204" pitchFamily="2" charset="0"/>
              </a:rPr>
              <a:t>-</a:t>
            </a:r>
            <a:r>
              <a:rPr lang="en-US" altLang="en-US" sz="1400" b="1" dirty="0">
                <a:solidFill>
                  <a:schemeClr val="tx1"/>
                </a:solidFill>
                <a:latin typeface="Montserrat" panose="020F0502020204030204" pitchFamily="2" charset="0"/>
              </a:rPr>
              <a:t>F</a:t>
            </a:r>
            <a:r>
              <a:rPr kumimoji="0" lang="en-US" altLang="en-US" sz="1400" b="1" i="0" u="none" strike="noStrike" cap="none" normalizeH="0" baseline="0" dirty="0">
                <a:ln>
                  <a:noFill/>
                </a:ln>
                <a:solidFill>
                  <a:schemeClr val="tx1"/>
                </a:solidFill>
                <a:effectLst/>
                <a:latin typeface="Montserrat" panose="020F0502020204030204" pitchFamily="2" charset="0"/>
              </a:rPr>
              <a:t>old Cross-Validation</a:t>
            </a:r>
            <a:r>
              <a:rPr kumimoji="0" lang="en-US" altLang="en-US" sz="1400" b="0" i="0" u="none" strike="noStrike" cap="none" normalizeH="0" baseline="0" dirty="0">
                <a:ln>
                  <a:noFill/>
                </a:ln>
                <a:solidFill>
                  <a:schemeClr val="tx1"/>
                </a:solidFill>
                <a:effectLst/>
                <a:latin typeface="Montserrat" panose="020F0502020204030204" pitchFamily="2" charset="0"/>
              </a:rPr>
              <a:t>, </a:t>
            </a:r>
            <a:r>
              <a:rPr lang="en-US" altLang="en-US" sz="1400" b="1" dirty="0">
                <a:solidFill>
                  <a:schemeClr val="tx1"/>
                </a:solidFill>
                <a:latin typeface="Montserrat" panose="020F0502020204030204" pitchFamily="2" charset="0"/>
              </a:rPr>
              <a:t>O</a:t>
            </a:r>
            <a:r>
              <a:rPr kumimoji="0" lang="en-US" altLang="en-US" sz="1400" b="1" i="0" u="none" strike="noStrike" cap="none" normalizeH="0" baseline="0" dirty="0">
                <a:ln>
                  <a:noFill/>
                </a:ln>
                <a:solidFill>
                  <a:schemeClr val="tx1"/>
                </a:solidFill>
                <a:effectLst/>
                <a:latin typeface="Montserrat" panose="020F0502020204030204" pitchFamily="2" charset="0"/>
              </a:rPr>
              <a:t>ne-Hot </a:t>
            </a:r>
            <a:r>
              <a:rPr lang="en-US" altLang="en-US" sz="1400" b="1" dirty="0">
                <a:solidFill>
                  <a:schemeClr val="tx1"/>
                </a:solidFill>
                <a:latin typeface="Montserrat" panose="020F0502020204030204" pitchFamily="2" charset="0"/>
              </a:rPr>
              <a:t>E</a:t>
            </a:r>
            <a:r>
              <a:rPr kumimoji="0" lang="en-US" altLang="en-US" sz="1400" b="1" i="0" u="none" strike="noStrike" cap="none" normalizeH="0" baseline="0" dirty="0">
                <a:ln>
                  <a:noFill/>
                </a:ln>
                <a:solidFill>
                  <a:schemeClr val="tx1"/>
                </a:solidFill>
                <a:effectLst/>
                <a:latin typeface="Montserrat" panose="020F0502020204030204" pitchFamily="2" charset="0"/>
              </a:rPr>
              <a:t>ncoding</a:t>
            </a:r>
            <a:r>
              <a:rPr kumimoji="0" lang="en-US" altLang="en-US" sz="1400" b="0" i="0" u="none" strike="noStrike" cap="none" normalizeH="0" baseline="0" dirty="0">
                <a:ln>
                  <a:noFill/>
                </a:ln>
                <a:solidFill>
                  <a:schemeClr val="tx1"/>
                </a:solidFill>
                <a:effectLst/>
                <a:latin typeface="Montserrat" panose="020F0502020204030204" pitchFamily="2" charset="0"/>
              </a:rPr>
              <a:t>, and </a:t>
            </a:r>
            <a:r>
              <a:rPr lang="en-US" altLang="en-US" sz="1400" b="1" dirty="0">
                <a:solidFill>
                  <a:schemeClr val="tx1"/>
                </a:solidFill>
                <a:latin typeface="Montserrat" panose="020F0502020204030204" pitchFamily="2" charset="0"/>
              </a:rPr>
              <a:t>G</a:t>
            </a:r>
            <a:r>
              <a:rPr kumimoji="0" lang="en-US" altLang="en-US" sz="1400" b="1" i="0" u="none" strike="noStrike" cap="none" normalizeH="0" baseline="0" dirty="0">
                <a:ln>
                  <a:noFill/>
                </a:ln>
                <a:solidFill>
                  <a:schemeClr val="tx1"/>
                </a:solidFill>
                <a:effectLst/>
                <a:latin typeface="Montserrat" panose="020F0502020204030204" pitchFamily="2" charset="0"/>
              </a:rPr>
              <a:t>ridsearchcv.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en-US" altLang="en-US" sz="1400" dirty="0">
              <a:latin typeface="Montserrat" panose="020F0502020204030204" pitchFamily="2"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a:ln>
                  <a:noFill/>
                </a:ln>
                <a:solidFill>
                  <a:schemeClr val="tx1"/>
                </a:solidFill>
                <a:effectLst/>
                <a:latin typeface="Montserrat" panose="020F0502020204030204" pitchFamily="2" charset="0"/>
              </a:rPr>
              <a:t>Using </a:t>
            </a:r>
            <a:r>
              <a:rPr lang="en-US" altLang="en-US" sz="1400" b="1" dirty="0">
                <a:solidFill>
                  <a:schemeClr val="tx1"/>
                </a:solidFill>
                <a:latin typeface="Montserrat" panose="020F0502020204030204" pitchFamily="2" charset="0"/>
              </a:rPr>
              <a:t>G</a:t>
            </a:r>
            <a:r>
              <a:rPr kumimoji="0" lang="en-US" altLang="en-US" sz="1400" b="1" i="0" u="none" strike="noStrike" cap="none" normalizeH="0" baseline="0" dirty="0">
                <a:ln>
                  <a:noFill/>
                </a:ln>
                <a:solidFill>
                  <a:schemeClr val="tx1"/>
                </a:solidFill>
                <a:effectLst/>
                <a:latin typeface="Montserrat" panose="020F0502020204030204" pitchFamily="2" charset="0"/>
              </a:rPr>
              <a:t>ridsearchcv</a:t>
            </a:r>
            <a:r>
              <a:rPr kumimoji="0" lang="en-US" altLang="en-US" sz="1400" b="0" i="0" u="none" strike="noStrike" cap="none" normalizeH="0" baseline="0" dirty="0">
                <a:ln>
                  <a:noFill/>
                </a:ln>
                <a:solidFill>
                  <a:schemeClr val="tx1"/>
                </a:solidFill>
                <a:effectLst/>
                <a:latin typeface="Montserrat" panose="020F0502020204030204" pitchFamily="2" charset="0"/>
              </a:rPr>
              <a:t>, we compared three models - </a:t>
            </a:r>
            <a:r>
              <a:rPr lang="en-US" altLang="en-US" sz="1400" b="1" dirty="0">
                <a:solidFill>
                  <a:schemeClr val="tx1"/>
                </a:solidFill>
                <a:latin typeface="Montserrat" panose="020F0502020204030204" pitchFamily="2" charset="0"/>
              </a:rPr>
              <a:t>L</a:t>
            </a:r>
            <a:r>
              <a:rPr kumimoji="0" lang="en-US" altLang="en-US" sz="1400" b="1" i="0" u="none" strike="noStrike" cap="none" normalizeH="0" baseline="0" dirty="0">
                <a:ln>
                  <a:noFill/>
                </a:ln>
                <a:solidFill>
                  <a:schemeClr val="tx1"/>
                </a:solidFill>
                <a:effectLst/>
                <a:latin typeface="Montserrat" panose="020F0502020204030204" pitchFamily="2" charset="0"/>
              </a:rPr>
              <a:t>inear regression</a:t>
            </a:r>
            <a:r>
              <a:rPr kumimoji="0" lang="en-US" altLang="en-US" sz="1400" b="0" i="0" u="none" strike="noStrike" cap="none" normalizeH="0" baseline="0" dirty="0">
                <a:ln>
                  <a:noFill/>
                </a:ln>
                <a:solidFill>
                  <a:schemeClr val="tx1"/>
                </a:solidFill>
                <a:effectLst/>
                <a:latin typeface="Montserrat" panose="020F0502020204030204" pitchFamily="2" charset="0"/>
              </a:rPr>
              <a:t>, </a:t>
            </a:r>
            <a:r>
              <a:rPr lang="en-US" altLang="en-US" sz="1400" b="1" dirty="0">
                <a:solidFill>
                  <a:schemeClr val="tx1"/>
                </a:solidFill>
                <a:latin typeface="Montserrat" panose="020F0502020204030204" pitchFamily="2" charset="0"/>
              </a:rPr>
              <a:t>L</a:t>
            </a:r>
            <a:r>
              <a:rPr kumimoji="0" lang="en-US" altLang="en-US" sz="1400" b="1" i="0" u="none" strike="noStrike" cap="none" normalizeH="0" baseline="0" dirty="0">
                <a:ln>
                  <a:noFill/>
                </a:ln>
                <a:solidFill>
                  <a:schemeClr val="tx1"/>
                </a:solidFill>
                <a:effectLst/>
                <a:latin typeface="Montserrat" panose="020F0502020204030204" pitchFamily="2" charset="0"/>
              </a:rPr>
              <a:t>asso regression</a:t>
            </a:r>
            <a:r>
              <a:rPr kumimoji="0" lang="en-US" altLang="en-US" sz="1400" b="0" i="0" u="none" strike="noStrike" cap="none" normalizeH="0" baseline="0" dirty="0">
                <a:ln>
                  <a:noFill/>
                </a:ln>
                <a:solidFill>
                  <a:schemeClr val="tx1"/>
                </a:solidFill>
                <a:effectLst/>
                <a:latin typeface="Montserrat" panose="020F0502020204030204" pitchFamily="2" charset="0"/>
              </a:rPr>
              <a:t>, and </a:t>
            </a:r>
            <a:r>
              <a:rPr lang="en-US" altLang="en-US" sz="1400" b="1" dirty="0">
                <a:solidFill>
                  <a:schemeClr val="tx1"/>
                </a:solidFill>
                <a:latin typeface="Montserrat" panose="020F0502020204030204" pitchFamily="2" charset="0"/>
              </a:rPr>
              <a:t>D</a:t>
            </a:r>
            <a:r>
              <a:rPr kumimoji="0" lang="en-US" altLang="en-US" sz="1400" b="1" i="0" u="none" strike="noStrike" cap="none" normalizeH="0" baseline="0" dirty="0">
                <a:ln>
                  <a:noFill/>
                </a:ln>
                <a:solidFill>
                  <a:schemeClr val="tx1"/>
                </a:solidFill>
                <a:effectLst/>
                <a:latin typeface="Montserrat" panose="020F0502020204030204" pitchFamily="2" charset="0"/>
              </a:rPr>
              <a:t>ecision tree </a:t>
            </a:r>
            <a:r>
              <a:rPr kumimoji="0" lang="en-US" altLang="en-US" sz="1400" b="0" i="0" u="none" strike="noStrike" cap="none" normalizeH="0" baseline="0" dirty="0">
                <a:ln>
                  <a:noFill/>
                </a:ln>
                <a:solidFill>
                  <a:schemeClr val="tx1"/>
                </a:solidFill>
                <a:effectLst/>
                <a:latin typeface="Montserrat" panose="020F0502020204030204" pitchFamily="2" charset="0"/>
              </a:rPr>
              <a:t>- to determine the most accurate predictor of real estate prices.</a:t>
            </a:r>
          </a:p>
          <a:p>
            <a:pPr marL="0" lvl="0" indent="0" algn="r" rtl="0">
              <a:spcBef>
                <a:spcPts val="0"/>
              </a:spcBef>
              <a:spcAft>
                <a:spcPts val="0"/>
              </a:spcAft>
              <a:buNone/>
            </a:pPr>
            <a:endParaRPr sz="1400" dirty="0">
              <a:latin typeface="Montserrat" panose="020F0502020204030204" pitchFamily="2" charset="0"/>
            </a:endParaRPr>
          </a:p>
          <a:p>
            <a:pPr marL="0" lvl="0" indent="0" algn="r" rtl="0">
              <a:spcBef>
                <a:spcPts val="0"/>
              </a:spcBef>
              <a:spcAft>
                <a:spcPts val="0"/>
              </a:spcAft>
              <a:buNone/>
            </a:pPr>
            <a:endParaRPr dirty="0"/>
          </a:p>
        </p:txBody>
      </p:sp>
      <p:sp>
        <p:nvSpPr>
          <p:cNvPr id="212" name="Google Shape;212;p33"/>
          <p:cNvSpPr/>
          <p:nvPr/>
        </p:nvSpPr>
        <p:spPr>
          <a:xfrm>
            <a:off x="3461701" y="3124050"/>
            <a:ext cx="786300" cy="786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 name="Google Shape;216;p33"/>
          <p:cNvGrpSpPr/>
          <p:nvPr/>
        </p:nvGrpSpPr>
        <p:grpSpPr>
          <a:xfrm>
            <a:off x="3717799" y="3323302"/>
            <a:ext cx="274117" cy="387787"/>
            <a:chOff x="1955550" y="238125"/>
            <a:chExt cx="3689325" cy="5219200"/>
          </a:xfrm>
        </p:grpSpPr>
        <p:sp>
          <p:nvSpPr>
            <p:cNvPr id="217" name="Google Shape;217;p33"/>
            <p:cNvSpPr/>
            <p:nvPr/>
          </p:nvSpPr>
          <p:spPr>
            <a:xfrm>
              <a:off x="2760450" y="2134150"/>
              <a:ext cx="561075" cy="520300"/>
            </a:xfrm>
            <a:custGeom>
              <a:avLst/>
              <a:gdLst/>
              <a:ahLst/>
              <a:cxnLst/>
              <a:rect l="l" t="t" r="r" b="b"/>
              <a:pathLst>
                <a:path w="22443" h="20812" extrusionOk="0">
                  <a:moveTo>
                    <a:pt x="0" y="0"/>
                  </a:moveTo>
                  <a:lnTo>
                    <a:pt x="0" y="20812"/>
                  </a:lnTo>
                  <a:lnTo>
                    <a:pt x="22443" y="20812"/>
                  </a:lnTo>
                  <a:lnTo>
                    <a:pt x="2244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3"/>
            <p:cNvSpPr/>
            <p:nvPr/>
          </p:nvSpPr>
          <p:spPr>
            <a:xfrm>
              <a:off x="4278900" y="2134150"/>
              <a:ext cx="561075" cy="520300"/>
            </a:xfrm>
            <a:custGeom>
              <a:avLst/>
              <a:gdLst/>
              <a:ahLst/>
              <a:cxnLst/>
              <a:rect l="l" t="t" r="r" b="b"/>
              <a:pathLst>
                <a:path w="22443" h="20812" extrusionOk="0">
                  <a:moveTo>
                    <a:pt x="0" y="0"/>
                  </a:moveTo>
                  <a:lnTo>
                    <a:pt x="0" y="20812"/>
                  </a:lnTo>
                  <a:lnTo>
                    <a:pt x="22443" y="20812"/>
                  </a:lnTo>
                  <a:lnTo>
                    <a:pt x="2244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3"/>
            <p:cNvSpPr/>
            <p:nvPr/>
          </p:nvSpPr>
          <p:spPr>
            <a:xfrm>
              <a:off x="1955550" y="1462175"/>
              <a:ext cx="3689325" cy="1864250"/>
            </a:xfrm>
            <a:custGeom>
              <a:avLst/>
              <a:gdLst/>
              <a:ahLst/>
              <a:cxnLst/>
              <a:rect l="l" t="t" r="r" b="b"/>
              <a:pathLst>
                <a:path w="147573" h="74570" extrusionOk="0">
                  <a:moveTo>
                    <a:pt x="66871" y="14647"/>
                  </a:moveTo>
                  <a:lnTo>
                    <a:pt x="66871" y="59923"/>
                  </a:lnTo>
                  <a:lnTo>
                    <a:pt x="19964" y="59923"/>
                  </a:lnTo>
                  <a:lnTo>
                    <a:pt x="19964" y="14647"/>
                  </a:lnTo>
                  <a:close/>
                  <a:moveTo>
                    <a:pt x="127609" y="14647"/>
                  </a:moveTo>
                  <a:lnTo>
                    <a:pt x="127609" y="59923"/>
                  </a:lnTo>
                  <a:lnTo>
                    <a:pt x="80702" y="59923"/>
                  </a:lnTo>
                  <a:lnTo>
                    <a:pt x="80702" y="14647"/>
                  </a:lnTo>
                  <a:close/>
                  <a:moveTo>
                    <a:pt x="0" y="0"/>
                  </a:moveTo>
                  <a:lnTo>
                    <a:pt x="0" y="74569"/>
                  </a:lnTo>
                  <a:lnTo>
                    <a:pt x="147573" y="74569"/>
                  </a:lnTo>
                  <a:lnTo>
                    <a:pt x="14757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3"/>
            <p:cNvSpPr/>
            <p:nvPr/>
          </p:nvSpPr>
          <p:spPr>
            <a:xfrm>
              <a:off x="4278900" y="4284600"/>
              <a:ext cx="561075" cy="520325"/>
            </a:xfrm>
            <a:custGeom>
              <a:avLst/>
              <a:gdLst/>
              <a:ahLst/>
              <a:cxnLst/>
              <a:rect l="l" t="t" r="r" b="b"/>
              <a:pathLst>
                <a:path w="22443" h="20813" extrusionOk="0">
                  <a:moveTo>
                    <a:pt x="0" y="1"/>
                  </a:moveTo>
                  <a:lnTo>
                    <a:pt x="0" y="20812"/>
                  </a:lnTo>
                  <a:lnTo>
                    <a:pt x="22443" y="20812"/>
                  </a:lnTo>
                  <a:lnTo>
                    <a:pt x="224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3"/>
            <p:cNvSpPr/>
            <p:nvPr/>
          </p:nvSpPr>
          <p:spPr>
            <a:xfrm>
              <a:off x="2760450" y="5110700"/>
              <a:ext cx="561075" cy="346625"/>
            </a:xfrm>
            <a:custGeom>
              <a:avLst/>
              <a:gdLst/>
              <a:ahLst/>
              <a:cxnLst/>
              <a:rect l="l" t="t" r="r" b="b"/>
              <a:pathLst>
                <a:path w="22443" h="13865" extrusionOk="0">
                  <a:moveTo>
                    <a:pt x="0" y="1"/>
                  </a:moveTo>
                  <a:lnTo>
                    <a:pt x="0" y="13864"/>
                  </a:lnTo>
                  <a:lnTo>
                    <a:pt x="22443" y="13864"/>
                  </a:lnTo>
                  <a:lnTo>
                    <a:pt x="224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3"/>
            <p:cNvSpPr/>
            <p:nvPr/>
          </p:nvSpPr>
          <p:spPr>
            <a:xfrm>
              <a:off x="2760450" y="4284600"/>
              <a:ext cx="561075" cy="520325"/>
            </a:xfrm>
            <a:custGeom>
              <a:avLst/>
              <a:gdLst/>
              <a:ahLst/>
              <a:cxnLst/>
              <a:rect l="l" t="t" r="r" b="b"/>
              <a:pathLst>
                <a:path w="22443" h="20813" extrusionOk="0">
                  <a:moveTo>
                    <a:pt x="11221" y="1"/>
                  </a:moveTo>
                  <a:cubicBezTo>
                    <a:pt x="5024" y="1"/>
                    <a:pt x="0" y="5024"/>
                    <a:pt x="0" y="11222"/>
                  </a:cubicBezTo>
                  <a:lnTo>
                    <a:pt x="0" y="20812"/>
                  </a:lnTo>
                  <a:lnTo>
                    <a:pt x="22443" y="20812"/>
                  </a:lnTo>
                  <a:lnTo>
                    <a:pt x="22443" y="11222"/>
                  </a:lnTo>
                  <a:cubicBezTo>
                    <a:pt x="22443" y="5024"/>
                    <a:pt x="17387" y="1"/>
                    <a:pt x="112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3"/>
            <p:cNvSpPr/>
            <p:nvPr/>
          </p:nvSpPr>
          <p:spPr>
            <a:xfrm>
              <a:off x="1955550" y="3632200"/>
              <a:ext cx="3689325" cy="1825125"/>
            </a:xfrm>
            <a:custGeom>
              <a:avLst/>
              <a:gdLst/>
              <a:ahLst/>
              <a:cxnLst/>
              <a:rect l="l" t="t" r="r" b="b"/>
              <a:pathLst>
                <a:path w="147573" h="73005" extrusionOk="0">
                  <a:moveTo>
                    <a:pt x="127609" y="13864"/>
                  </a:moveTo>
                  <a:lnTo>
                    <a:pt x="127609" y="59141"/>
                  </a:lnTo>
                  <a:lnTo>
                    <a:pt x="80702" y="59141"/>
                  </a:lnTo>
                  <a:lnTo>
                    <a:pt x="80702" y="13864"/>
                  </a:lnTo>
                  <a:close/>
                  <a:moveTo>
                    <a:pt x="0" y="1"/>
                  </a:moveTo>
                  <a:lnTo>
                    <a:pt x="0" y="73004"/>
                  </a:lnTo>
                  <a:lnTo>
                    <a:pt x="19964" y="73004"/>
                  </a:lnTo>
                  <a:lnTo>
                    <a:pt x="19964" y="37318"/>
                  </a:lnTo>
                  <a:cubicBezTo>
                    <a:pt x="19964" y="24368"/>
                    <a:pt x="30500" y="13864"/>
                    <a:pt x="43417" y="13864"/>
                  </a:cubicBezTo>
                  <a:cubicBezTo>
                    <a:pt x="56335" y="13864"/>
                    <a:pt x="66871" y="24368"/>
                    <a:pt x="66871" y="37318"/>
                  </a:cubicBezTo>
                  <a:lnTo>
                    <a:pt x="66871" y="73004"/>
                  </a:lnTo>
                  <a:lnTo>
                    <a:pt x="147573" y="73004"/>
                  </a:lnTo>
                  <a:lnTo>
                    <a:pt x="14757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3"/>
            <p:cNvSpPr/>
            <p:nvPr/>
          </p:nvSpPr>
          <p:spPr>
            <a:xfrm>
              <a:off x="1955550" y="238125"/>
              <a:ext cx="3689325" cy="918250"/>
            </a:xfrm>
            <a:custGeom>
              <a:avLst/>
              <a:gdLst/>
              <a:ahLst/>
              <a:cxnLst/>
              <a:rect l="l" t="t" r="r" b="b"/>
              <a:pathLst>
                <a:path w="147573" h="36730" extrusionOk="0">
                  <a:moveTo>
                    <a:pt x="73787" y="0"/>
                  </a:moveTo>
                  <a:lnTo>
                    <a:pt x="12233" y="30630"/>
                  </a:lnTo>
                  <a:lnTo>
                    <a:pt x="12233" y="12657"/>
                  </a:lnTo>
                  <a:lnTo>
                    <a:pt x="0" y="12657"/>
                  </a:lnTo>
                  <a:lnTo>
                    <a:pt x="0" y="36730"/>
                  </a:lnTo>
                  <a:lnTo>
                    <a:pt x="147573" y="36730"/>
                  </a:lnTo>
                  <a:lnTo>
                    <a:pt x="147573" y="12657"/>
                  </a:lnTo>
                  <a:lnTo>
                    <a:pt x="135340" y="12657"/>
                  </a:lnTo>
                  <a:lnTo>
                    <a:pt x="135340" y="30630"/>
                  </a:lnTo>
                  <a:lnTo>
                    <a:pt x="7378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25" name="Google Shape;225;p33"/>
          <p:cNvPicPr preferRelativeResize="0">
            <a:picLocks noGrp="1"/>
          </p:cNvPicPr>
          <p:nvPr>
            <p:ph type="pic" idx="5"/>
          </p:nvPr>
        </p:nvPicPr>
        <p:blipFill rotWithShape="1">
          <a:blip r:embed="rId3">
            <a:alphaModFix/>
          </a:blip>
          <a:srcRect l="14838" r="14838"/>
          <a:stretch/>
        </p:blipFill>
        <p:spPr>
          <a:xfrm>
            <a:off x="365750" y="1556875"/>
            <a:ext cx="2807100" cy="2660400"/>
          </a:xfrm>
          <a:prstGeom prst="snip2DiagRect">
            <a:avLst>
              <a:gd name="adj1" fmla="val 0"/>
              <a:gd name="adj2" fmla="val 24199"/>
            </a:avLst>
          </a:prstGeom>
        </p:spPr>
      </p:pic>
      <p:sp>
        <p:nvSpPr>
          <p:cNvPr id="8" name="Google Shape;211;p33"/>
          <p:cNvSpPr/>
          <p:nvPr/>
        </p:nvSpPr>
        <p:spPr>
          <a:xfrm>
            <a:off x="3461701" y="1066997"/>
            <a:ext cx="786300" cy="786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213;p33"/>
          <p:cNvGrpSpPr/>
          <p:nvPr/>
        </p:nvGrpSpPr>
        <p:grpSpPr>
          <a:xfrm>
            <a:off x="3679141" y="1266249"/>
            <a:ext cx="351433" cy="387787"/>
            <a:chOff x="1435250" y="238125"/>
            <a:chExt cx="4729925" cy="5219200"/>
          </a:xfrm>
        </p:grpSpPr>
        <p:sp>
          <p:nvSpPr>
            <p:cNvPr id="10" name="Google Shape;214;p33"/>
            <p:cNvSpPr/>
            <p:nvPr/>
          </p:nvSpPr>
          <p:spPr>
            <a:xfrm>
              <a:off x="1435250" y="238125"/>
              <a:ext cx="4729925" cy="5219200"/>
            </a:xfrm>
            <a:custGeom>
              <a:avLst/>
              <a:gdLst/>
              <a:ahLst/>
              <a:cxnLst/>
              <a:rect l="l" t="t" r="r" b="b"/>
              <a:pathLst>
                <a:path w="189197" h="208768" extrusionOk="0">
                  <a:moveTo>
                    <a:pt x="49877" y="25215"/>
                  </a:moveTo>
                  <a:lnTo>
                    <a:pt x="49877" y="37448"/>
                  </a:lnTo>
                  <a:lnTo>
                    <a:pt x="37644" y="37448"/>
                  </a:lnTo>
                  <a:lnTo>
                    <a:pt x="37644" y="25215"/>
                  </a:lnTo>
                  <a:close/>
                  <a:moveTo>
                    <a:pt x="75255" y="25215"/>
                  </a:moveTo>
                  <a:lnTo>
                    <a:pt x="75255" y="37448"/>
                  </a:lnTo>
                  <a:lnTo>
                    <a:pt x="63023" y="37448"/>
                  </a:lnTo>
                  <a:lnTo>
                    <a:pt x="63023" y="25215"/>
                  </a:lnTo>
                  <a:close/>
                  <a:moveTo>
                    <a:pt x="100633" y="25215"/>
                  </a:moveTo>
                  <a:lnTo>
                    <a:pt x="100633" y="37448"/>
                  </a:lnTo>
                  <a:lnTo>
                    <a:pt x="88401" y="37448"/>
                  </a:lnTo>
                  <a:lnTo>
                    <a:pt x="88401" y="25215"/>
                  </a:lnTo>
                  <a:close/>
                  <a:moveTo>
                    <a:pt x="125979" y="25215"/>
                  </a:moveTo>
                  <a:lnTo>
                    <a:pt x="125979" y="37448"/>
                  </a:lnTo>
                  <a:lnTo>
                    <a:pt x="113746" y="37448"/>
                  </a:lnTo>
                  <a:lnTo>
                    <a:pt x="113746" y="25215"/>
                  </a:lnTo>
                  <a:close/>
                  <a:moveTo>
                    <a:pt x="151357" y="25215"/>
                  </a:moveTo>
                  <a:lnTo>
                    <a:pt x="151357" y="37448"/>
                  </a:lnTo>
                  <a:lnTo>
                    <a:pt x="139125" y="37448"/>
                  </a:lnTo>
                  <a:lnTo>
                    <a:pt x="139125" y="25215"/>
                  </a:lnTo>
                  <a:close/>
                  <a:moveTo>
                    <a:pt x="49877" y="50463"/>
                  </a:moveTo>
                  <a:lnTo>
                    <a:pt x="49877" y="62695"/>
                  </a:lnTo>
                  <a:lnTo>
                    <a:pt x="37644" y="62695"/>
                  </a:lnTo>
                  <a:lnTo>
                    <a:pt x="37644" y="50463"/>
                  </a:lnTo>
                  <a:close/>
                  <a:moveTo>
                    <a:pt x="75255" y="50463"/>
                  </a:moveTo>
                  <a:lnTo>
                    <a:pt x="75255" y="62695"/>
                  </a:lnTo>
                  <a:lnTo>
                    <a:pt x="63023" y="62695"/>
                  </a:lnTo>
                  <a:lnTo>
                    <a:pt x="63023" y="50463"/>
                  </a:lnTo>
                  <a:close/>
                  <a:moveTo>
                    <a:pt x="100633" y="50463"/>
                  </a:moveTo>
                  <a:lnTo>
                    <a:pt x="100633" y="62695"/>
                  </a:lnTo>
                  <a:lnTo>
                    <a:pt x="88401" y="62695"/>
                  </a:lnTo>
                  <a:lnTo>
                    <a:pt x="88401" y="50463"/>
                  </a:lnTo>
                  <a:close/>
                  <a:moveTo>
                    <a:pt x="125979" y="50463"/>
                  </a:moveTo>
                  <a:lnTo>
                    <a:pt x="125979" y="62695"/>
                  </a:lnTo>
                  <a:lnTo>
                    <a:pt x="113746" y="62695"/>
                  </a:lnTo>
                  <a:lnTo>
                    <a:pt x="113746" y="50463"/>
                  </a:lnTo>
                  <a:close/>
                  <a:moveTo>
                    <a:pt x="151357" y="50463"/>
                  </a:moveTo>
                  <a:lnTo>
                    <a:pt x="151357" y="62695"/>
                  </a:lnTo>
                  <a:lnTo>
                    <a:pt x="139125" y="62695"/>
                  </a:lnTo>
                  <a:lnTo>
                    <a:pt x="139125" y="50463"/>
                  </a:lnTo>
                  <a:close/>
                  <a:moveTo>
                    <a:pt x="49877" y="75678"/>
                  </a:moveTo>
                  <a:lnTo>
                    <a:pt x="49877" y="87911"/>
                  </a:lnTo>
                  <a:lnTo>
                    <a:pt x="37644" y="87911"/>
                  </a:lnTo>
                  <a:lnTo>
                    <a:pt x="37644" y="75678"/>
                  </a:lnTo>
                  <a:close/>
                  <a:moveTo>
                    <a:pt x="75255" y="75678"/>
                  </a:moveTo>
                  <a:lnTo>
                    <a:pt x="75255" y="87911"/>
                  </a:lnTo>
                  <a:lnTo>
                    <a:pt x="63023" y="87911"/>
                  </a:lnTo>
                  <a:lnTo>
                    <a:pt x="63023" y="75678"/>
                  </a:lnTo>
                  <a:close/>
                  <a:moveTo>
                    <a:pt x="100633" y="75678"/>
                  </a:moveTo>
                  <a:lnTo>
                    <a:pt x="100633" y="87911"/>
                  </a:lnTo>
                  <a:lnTo>
                    <a:pt x="88401" y="87911"/>
                  </a:lnTo>
                  <a:lnTo>
                    <a:pt x="88401" y="75678"/>
                  </a:lnTo>
                  <a:close/>
                  <a:moveTo>
                    <a:pt x="125979" y="75678"/>
                  </a:moveTo>
                  <a:lnTo>
                    <a:pt x="125979" y="87911"/>
                  </a:lnTo>
                  <a:lnTo>
                    <a:pt x="113746" y="87911"/>
                  </a:lnTo>
                  <a:lnTo>
                    <a:pt x="113746" y="75678"/>
                  </a:lnTo>
                  <a:close/>
                  <a:moveTo>
                    <a:pt x="151357" y="75678"/>
                  </a:moveTo>
                  <a:lnTo>
                    <a:pt x="151357" y="87911"/>
                  </a:lnTo>
                  <a:lnTo>
                    <a:pt x="139125" y="87911"/>
                  </a:lnTo>
                  <a:lnTo>
                    <a:pt x="139125" y="75678"/>
                  </a:lnTo>
                  <a:close/>
                  <a:moveTo>
                    <a:pt x="49877" y="100893"/>
                  </a:moveTo>
                  <a:lnTo>
                    <a:pt x="49877" y="113126"/>
                  </a:lnTo>
                  <a:lnTo>
                    <a:pt x="37644" y="113126"/>
                  </a:lnTo>
                  <a:lnTo>
                    <a:pt x="37644" y="100893"/>
                  </a:lnTo>
                  <a:close/>
                  <a:moveTo>
                    <a:pt x="75255" y="100893"/>
                  </a:moveTo>
                  <a:lnTo>
                    <a:pt x="75255" y="113126"/>
                  </a:lnTo>
                  <a:lnTo>
                    <a:pt x="63023" y="113126"/>
                  </a:lnTo>
                  <a:lnTo>
                    <a:pt x="63023" y="100893"/>
                  </a:lnTo>
                  <a:close/>
                  <a:moveTo>
                    <a:pt x="100633" y="100893"/>
                  </a:moveTo>
                  <a:lnTo>
                    <a:pt x="100633" y="113126"/>
                  </a:lnTo>
                  <a:lnTo>
                    <a:pt x="88401" y="113126"/>
                  </a:lnTo>
                  <a:lnTo>
                    <a:pt x="88401" y="100893"/>
                  </a:lnTo>
                  <a:close/>
                  <a:moveTo>
                    <a:pt x="125979" y="100893"/>
                  </a:moveTo>
                  <a:lnTo>
                    <a:pt x="125979" y="113126"/>
                  </a:lnTo>
                  <a:lnTo>
                    <a:pt x="113746" y="113126"/>
                  </a:lnTo>
                  <a:lnTo>
                    <a:pt x="113746" y="100893"/>
                  </a:lnTo>
                  <a:close/>
                  <a:moveTo>
                    <a:pt x="151357" y="100893"/>
                  </a:moveTo>
                  <a:lnTo>
                    <a:pt x="151357" y="113126"/>
                  </a:lnTo>
                  <a:lnTo>
                    <a:pt x="139125" y="113126"/>
                  </a:lnTo>
                  <a:lnTo>
                    <a:pt x="139125" y="100893"/>
                  </a:lnTo>
                  <a:close/>
                  <a:moveTo>
                    <a:pt x="49877" y="126141"/>
                  </a:moveTo>
                  <a:lnTo>
                    <a:pt x="49877" y="138373"/>
                  </a:lnTo>
                  <a:lnTo>
                    <a:pt x="37644" y="138373"/>
                  </a:lnTo>
                  <a:lnTo>
                    <a:pt x="37644" y="126141"/>
                  </a:lnTo>
                  <a:close/>
                  <a:moveTo>
                    <a:pt x="75255" y="126141"/>
                  </a:moveTo>
                  <a:lnTo>
                    <a:pt x="75255" y="138373"/>
                  </a:lnTo>
                  <a:lnTo>
                    <a:pt x="63023" y="138373"/>
                  </a:lnTo>
                  <a:lnTo>
                    <a:pt x="63023" y="126141"/>
                  </a:lnTo>
                  <a:close/>
                  <a:moveTo>
                    <a:pt x="100633" y="126141"/>
                  </a:moveTo>
                  <a:lnTo>
                    <a:pt x="100633" y="138373"/>
                  </a:lnTo>
                  <a:lnTo>
                    <a:pt x="88401" y="138373"/>
                  </a:lnTo>
                  <a:lnTo>
                    <a:pt x="88401" y="126141"/>
                  </a:lnTo>
                  <a:close/>
                  <a:moveTo>
                    <a:pt x="125979" y="126141"/>
                  </a:moveTo>
                  <a:lnTo>
                    <a:pt x="125979" y="138373"/>
                  </a:lnTo>
                  <a:lnTo>
                    <a:pt x="113746" y="138373"/>
                  </a:lnTo>
                  <a:lnTo>
                    <a:pt x="113746" y="126141"/>
                  </a:lnTo>
                  <a:close/>
                  <a:moveTo>
                    <a:pt x="151357" y="126141"/>
                  </a:moveTo>
                  <a:lnTo>
                    <a:pt x="151357" y="138373"/>
                  </a:lnTo>
                  <a:lnTo>
                    <a:pt x="139125" y="138373"/>
                  </a:lnTo>
                  <a:lnTo>
                    <a:pt x="139125" y="126141"/>
                  </a:lnTo>
                  <a:close/>
                  <a:moveTo>
                    <a:pt x="49877" y="151356"/>
                  </a:moveTo>
                  <a:lnTo>
                    <a:pt x="49877" y="163589"/>
                  </a:lnTo>
                  <a:lnTo>
                    <a:pt x="37644" y="163589"/>
                  </a:lnTo>
                  <a:lnTo>
                    <a:pt x="37644" y="151356"/>
                  </a:lnTo>
                  <a:close/>
                  <a:moveTo>
                    <a:pt x="75255" y="151356"/>
                  </a:moveTo>
                  <a:lnTo>
                    <a:pt x="75255" y="163589"/>
                  </a:lnTo>
                  <a:lnTo>
                    <a:pt x="63023" y="163589"/>
                  </a:lnTo>
                  <a:lnTo>
                    <a:pt x="63023" y="151356"/>
                  </a:lnTo>
                  <a:close/>
                  <a:moveTo>
                    <a:pt x="100633" y="151356"/>
                  </a:moveTo>
                  <a:lnTo>
                    <a:pt x="100633" y="163589"/>
                  </a:lnTo>
                  <a:lnTo>
                    <a:pt x="88401" y="163589"/>
                  </a:lnTo>
                  <a:lnTo>
                    <a:pt x="88401" y="151356"/>
                  </a:lnTo>
                  <a:close/>
                  <a:moveTo>
                    <a:pt x="125979" y="151356"/>
                  </a:moveTo>
                  <a:lnTo>
                    <a:pt x="125979" y="163589"/>
                  </a:lnTo>
                  <a:lnTo>
                    <a:pt x="113746" y="163589"/>
                  </a:lnTo>
                  <a:lnTo>
                    <a:pt x="113746" y="151356"/>
                  </a:lnTo>
                  <a:close/>
                  <a:moveTo>
                    <a:pt x="151357" y="151356"/>
                  </a:moveTo>
                  <a:lnTo>
                    <a:pt x="151357" y="163589"/>
                  </a:lnTo>
                  <a:lnTo>
                    <a:pt x="139125" y="163589"/>
                  </a:lnTo>
                  <a:lnTo>
                    <a:pt x="139125" y="151356"/>
                  </a:lnTo>
                  <a:close/>
                  <a:moveTo>
                    <a:pt x="62501" y="176571"/>
                  </a:moveTo>
                  <a:lnTo>
                    <a:pt x="62501" y="188804"/>
                  </a:lnTo>
                  <a:lnTo>
                    <a:pt x="50268" y="188804"/>
                  </a:lnTo>
                  <a:lnTo>
                    <a:pt x="50268" y="176571"/>
                  </a:lnTo>
                  <a:close/>
                  <a:moveTo>
                    <a:pt x="138733" y="176571"/>
                  </a:moveTo>
                  <a:lnTo>
                    <a:pt x="138733" y="188804"/>
                  </a:lnTo>
                  <a:lnTo>
                    <a:pt x="126501" y="188804"/>
                  </a:lnTo>
                  <a:lnTo>
                    <a:pt x="126501" y="176571"/>
                  </a:lnTo>
                  <a:close/>
                  <a:moveTo>
                    <a:pt x="1" y="0"/>
                  </a:moveTo>
                  <a:lnTo>
                    <a:pt x="1" y="12232"/>
                  </a:lnTo>
                  <a:lnTo>
                    <a:pt x="18594" y="12232"/>
                  </a:lnTo>
                  <a:lnTo>
                    <a:pt x="18594" y="208767"/>
                  </a:lnTo>
                  <a:lnTo>
                    <a:pt x="75875" y="208767"/>
                  </a:lnTo>
                  <a:lnTo>
                    <a:pt x="75875" y="176571"/>
                  </a:lnTo>
                  <a:lnTo>
                    <a:pt x="113322" y="176571"/>
                  </a:lnTo>
                  <a:lnTo>
                    <a:pt x="113322" y="208767"/>
                  </a:lnTo>
                  <a:lnTo>
                    <a:pt x="170603" y="208767"/>
                  </a:lnTo>
                  <a:lnTo>
                    <a:pt x="170603" y="12232"/>
                  </a:lnTo>
                  <a:lnTo>
                    <a:pt x="189196" y="12232"/>
                  </a:lnTo>
                  <a:lnTo>
                    <a:pt x="18919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15;p33"/>
            <p:cNvSpPr/>
            <p:nvPr/>
          </p:nvSpPr>
          <p:spPr>
            <a:xfrm>
              <a:off x="3637925" y="4958200"/>
              <a:ext cx="324575" cy="499125"/>
            </a:xfrm>
            <a:custGeom>
              <a:avLst/>
              <a:gdLst/>
              <a:ahLst/>
              <a:cxnLst/>
              <a:rect l="l" t="t" r="r" b="b"/>
              <a:pathLst>
                <a:path w="12983" h="19965" extrusionOk="0">
                  <a:moveTo>
                    <a:pt x="0" y="1"/>
                  </a:moveTo>
                  <a:lnTo>
                    <a:pt x="0" y="19964"/>
                  </a:lnTo>
                  <a:lnTo>
                    <a:pt x="12983" y="19964"/>
                  </a:lnTo>
                  <a:lnTo>
                    <a:pt x="1298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9"/>
        <p:cNvGrpSpPr/>
        <p:nvPr/>
      </p:nvGrpSpPr>
      <p:grpSpPr>
        <a:xfrm>
          <a:off x="0" y="0"/>
          <a:ext cx="0" cy="0"/>
          <a:chOff x="0" y="0"/>
          <a:chExt cx="0" cy="0"/>
        </a:xfrm>
      </p:grpSpPr>
      <p:sp>
        <p:nvSpPr>
          <p:cNvPr id="230" name="Google Shape;230;p34"/>
          <p:cNvSpPr txBox="1">
            <a:spLocks noGrp="1"/>
          </p:cNvSpPr>
          <p:nvPr>
            <p:ph type="title"/>
          </p:nvPr>
        </p:nvSpPr>
        <p:spPr>
          <a:xfrm>
            <a:off x="1068636" y="445025"/>
            <a:ext cx="7355364" cy="572700"/>
          </a:xfrm>
          <a:prstGeom prst="rect">
            <a:avLst/>
          </a:prstGeom>
        </p:spPr>
        <p:txBody>
          <a:bodyPr spcFirstLastPara="1" wrap="square" lIns="91425" tIns="91425" rIns="91425" bIns="91425" anchor="t" anchorCtr="0">
            <a:noAutofit/>
          </a:bodyPr>
          <a:lstStyle/>
          <a:p>
            <a:r>
              <a:rPr lang="en-IN" sz="2400" b="1" i="0" dirty="0">
                <a:effectLst/>
                <a:latin typeface="Montserrat" panose="020F0502020204030204" pitchFamily="2" charset="0"/>
              </a:rPr>
              <a:t>Handling the outliers. </a:t>
            </a:r>
            <a:endParaRPr lang="en-IN" sz="2400" b="1" dirty="0">
              <a:latin typeface="Montserrat" panose="020F0502020204030204" pitchFamily="2" charset="0"/>
            </a:endParaRPr>
          </a:p>
        </p:txBody>
      </p:sp>
      <p:sp>
        <p:nvSpPr>
          <p:cNvPr id="231" name="Google Shape;231;p34"/>
          <p:cNvSpPr txBox="1">
            <a:spLocks noGrp="1"/>
          </p:cNvSpPr>
          <p:nvPr>
            <p:ph type="title" idx="2"/>
          </p:nvPr>
        </p:nvSpPr>
        <p:spPr>
          <a:xfrm>
            <a:off x="1151174" y="1144754"/>
            <a:ext cx="2387554" cy="357537"/>
          </a:xfrm>
          <a:prstGeom prst="rect">
            <a:avLst/>
          </a:prstGeom>
        </p:spPr>
        <p:txBody>
          <a:bodyPr spcFirstLastPara="1" wrap="square" lIns="91425" tIns="91425" rIns="91425" bIns="91425" anchor="b" anchorCtr="0">
            <a:noAutofit/>
          </a:bodyPr>
          <a:lstStyle/>
          <a:p>
            <a:r>
              <a:rPr lang="en-IN" sz="1400" b="1" i="0" dirty="0">
                <a:effectLst/>
                <a:latin typeface="Montserrat" panose="020F0502020204030204" pitchFamily="2" charset="0"/>
              </a:rPr>
              <a:t>Before outliers removal</a:t>
            </a:r>
            <a:endParaRPr lang="en-IN" sz="1400" b="1" dirty="0">
              <a:latin typeface="Montserrat" panose="020F0502020204030204" pitchFamily="2" charset="0"/>
            </a:endParaRPr>
          </a:p>
        </p:txBody>
      </p:sp>
      <p:sp>
        <p:nvSpPr>
          <p:cNvPr id="235" name="Google Shape;235;p34"/>
          <p:cNvSpPr txBox="1">
            <a:spLocks noGrp="1"/>
          </p:cNvSpPr>
          <p:nvPr>
            <p:ph type="title" idx="5"/>
          </p:nvPr>
        </p:nvSpPr>
        <p:spPr>
          <a:xfrm>
            <a:off x="5905375" y="1144754"/>
            <a:ext cx="2305937" cy="318641"/>
          </a:xfrm>
          <a:prstGeom prst="rect">
            <a:avLst/>
          </a:prstGeom>
        </p:spPr>
        <p:txBody>
          <a:bodyPr spcFirstLastPara="1" wrap="square" lIns="91425" tIns="91425" rIns="91425" bIns="91425" anchor="b" anchorCtr="0">
            <a:noAutofit/>
          </a:bodyPr>
          <a:lstStyle/>
          <a:p>
            <a:r>
              <a:rPr lang="en-IN" sz="1400" b="1" i="0" dirty="0">
                <a:effectLst/>
                <a:latin typeface="Montserrat" panose="020F0502020204030204" pitchFamily="2" charset="0"/>
              </a:rPr>
              <a:t>After outliers removal</a:t>
            </a:r>
            <a:endParaRPr lang="en-IN" sz="1400" b="1" dirty="0">
              <a:latin typeface="Montserrat" panose="020F0502020204030204" pitchFamily="2" charset="0"/>
            </a:endParaRPr>
          </a:p>
        </p:txBody>
      </p:sp>
      <p:pic>
        <p:nvPicPr>
          <p:cNvPr id="6" name="Picture 5" descr="A graph showing a number of squares&#10;&#10;Description automatically generated">
            <a:extLst>
              <a:ext uri="{FF2B5EF4-FFF2-40B4-BE49-F238E27FC236}">
                <a16:creationId xmlns:a16="http://schemas.microsoft.com/office/drawing/2014/main" id="{CF4E9B31-8BBA-17BE-C79E-CB36578A11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17" y="1502291"/>
            <a:ext cx="4492883" cy="2970558"/>
          </a:xfrm>
          <a:prstGeom prst="rect">
            <a:avLst/>
          </a:prstGeom>
        </p:spPr>
      </p:pic>
      <p:pic>
        <p:nvPicPr>
          <p:cNvPr id="7" name="Picture 6" descr="A diagram of a number of squares&#10;&#10;Description automatically generated">
            <a:extLst>
              <a:ext uri="{FF2B5EF4-FFF2-40B4-BE49-F238E27FC236}">
                <a16:creationId xmlns:a16="http://schemas.microsoft.com/office/drawing/2014/main" id="{15B784B8-5669-AA55-8CD4-A138DDD8B16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05304" y="1470856"/>
            <a:ext cx="4317176" cy="312317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B845F-16F6-D5BB-EC8C-5BC0CAE44411}"/>
              </a:ext>
            </a:extLst>
          </p:cNvPr>
          <p:cNvSpPr>
            <a:spLocks noGrp="1"/>
          </p:cNvSpPr>
          <p:nvPr>
            <p:ph type="title"/>
          </p:nvPr>
        </p:nvSpPr>
        <p:spPr/>
        <p:txBody>
          <a:bodyPr/>
          <a:lstStyle/>
          <a:p>
            <a:r>
              <a:rPr lang="en-IN" dirty="0"/>
              <a:t>Linear Regression Model Used</a:t>
            </a:r>
          </a:p>
        </p:txBody>
      </p:sp>
      <p:sp>
        <p:nvSpPr>
          <p:cNvPr id="10" name="TextBox 9">
            <a:extLst>
              <a:ext uri="{FF2B5EF4-FFF2-40B4-BE49-F238E27FC236}">
                <a16:creationId xmlns:a16="http://schemas.microsoft.com/office/drawing/2014/main" id="{95BC16FF-FEA7-D4E0-1AEB-765AD86DC758}"/>
              </a:ext>
            </a:extLst>
          </p:cNvPr>
          <p:cNvSpPr txBox="1"/>
          <p:nvPr/>
        </p:nvSpPr>
        <p:spPr>
          <a:xfrm>
            <a:off x="559254" y="1299822"/>
            <a:ext cx="8025492" cy="2893100"/>
          </a:xfrm>
          <a:prstGeom prst="rect">
            <a:avLst/>
          </a:prstGeom>
          <a:noFill/>
        </p:spPr>
        <p:txBody>
          <a:bodyPr wrap="square">
            <a:spAutoFit/>
          </a:bodyPr>
          <a:lstStyle/>
          <a:p>
            <a:pPr marL="285750" indent="-285750">
              <a:buFont typeface="Wingdings" panose="05000000000000000000" pitchFamily="2" charset="2"/>
              <a:buChar char="§"/>
            </a:pPr>
            <a:r>
              <a:rPr lang="en-US" dirty="0"/>
              <a:t>We are pursuing with Linear Regression as we are Predicting the price of houses based on features like total square footage, number of bathrooms, and bedrooms. </a:t>
            </a:r>
          </a:p>
          <a:p>
            <a:endParaRPr lang="en-US" dirty="0"/>
          </a:p>
          <a:p>
            <a:r>
              <a:rPr lang="en-US" b="1" dirty="0"/>
              <a:t>Linear Regression: </a:t>
            </a:r>
          </a:p>
          <a:p>
            <a:endParaRPr lang="en-US" dirty="0"/>
          </a:p>
          <a:p>
            <a:pPr marL="285750" indent="-285750">
              <a:buFont typeface="Wingdings" panose="05000000000000000000" pitchFamily="2" charset="2"/>
              <a:buChar char="§"/>
            </a:pPr>
            <a:r>
              <a:rPr lang="en-US" b="1" u="sng" dirty="0"/>
              <a:t>Why:</a:t>
            </a:r>
            <a:r>
              <a:rPr lang="en-US" b="1" dirty="0"/>
              <a:t> </a:t>
            </a:r>
            <a:r>
              <a:rPr lang="en-US" dirty="0"/>
              <a:t>Chosen for its simplicity and ability to model linear relationships, suitable for predicting numerical values like house prices. </a:t>
            </a:r>
          </a:p>
          <a:p>
            <a:pPr marL="285750" indent="-285750">
              <a:buFont typeface="Wingdings" panose="05000000000000000000" pitchFamily="2" charset="2"/>
              <a:buChar char="§"/>
            </a:pPr>
            <a:endParaRPr lang="en-US" b="1" u="sng" dirty="0"/>
          </a:p>
          <a:p>
            <a:pPr marL="285750" indent="-285750">
              <a:buFont typeface="Wingdings" panose="05000000000000000000" pitchFamily="2" charset="2"/>
              <a:buChar char="§"/>
            </a:pPr>
            <a:r>
              <a:rPr lang="en-US" b="1" u="sng" dirty="0"/>
              <a:t>Performance:</a:t>
            </a:r>
            <a:r>
              <a:rPr lang="en-US" b="1" dirty="0"/>
              <a:t> </a:t>
            </a:r>
            <a:r>
              <a:rPr lang="en-US" dirty="0"/>
              <a:t>Achieved a high score of 81% on the test data. </a:t>
            </a:r>
          </a:p>
          <a:p>
            <a:endParaRPr lang="en-US" dirty="0"/>
          </a:p>
          <a:p>
            <a:r>
              <a:rPr lang="en-US" b="1" dirty="0"/>
              <a:t>Prediction Function: </a:t>
            </a:r>
          </a:p>
          <a:p>
            <a:pPr marL="285750" indent="-285750">
              <a:buFont typeface="Wingdings" panose="05000000000000000000" pitchFamily="2" charset="2"/>
              <a:buChar char="§"/>
            </a:pPr>
            <a:r>
              <a:rPr lang="en-US" dirty="0"/>
              <a:t>Created a function to predict house prices based on user-input features like location, square footage, bathrooms, and bedrooms. </a:t>
            </a:r>
            <a:endParaRPr lang="en-IN" dirty="0"/>
          </a:p>
        </p:txBody>
      </p:sp>
    </p:spTree>
    <p:extLst>
      <p:ext uri="{BB962C8B-B14F-4D97-AF65-F5344CB8AC3E}">
        <p14:creationId xmlns:p14="http://schemas.microsoft.com/office/powerpoint/2010/main" val="350922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4" name="Google Shape;244;p35"/>
          <p:cNvSpPr txBox="1">
            <a:spLocks noGrp="1"/>
          </p:cNvSpPr>
          <p:nvPr>
            <p:ph type="subTitle" idx="4294967295"/>
          </p:nvPr>
        </p:nvSpPr>
        <p:spPr>
          <a:xfrm>
            <a:off x="0" y="191386"/>
            <a:ext cx="8920716" cy="370681"/>
          </a:xfrm>
          <a:prstGeom prst="rect">
            <a:avLst/>
          </a:prstGeom>
        </p:spPr>
        <p:txBody>
          <a:bodyPr spcFirstLastPara="1" wrap="square" lIns="91425" tIns="91425" rIns="91425" bIns="91425" anchor="t" anchorCtr="0">
            <a:noAutofit/>
          </a:bodyPr>
          <a:lstStyle/>
          <a:p>
            <a:pPr marL="0" indent="0" algn="ctr">
              <a:buClr>
                <a:schemeClr val="tx1"/>
              </a:buClr>
              <a:buNone/>
            </a:pPr>
            <a:r>
              <a:rPr lang="en-US" sz="1400" b="1" dirty="0">
                <a:latin typeface="Montserrat" panose="020F0502020204030204" pitchFamily="2" charset="0"/>
                <a:cs typeface="Times New Roman" panose="02020603050405020304" pitchFamily="18" charset="0"/>
              </a:rPr>
              <a:t>Machine Learning Models Applied</a:t>
            </a:r>
          </a:p>
          <a:p>
            <a:pPr marL="285750" indent="-285750">
              <a:buFont typeface="Arial" panose="020B0604020202020204" pitchFamily="34" charset="0"/>
              <a:buChar char="•"/>
            </a:pPr>
            <a:r>
              <a:rPr lang="en-US" sz="1400" b="1" dirty="0">
                <a:latin typeface="Montserrat" panose="020F0502020204030204" pitchFamily="2" charset="0"/>
                <a:cs typeface="Times New Roman" panose="02020603050405020304" pitchFamily="18" charset="0"/>
              </a:rPr>
              <a:t>One hot Encoding</a:t>
            </a:r>
          </a:p>
          <a:p>
            <a:pPr marL="0" indent="0">
              <a:buNone/>
            </a:pPr>
            <a:r>
              <a:rPr lang="en-US" sz="1400" b="0" i="0" dirty="0">
                <a:effectLst/>
                <a:latin typeface="Montserrat" panose="020F0502020204030204" pitchFamily="2" charset="0"/>
              </a:rPr>
              <a:t>We utilized one-hot encoding to convert categorical variables into numerical format, enabling our model to interpret them effectively during analysis.</a:t>
            </a:r>
          </a:p>
          <a:p>
            <a:pPr marL="0" indent="0">
              <a:buNone/>
            </a:pPr>
            <a:endParaRPr lang="en-US" sz="1400" b="1" dirty="0">
              <a:latin typeface="Montserrat" panose="020F0502020204030204" pitchFamily="2" charset="0"/>
              <a:cs typeface="Times New Roman" panose="02020603050405020304" pitchFamily="18" charset="0"/>
            </a:endParaRPr>
          </a:p>
          <a:p>
            <a:pPr marL="285750" indent="-285750">
              <a:buClr>
                <a:schemeClr val="tx1"/>
              </a:buClr>
              <a:buFont typeface="Arial" panose="020B0604020202020204" pitchFamily="34" charset="0"/>
              <a:buChar char="•"/>
            </a:pPr>
            <a:r>
              <a:rPr lang="en-US" sz="1400" b="1" i="0" dirty="0">
                <a:effectLst/>
                <a:latin typeface="Montserrat" panose="020F0502020204030204" pitchFamily="2" charset="0"/>
                <a:cs typeface="Times New Roman" panose="02020603050405020304" pitchFamily="18" charset="0"/>
              </a:rPr>
              <a:t>K-Fold Cross-Validation</a:t>
            </a:r>
          </a:p>
          <a:p>
            <a:pPr marL="0" indent="0">
              <a:buNone/>
            </a:pPr>
            <a:r>
              <a:rPr lang="en-US" sz="1400" b="0" i="0" dirty="0">
                <a:effectLst/>
                <a:latin typeface="Montserrat" panose="020F0502020204030204" pitchFamily="2" charset="0"/>
              </a:rPr>
              <a:t>We employed k-fold cross-validation to validate our model's performance effectively. This technique splits the dataset into k subsets, allowing us to train and test the model multiple times to ensure reliable evaluation.</a:t>
            </a:r>
          </a:p>
          <a:p>
            <a:pPr marL="0" indent="0">
              <a:buNone/>
            </a:pPr>
            <a:endParaRPr lang="en-US" sz="1400" b="0" i="0" dirty="0">
              <a:effectLst/>
              <a:latin typeface="Montserrat" panose="020F0502020204030204" pitchFamily="2" charset="0"/>
            </a:endParaRPr>
          </a:p>
          <a:p>
            <a:pPr marL="285750" indent="-285750">
              <a:buFont typeface="Arial" panose="020B0604020202020204" pitchFamily="34" charset="0"/>
              <a:buChar char="•"/>
            </a:pPr>
            <a:r>
              <a:rPr lang="en-US" sz="1400" b="1" dirty="0">
                <a:latin typeface="Montserrat" panose="020F0502020204030204" pitchFamily="2" charset="0"/>
                <a:cs typeface="Times New Roman" panose="02020603050405020304" pitchFamily="18" charset="0"/>
              </a:rPr>
              <a:t>GridSearchCV :</a:t>
            </a:r>
          </a:p>
          <a:p>
            <a:pPr marL="0" indent="0">
              <a:buNone/>
            </a:pPr>
            <a:r>
              <a:rPr lang="en-US" sz="1400" b="0" i="0" dirty="0">
                <a:effectLst/>
                <a:latin typeface="Montserrat" panose="020F0502020204030204" pitchFamily="2" charset="0"/>
              </a:rPr>
              <a:t>We employed gridsearchcv to compare three models - linear regression, lasso regression, and decision tree to identify the most accurate model for predicting house prices in our analysis.</a:t>
            </a:r>
          </a:p>
          <a:p>
            <a:pPr>
              <a:buFont typeface="Wingdings" panose="05000000000000000000" pitchFamily="2" charset="2"/>
              <a:buChar char="Ø"/>
            </a:pPr>
            <a:r>
              <a:rPr lang="en-US" sz="1400" b="1" dirty="0">
                <a:latin typeface="Montserrat" panose="020F0502020204030204" pitchFamily="2" charset="0"/>
                <a:cs typeface="Times New Roman" panose="02020603050405020304" pitchFamily="18" charset="0"/>
              </a:rPr>
              <a:t>Linear Regression</a:t>
            </a:r>
          </a:p>
          <a:p>
            <a:pPr>
              <a:buFont typeface="Wingdings" panose="05000000000000000000" pitchFamily="2" charset="2"/>
              <a:buChar char="Ø"/>
            </a:pPr>
            <a:r>
              <a:rPr lang="en-US" sz="1400" b="1" dirty="0">
                <a:latin typeface="Montserrat" panose="020F0502020204030204" pitchFamily="2" charset="0"/>
                <a:cs typeface="Times New Roman" panose="02020603050405020304" pitchFamily="18" charset="0"/>
              </a:rPr>
              <a:t>Lasso Regression</a:t>
            </a:r>
          </a:p>
          <a:p>
            <a:pPr>
              <a:buFont typeface="Wingdings" panose="05000000000000000000" pitchFamily="2" charset="2"/>
              <a:buChar char="Ø"/>
            </a:pPr>
            <a:r>
              <a:rPr lang="en-US" sz="1400" b="1" dirty="0">
                <a:latin typeface="Montserrat" panose="020F0502020204030204" pitchFamily="2" charset="0"/>
                <a:cs typeface="Times New Roman" panose="02020603050405020304" pitchFamily="18" charset="0"/>
              </a:rPr>
              <a:t>Decision Tree</a:t>
            </a:r>
          </a:p>
          <a:p>
            <a:pPr marL="0" lvl="0" indent="0" algn="l" rtl="0">
              <a:spcBef>
                <a:spcPts val="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8" name="Google Shape;258;p36"/>
          <p:cNvSpPr txBox="1">
            <a:spLocks noGrp="1"/>
          </p:cNvSpPr>
          <p:nvPr>
            <p:ph type="title"/>
          </p:nvPr>
        </p:nvSpPr>
        <p:spPr>
          <a:xfrm>
            <a:off x="507349" y="2696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i="0" dirty="0">
                <a:solidFill>
                  <a:srgbClr val="2D3B45"/>
                </a:solidFill>
                <a:effectLst/>
                <a:latin typeface="Montserrat" panose="020F0502020204030204" pitchFamily="2" charset="0"/>
                <a:cs typeface="Times New Roman" panose="02020603050405020304" pitchFamily="18" charset="0"/>
              </a:rPr>
              <a:t> </a:t>
            </a:r>
            <a:r>
              <a:rPr lang="en-US" sz="2800" i="0" dirty="0">
                <a:solidFill>
                  <a:schemeClr val="tx1"/>
                </a:solidFill>
                <a:effectLst/>
                <a:latin typeface="Montserrat" panose="020F0502020204030204" pitchFamily="2" charset="0"/>
                <a:cs typeface="Times New Roman" panose="02020603050405020304" pitchFamily="18" charset="0"/>
              </a:rPr>
              <a:t>Results &amp; Discussion</a:t>
            </a:r>
            <a:endParaRPr sz="2800" i="1" dirty="0">
              <a:latin typeface="Montserrat" panose="020F0502020204030204" pitchFamily="2" charset="0"/>
            </a:endParaRPr>
          </a:p>
        </p:txBody>
      </p:sp>
      <p:sp>
        <p:nvSpPr>
          <p:cNvPr id="260" name="Google Shape;260;p36"/>
          <p:cNvSpPr txBox="1">
            <a:spLocks noGrp="1"/>
          </p:cNvSpPr>
          <p:nvPr>
            <p:ph type="subTitle" idx="1"/>
          </p:nvPr>
        </p:nvSpPr>
        <p:spPr>
          <a:xfrm>
            <a:off x="216384" y="842325"/>
            <a:ext cx="7994965" cy="1054200"/>
          </a:xfrm>
          <a:prstGeom prst="rect">
            <a:avLst/>
          </a:prstGeom>
        </p:spPr>
        <p:txBody>
          <a:bodyPr spcFirstLastPara="1" wrap="square" lIns="91425" tIns="91425" rIns="91425" bIns="91425" anchor="t" anchorCtr="0">
            <a:noAutofit/>
          </a:bodyPr>
          <a:lstStyle/>
          <a:p>
            <a:pPr>
              <a:lnSpc>
                <a:spcPct val="115000"/>
              </a:lnSpc>
              <a:spcAft>
                <a:spcPts val="1000"/>
              </a:spcAft>
            </a:pPr>
            <a:r>
              <a:rPr lang="en-IN" sz="1400" b="1" u="sng" kern="100" dirty="0">
                <a:effectLst/>
                <a:latin typeface="Montserrat" panose="020F0502020204030204" pitchFamily="2" charset="0"/>
                <a:ea typeface="Calibri" panose="020F0502020204030204" pitchFamily="34" charset="0"/>
                <a:cs typeface="Times New Roman" panose="02020603050405020304" pitchFamily="18" charset="0"/>
              </a:rPr>
              <a:t>Model Performance Overview:</a:t>
            </a:r>
            <a:endParaRPr lang="en-IN" sz="1400" b="1" kern="100" dirty="0">
              <a:effectLst/>
              <a:latin typeface="Montserrat" panose="020F0502020204030204" pitchFamily="2" charset="0"/>
              <a:ea typeface="Calibri" panose="020F0502020204030204" pitchFamily="34" charset="0"/>
              <a:cs typeface="Times New Roman" panose="02020603050405020304" pitchFamily="18" charset="0"/>
            </a:endParaRPr>
          </a:p>
          <a:p>
            <a:pPr marL="438150" indent="-285750">
              <a:lnSpc>
                <a:spcPct val="115000"/>
              </a:lnSpc>
              <a:spcAft>
                <a:spcPts val="1000"/>
              </a:spcAft>
              <a:buFont typeface="Arial" panose="020B0604020202020204" pitchFamily="34" charset="0"/>
              <a:buChar char="•"/>
            </a:pPr>
            <a:r>
              <a:rPr lang="en-IN" sz="1400" kern="100" dirty="0">
                <a:effectLst/>
                <a:latin typeface="Montserrat" panose="020F0502020204030204" pitchFamily="2" charset="0"/>
                <a:ea typeface="Calibri" panose="020F0502020204030204" pitchFamily="34" charset="0"/>
                <a:cs typeface="Times New Roman" panose="02020603050405020304" pitchFamily="18" charset="0"/>
              </a:rPr>
              <a:t>Linear Regression Model: Achieved the highest R² score of </a:t>
            </a:r>
            <a:r>
              <a:rPr lang="en-IN" sz="1400" b="1" kern="100" dirty="0">
                <a:effectLst/>
                <a:latin typeface="Montserrat" panose="020F0502020204030204" pitchFamily="2" charset="0"/>
                <a:ea typeface="Calibri" panose="020F0502020204030204" pitchFamily="34" charset="0"/>
                <a:cs typeface="Times New Roman" panose="02020603050405020304" pitchFamily="18" charset="0"/>
              </a:rPr>
              <a:t>81.9%</a:t>
            </a:r>
            <a:r>
              <a:rPr lang="en-IN" sz="1400" kern="100" dirty="0">
                <a:effectLst/>
                <a:latin typeface="Montserrat" panose="020F0502020204030204" pitchFamily="2" charset="0"/>
                <a:ea typeface="Calibri" panose="020F0502020204030204" pitchFamily="34" charset="0"/>
                <a:cs typeface="Times New Roman" panose="02020603050405020304" pitchFamily="18" charset="0"/>
              </a:rPr>
              <a:t>, indicating that approximately </a:t>
            </a:r>
            <a:r>
              <a:rPr lang="en-IN" sz="1400" b="1" kern="100" dirty="0">
                <a:effectLst/>
                <a:latin typeface="Montserrat" panose="020F0502020204030204" pitchFamily="2" charset="0"/>
                <a:ea typeface="Calibri" panose="020F0502020204030204" pitchFamily="34" charset="0"/>
                <a:cs typeface="Times New Roman" panose="02020603050405020304" pitchFamily="18" charset="0"/>
              </a:rPr>
              <a:t>82%</a:t>
            </a:r>
            <a:r>
              <a:rPr lang="en-IN" sz="1400" kern="100" dirty="0">
                <a:effectLst/>
                <a:latin typeface="Montserrat" panose="020F0502020204030204" pitchFamily="2" charset="0"/>
                <a:ea typeface="Calibri" panose="020F0502020204030204" pitchFamily="34" charset="0"/>
                <a:cs typeface="Times New Roman" panose="02020603050405020304" pitchFamily="18" charset="0"/>
              </a:rPr>
              <a:t> of the variance in Bangalore house prices can be predicted from our features.</a:t>
            </a:r>
          </a:p>
          <a:p>
            <a:pPr>
              <a:lnSpc>
                <a:spcPct val="115000"/>
              </a:lnSpc>
              <a:spcAft>
                <a:spcPts val="1000"/>
              </a:spcAft>
              <a:buFont typeface="Arial" panose="020B0604020202020204" pitchFamily="34" charset="0"/>
              <a:buChar char="•"/>
            </a:pPr>
            <a:r>
              <a:rPr lang="en-IN" sz="1400" kern="100" dirty="0">
                <a:effectLst/>
                <a:latin typeface="Montserrat" panose="020F0502020204030204" pitchFamily="2" charset="0"/>
                <a:ea typeface="Calibri" panose="020F0502020204030204" pitchFamily="34" charset="0"/>
                <a:cs typeface="Times New Roman" panose="02020603050405020304" pitchFamily="18" charset="0"/>
              </a:rPr>
              <a:t>Lasso Regression: Achieved an R² score of </a:t>
            </a:r>
            <a:r>
              <a:rPr lang="en-IN" sz="1400" b="1" kern="100" dirty="0">
                <a:effectLst/>
                <a:latin typeface="Montserrat" panose="020F0502020204030204" pitchFamily="2" charset="0"/>
                <a:ea typeface="Calibri" panose="020F0502020204030204" pitchFamily="34" charset="0"/>
                <a:cs typeface="Times New Roman" panose="02020603050405020304" pitchFamily="18" charset="0"/>
              </a:rPr>
              <a:t>68.7%</a:t>
            </a:r>
            <a:r>
              <a:rPr lang="en-IN" sz="1400" kern="100" dirty="0">
                <a:effectLst/>
                <a:latin typeface="Montserrat" panose="020F0502020204030204" pitchFamily="2" charset="0"/>
                <a:ea typeface="Calibri" panose="020F0502020204030204" pitchFamily="34" charset="0"/>
                <a:cs typeface="Times New Roman" panose="02020603050405020304" pitchFamily="18" charset="0"/>
              </a:rPr>
              <a:t> with optimal parameters.</a:t>
            </a:r>
          </a:p>
          <a:p>
            <a:pPr>
              <a:lnSpc>
                <a:spcPct val="115000"/>
              </a:lnSpc>
              <a:spcAft>
                <a:spcPts val="1000"/>
              </a:spcAft>
              <a:buFont typeface="Arial" panose="020B0604020202020204" pitchFamily="34" charset="0"/>
              <a:buChar char="•"/>
            </a:pPr>
            <a:r>
              <a:rPr lang="en-IN" sz="1400" dirty="0">
                <a:effectLst/>
                <a:latin typeface="Montserrat" panose="020F0502020204030204" pitchFamily="2" charset="0"/>
                <a:ea typeface="Calibri" panose="020F0502020204030204" pitchFamily="34" charset="0"/>
                <a:cs typeface="Times New Roman" panose="02020603050405020304" pitchFamily="18" charset="0"/>
              </a:rPr>
              <a:t>Decision Tree: Scored an </a:t>
            </a:r>
            <a:r>
              <a:rPr lang="en-IN" sz="1400" b="1" dirty="0">
                <a:effectLst/>
                <a:latin typeface="Montserrat" panose="020F0502020204030204" pitchFamily="2" charset="0"/>
                <a:ea typeface="Calibri" panose="020F0502020204030204" pitchFamily="34" charset="0"/>
                <a:cs typeface="Times New Roman" panose="02020603050405020304" pitchFamily="18" charset="0"/>
              </a:rPr>
              <a:t>R²</a:t>
            </a:r>
            <a:r>
              <a:rPr lang="en-IN" sz="1400" dirty="0">
                <a:effectLst/>
                <a:latin typeface="Montserrat" panose="020F0502020204030204" pitchFamily="2" charset="0"/>
                <a:ea typeface="Calibri" panose="020F0502020204030204" pitchFamily="34" charset="0"/>
                <a:cs typeface="Times New Roman" panose="02020603050405020304" pitchFamily="18" charset="0"/>
              </a:rPr>
              <a:t> of </a:t>
            </a:r>
            <a:r>
              <a:rPr lang="en-IN" sz="1400" b="1" dirty="0">
                <a:effectLst/>
                <a:latin typeface="Montserrat" panose="020F0502020204030204" pitchFamily="2" charset="0"/>
                <a:ea typeface="Calibri" panose="020F0502020204030204" pitchFamily="34" charset="0"/>
                <a:cs typeface="Times New Roman" panose="02020603050405020304" pitchFamily="18" charset="0"/>
              </a:rPr>
              <a:t>72.2%.</a:t>
            </a:r>
            <a:br>
              <a:rPr lang="en-IN" sz="1400" dirty="0">
                <a:effectLst/>
                <a:latin typeface="Montserrat" panose="020F0502020204030204" pitchFamily="2" charset="0"/>
                <a:ea typeface="Calibri" panose="020F0502020204030204" pitchFamily="34" charset="0"/>
                <a:cs typeface="Times New Roman" panose="02020603050405020304" pitchFamily="18" charset="0"/>
              </a:rPr>
            </a:br>
            <a:endParaRPr lang="en-IN" sz="1400" b="1" dirty="0">
              <a:effectLst/>
              <a:latin typeface="Montserrat" panose="020F0502020204030204" pitchFamily="2" charset="0"/>
              <a:ea typeface="Calibri" panose="020F0502020204030204" pitchFamily="34" charset="0"/>
              <a:cs typeface="Times New Roman" panose="02020603050405020304" pitchFamily="18" charset="0"/>
            </a:endParaRPr>
          </a:p>
          <a:p>
            <a:pPr>
              <a:lnSpc>
                <a:spcPct val="115000"/>
              </a:lnSpc>
              <a:spcAft>
                <a:spcPts val="1000"/>
              </a:spcAft>
            </a:pPr>
            <a:r>
              <a:rPr lang="en-IN" sz="1400" b="1" u="sng" kern="100" dirty="0">
                <a:effectLst/>
                <a:latin typeface="Montserrat" panose="020F0502020204030204" pitchFamily="2" charset="0"/>
                <a:ea typeface="Calibri" panose="020F0502020204030204" pitchFamily="34" charset="0"/>
                <a:cs typeface="Times New Roman" panose="02020603050405020304" pitchFamily="18" charset="0"/>
              </a:rPr>
              <a:t>Best Model Selection:</a:t>
            </a:r>
            <a:r>
              <a:rPr lang="en-IN" sz="1400" b="1" kern="100" dirty="0">
                <a:effectLst/>
                <a:latin typeface="Montserrat" panose="020F0502020204030204" pitchFamily="2" charset="0"/>
                <a:ea typeface="Calibri" panose="020F0502020204030204" pitchFamily="34" charset="0"/>
                <a:cs typeface="Times New Roman" panose="02020603050405020304" pitchFamily="18" charset="0"/>
              </a:rPr>
              <a:t> </a:t>
            </a:r>
          </a:p>
          <a:p>
            <a:pPr>
              <a:lnSpc>
                <a:spcPct val="115000"/>
              </a:lnSpc>
              <a:spcAft>
                <a:spcPts val="1000"/>
              </a:spcAft>
            </a:pPr>
            <a:r>
              <a:rPr lang="en-IN" sz="1400" kern="100" dirty="0">
                <a:effectLst/>
                <a:latin typeface="Montserrat" panose="020F0502020204030204" pitchFamily="2" charset="0"/>
                <a:ea typeface="Calibri" panose="020F0502020204030204" pitchFamily="34" charset="0"/>
                <a:cs typeface="Times New Roman" panose="02020603050405020304" pitchFamily="18" charset="0"/>
              </a:rPr>
              <a:t>Among the models tested on GridSearchCV, Linear Regression proved to be the most effective for our data, balancing complexity and prediction accuracy.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6" name="Google Shape;306;p41"/>
          <p:cNvSpPr txBox="1">
            <a:spLocks noGrp="1"/>
          </p:cNvSpPr>
          <p:nvPr>
            <p:ph type="subTitle" idx="1"/>
          </p:nvPr>
        </p:nvSpPr>
        <p:spPr>
          <a:xfrm>
            <a:off x="3838354" y="0"/>
            <a:ext cx="5305646" cy="2073349"/>
          </a:xfrm>
          <a:prstGeom prst="rect">
            <a:avLst/>
          </a:prstGeom>
        </p:spPr>
        <p:txBody>
          <a:bodyPr spcFirstLastPara="1" wrap="square" lIns="91425" tIns="91425" rIns="91425" bIns="91425" anchor="b" anchorCtr="0">
            <a:noAutofit/>
          </a:bodyPr>
          <a:lstStyle/>
          <a:p>
            <a:pPr>
              <a:lnSpc>
                <a:spcPct val="115000"/>
              </a:lnSpc>
              <a:spcAft>
                <a:spcPts val="1000"/>
              </a:spcAft>
            </a:pPr>
            <a:r>
              <a:rPr lang="en-IN" sz="1400" b="1" u="sng" kern="100" dirty="0">
                <a:effectLst/>
                <a:latin typeface="Montserrat" panose="020F0502020204030204" pitchFamily="2" charset="0"/>
                <a:ea typeface="Calibri" panose="020F0502020204030204" pitchFamily="34" charset="0"/>
                <a:cs typeface="Times New Roman" panose="02020603050405020304" pitchFamily="18" charset="0"/>
              </a:rPr>
              <a:t>How the Results Answer the Business Problem:</a:t>
            </a:r>
            <a:endParaRPr lang="en-IN" sz="1400" b="1" kern="100" dirty="0">
              <a:effectLst/>
              <a:latin typeface="Montserrat" panose="020F0502020204030204" pitchFamily="2" charset="0"/>
              <a:ea typeface="Calibri" panose="020F0502020204030204" pitchFamily="34" charset="0"/>
              <a:cs typeface="Times New Roman" panose="02020603050405020304" pitchFamily="18" charset="0"/>
            </a:endParaRPr>
          </a:p>
          <a:p>
            <a:pPr marL="0" lvl="0" indent="0">
              <a:lnSpc>
                <a:spcPct val="115000"/>
              </a:lnSpc>
              <a:spcAft>
                <a:spcPts val="1000"/>
              </a:spcAft>
              <a:buNone/>
            </a:pPr>
            <a:r>
              <a:rPr lang="en-IN" sz="1400" kern="100" dirty="0">
                <a:effectLst/>
                <a:latin typeface="Montserrat" panose="020F0502020204030204" pitchFamily="2" charset="0"/>
                <a:ea typeface="Calibri" panose="020F0502020204030204" pitchFamily="34" charset="0"/>
                <a:cs typeface="Times New Roman" panose="02020603050405020304" pitchFamily="18" charset="0"/>
              </a:rPr>
              <a:t>The high R² score of the Linear Regression model </a:t>
            </a:r>
            <a:r>
              <a:rPr lang="en-IN" sz="1400" b="1" kern="100" dirty="0">
                <a:effectLst/>
                <a:latin typeface="Montserrat" panose="020F0502020204030204" pitchFamily="2" charset="0"/>
                <a:ea typeface="Calibri" panose="020F0502020204030204" pitchFamily="34" charset="0"/>
                <a:cs typeface="Times New Roman" panose="02020603050405020304" pitchFamily="18" charset="0"/>
              </a:rPr>
              <a:t>(81.9%) </a:t>
            </a:r>
            <a:r>
              <a:rPr lang="en-IN" sz="1400" kern="100" dirty="0">
                <a:effectLst/>
                <a:latin typeface="Montserrat" panose="020F0502020204030204" pitchFamily="2" charset="0"/>
                <a:ea typeface="Calibri" panose="020F0502020204030204" pitchFamily="34" charset="0"/>
                <a:cs typeface="Times New Roman" panose="02020603050405020304" pitchFamily="18" charset="0"/>
              </a:rPr>
              <a:t>indicates a strong ability to predict house prices based on the input features of location, square footage, number of bathrooms, and bedrooms. </a:t>
            </a:r>
          </a:p>
          <a:p>
            <a:pPr marL="457200" lvl="0" indent="-304800" algn="l" rtl="0">
              <a:spcBef>
                <a:spcPts val="0"/>
              </a:spcBef>
              <a:spcAft>
                <a:spcPts val="0"/>
              </a:spcAft>
              <a:buSzPts val="1200"/>
              <a:buChar char="●"/>
            </a:pPr>
            <a:endParaRPr dirty="0"/>
          </a:p>
        </p:txBody>
      </p:sp>
      <p:sp>
        <p:nvSpPr>
          <p:cNvPr id="307" name="Google Shape;307;p41"/>
          <p:cNvSpPr/>
          <p:nvPr/>
        </p:nvSpPr>
        <p:spPr>
          <a:xfrm>
            <a:off x="1097142" y="891931"/>
            <a:ext cx="1664618" cy="3176204"/>
          </a:xfrm>
          <a:custGeom>
            <a:avLst/>
            <a:gdLst/>
            <a:ahLst/>
            <a:cxnLst/>
            <a:rect l="l" t="t" r="r" b="b"/>
            <a:pathLst>
              <a:path w="84552" h="161331" extrusionOk="0">
                <a:moveTo>
                  <a:pt x="1" y="1"/>
                </a:moveTo>
                <a:lnTo>
                  <a:pt x="1" y="161331"/>
                </a:lnTo>
                <a:lnTo>
                  <a:pt x="84551" y="161331"/>
                </a:lnTo>
                <a:lnTo>
                  <a:pt x="84551" y="1"/>
                </a:lnTo>
                <a:close/>
              </a:path>
            </a:pathLst>
          </a:custGeom>
          <a:solidFill>
            <a:srgbClr val="909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 name="Google Shape;308;p41"/>
          <p:cNvGrpSpPr/>
          <p:nvPr/>
        </p:nvGrpSpPr>
        <p:grpSpPr>
          <a:xfrm>
            <a:off x="1011964" y="709411"/>
            <a:ext cx="1834973" cy="3724678"/>
            <a:chOff x="5186401" y="494525"/>
            <a:chExt cx="1834973" cy="3724678"/>
          </a:xfrm>
        </p:grpSpPr>
        <p:sp>
          <p:nvSpPr>
            <p:cNvPr id="309" name="Google Shape;309;p41"/>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1"/>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11" name="Google Shape;311;p41"/>
          <p:cNvPicPr preferRelativeResize="0"/>
          <p:nvPr/>
        </p:nvPicPr>
        <p:blipFill rotWithShape="1">
          <a:blip r:embed="rId3">
            <a:alphaModFix/>
          </a:blip>
          <a:srcRect l="4189" r="66331"/>
          <a:stretch/>
        </p:blipFill>
        <p:spPr>
          <a:xfrm>
            <a:off x="1097150" y="891935"/>
            <a:ext cx="1664599" cy="3176198"/>
          </a:xfrm>
          <a:prstGeom prst="rect">
            <a:avLst/>
          </a:prstGeom>
          <a:noFill/>
          <a:ln>
            <a:noFill/>
          </a:ln>
        </p:spPr>
      </p:pic>
      <p:pic>
        <p:nvPicPr>
          <p:cNvPr id="4" name="Picture 3">
            <a:extLst>
              <a:ext uri="{FF2B5EF4-FFF2-40B4-BE49-F238E27FC236}">
                <a16:creationId xmlns:a16="http://schemas.microsoft.com/office/drawing/2014/main" id="{E56FDEA7-0E92-F21E-FA85-87D95059EFD6}"/>
              </a:ext>
            </a:extLst>
          </p:cNvPr>
          <p:cNvPicPr>
            <a:picLocks noChangeAspect="1"/>
          </p:cNvPicPr>
          <p:nvPr/>
        </p:nvPicPr>
        <p:blipFill rotWithShape="1">
          <a:blip r:embed="rId4"/>
          <a:srcRect b="76126"/>
          <a:stretch/>
        </p:blipFill>
        <p:spPr>
          <a:xfrm>
            <a:off x="4375778" y="1974706"/>
            <a:ext cx="4230798" cy="317718"/>
          </a:xfrm>
          <a:prstGeom prst="rect">
            <a:avLst/>
          </a:prstGeom>
        </p:spPr>
      </p:pic>
      <p:sp>
        <p:nvSpPr>
          <p:cNvPr id="6" name="TextBox 5">
            <a:extLst>
              <a:ext uri="{FF2B5EF4-FFF2-40B4-BE49-F238E27FC236}">
                <a16:creationId xmlns:a16="http://schemas.microsoft.com/office/drawing/2014/main" id="{30F1A382-CE53-E79A-9C2B-8029D7096697}"/>
              </a:ext>
            </a:extLst>
          </p:cNvPr>
          <p:cNvSpPr txBox="1"/>
          <p:nvPr/>
        </p:nvSpPr>
        <p:spPr>
          <a:xfrm>
            <a:off x="3817089" y="3327618"/>
            <a:ext cx="5305645" cy="1815882"/>
          </a:xfrm>
          <a:prstGeom prst="rect">
            <a:avLst/>
          </a:prstGeom>
          <a:noFill/>
        </p:spPr>
        <p:txBody>
          <a:bodyPr wrap="square">
            <a:spAutoFit/>
          </a:bodyPr>
          <a:lstStyle/>
          <a:p>
            <a:pPr marL="285750" indent="-285750">
              <a:buFont typeface="Arial" panose="020B0604020202020204" pitchFamily="34" charset="0"/>
              <a:buChar char="•"/>
            </a:pPr>
            <a:r>
              <a:rPr lang="en-US" dirty="0">
                <a:latin typeface="Montserrat" panose="020F0502020204030204" pitchFamily="2" charset="0"/>
              </a:rPr>
              <a:t>This confirms that there is a quantifiable relationship between house characteristics and their market prices in Bangalore. </a:t>
            </a:r>
          </a:p>
          <a:p>
            <a:endParaRPr lang="en-US" dirty="0">
              <a:latin typeface="Montserrat" panose="020F0502020204030204" pitchFamily="2" charset="0"/>
            </a:endParaRPr>
          </a:p>
          <a:p>
            <a:pPr marL="285750" indent="-285750">
              <a:buFont typeface="Arial" panose="020B0604020202020204" pitchFamily="34" charset="0"/>
              <a:buChar char="•"/>
            </a:pPr>
            <a:r>
              <a:rPr lang="en-US" dirty="0">
                <a:latin typeface="Montserrat" panose="020F0502020204030204" pitchFamily="2" charset="0"/>
              </a:rPr>
              <a:t>By using the best performing model (Linear Regression), we can reliably estimate the market price of a house, which answers our primary research question affirmatively.</a:t>
            </a:r>
          </a:p>
        </p:txBody>
      </p:sp>
      <p:pic>
        <p:nvPicPr>
          <p:cNvPr id="2" name="Picture 1">
            <a:extLst>
              <a:ext uri="{FF2B5EF4-FFF2-40B4-BE49-F238E27FC236}">
                <a16:creationId xmlns:a16="http://schemas.microsoft.com/office/drawing/2014/main" id="{8CE6A0B2-147F-9ED4-46FE-15C336ED8E28}"/>
              </a:ext>
            </a:extLst>
          </p:cNvPr>
          <p:cNvPicPr>
            <a:picLocks noChangeAspect="1"/>
          </p:cNvPicPr>
          <p:nvPr/>
        </p:nvPicPr>
        <p:blipFill rotWithShape="1">
          <a:blip r:embed="rId4"/>
          <a:srcRect t="76126"/>
          <a:stretch/>
        </p:blipFill>
        <p:spPr>
          <a:xfrm>
            <a:off x="4375778" y="2571750"/>
            <a:ext cx="4230798" cy="31771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7"/>
          <p:cNvSpPr txBox="1">
            <a:spLocks noGrp="1"/>
          </p:cNvSpPr>
          <p:nvPr>
            <p:ph type="title"/>
          </p:nvPr>
        </p:nvSpPr>
        <p:spPr>
          <a:xfrm>
            <a:off x="0" y="286967"/>
            <a:ext cx="7080565" cy="918900"/>
          </a:xfrm>
          <a:prstGeom prst="rect">
            <a:avLst/>
          </a:prstGeom>
        </p:spPr>
        <p:txBody>
          <a:bodyPr spcFirstLastPara="1" wrap="square" lIns="91425" tIns="91425" rIns="91425" bIns="91425" anchor="ctr" anchorCtr="0">
            <a:noAutofit/>
          </a:bodyPr>
          <a:lstStyle/>
          <a:p>
            <a:r>
              <a:rPr lang="en-IN" sz="2800" b="1" u="sng" kern="100" dirty="0">
                <a:effectLst/>
                <a:latin typeface="Montserrat" panose="020F0502020204030204" pitchFamily="2" charset="0"/>
                <a:ea typeface="Calibri" panose="020F0502020204030204" pitchFamily="34" charset="0"/>
                <a:cs typeface="Times New Roman" panose="02020603050405020304" pitchFamily="18" charset="0"/>
              </a:rPr>
              <a:t>CONCLUSION &amp; IMPLICATIONS</a:t>
            </a:r>
            <a:br>
              <a:rPr lang="en-IN" sz="6000" b="1" u="sng" kern="100" dirty="0">
                <a:effectLst/>
                <a:latin typeface="Montserrat" panose="020F0502020204030204" pitchFamily="2" charset="0"/>
                <a:ea typeface="Calibri" panose="020F0502020204030204" pitchFamily="34" charset="0"/>
                <a:cs typeface="Times New Roman" panose="02020603050405020304" pitchFamily="18" charset="0"/>
              </a:rPr>
            </a:br>
            <a:endParaRPr u="sng" dirty="0">
              <a:latin typeface="Montserrat" panose="020F0502020204030204" pitchFamily="2" charset="0"/>
            </a:endParaRPr>
          </a:p>
        </p:txBody>
      </p:sp>
      <p:sp>
        <p:nvSpPr>
          <p:cNvPr id="272" name="Google Shape;272;p37"/>
          <p:cNvSpPr txBox="1">
            <a:spLocks noGrp="1"/>
          </p:cNvSpPr>
          <p:nvPr>
            <p:ph type="subTitle" idx="1"/>
          </p:nvPr>
        </p:nvSpPr>
        <p:spPr>
          <a:xfrm>
            <a:off x="0" y="486377"/>
            <a:ext cx="5603358" cy="2085373"/>
          </a:xfrm>
          <a:prstGeom prst="rect">
            <a:avLst/>
          </a:prstGeom>
        </p:spPr>
        <p:txBody>
          <a:bodyPr spcFirstLastPara="1" wrap="square" lIns="91425" tIns="91425" rIns="91425" bIns="91425" anchor="t" anchorCtr="0">
            <a:noAutofit/>
          </a:bodyPr>
          <a:lstStyle/>
          <a:p>
            <a:pPr marL="0" indent="0"/>
            <a:r>
              <a:rPr lang="en-IN" sz="1400" b="1" kern="100" dirty="0">
                <a:effectLst/>
                <a:latin typeface="Montserrat" panose="020F0502020204030204" pitchFamily="2" charset="0"/>
                <a:ea typeface="Calibri" panose="020F0502020204030204" pitchFamily="34" charset="0"/>
                <a:cs typeface="Times New Roman" panose="02020603050405020304" pitchFamily="18" charset="0"/>
              </a:rPr>
              <a:t>Summary:</a:t>
            </a:r>
            <a:r>
              <a:rPr lang="en-IN" sz="1400" kern="100" dirty="0">
                <a:effectLst/>
                <a:latin typeface="Montserrat" panose="020F0502020204030204" pitchFamily="2" charset="0"/>
                <a:ea typeface="Calibri" panose="020F0502020204030204" pitchFamily="34" charset="0"/>
                <a:cs typeface="Times New Roman" panose="02020603050405020304" pitchFamily="18" charset="0"/>
              </a:rPr>
              <a:t> The Linear Regression model demonstrated the highest predictive accuracy with an R² score of 81.9%, confirming its efficacy in predicting real estate prices in Bangalore, confirming that location, total square footage, number of bathrooms, and bedrooms (BHK) are significant predictors of housing prices. Hence, model like linear regression can effectively handle the prediction if the feature set is properly engineered and outliers are managed.</a:t>
            </a:r>
          </a:p>
          <a:p>
            <a:pPr marL="0" lvl="0" indent="0" algn="l" rtl="0">
              <a:spcBef>
                <a:spcPts val="0"/>
              </a:spcBef>
              <a:spcAft>
                <a:spcPts val="0"/>
              </a:spcAft>
              <a:buNone/>
            </a:pPr>
            <a:endParaRPr dirty="0"/>
          </a:p>
        </p:txBody>
      </p:sp>
      <p:sp>
        <p:nvSpPr>
          <p:cNvPr id="273" name="Google Shape;273;p37"/>
          <p:cNvSpPr txBox="1">
            <a:spLocks noGrp="1"/>
          </p:cNvSpPr>
          <p:nvPr>
            <p:ph type="title" idx="2"/>
          </p:nvPr>
        </p:nvSpPr>
        <p:spPr>
          <a:xfrm rot="10800000" flipV="1">
            <a:off x="0" y="2725441"/>
            <a:ext cx="6177516" cy="2381692"/>
          </a:xfrm>
          <a:prstGeom prst="rect">
            <a:avLst/>
          </a:prstGeom>
        </p:spPr>
        <p:txBody>
          <a:bodyPr spcFirstLastPara="1" wrap="square" lIns="91425" tIns="91425" rIns="91425" bIns="91425" anchor="ctr" anchorCtr="0">
            <a:noAutofit/>
          </a:bodyPr>
          <a:lstStyle/>
          <a:p>
            <a:pPr lvl="0">
              <a:lnSpc>
                <a:spcPct val="115000"/>
              </a:lnSpc>
            </a:pPr>
            <a:r>
              <a:rPr lang="en-IN" sz="1400" u="sng" kern="100" dirty="0">
                <a:effectLst/>
                <a:latin typeface="Montserrat" panose="020F0502020204030204" pitchFamily="2" charset="0"/>
                <a:ea typeface="Calibri" panose="020F0502020204030204" pitchFamily="34" charset="0"/>
                <a:cs typeface="Times New Roman" panose="02020603050405020304" pitchFamily="18" charset="0"/>
              </a:rPr>
              <a:t>For Real Estate Stakeholders</a:t>
            </a:r>
            <a:r>
              <a:rPr lang="en-IN" sz="1400" kern="100" dirty="0">
                <a:effectLst/>
                <a:latin typeface="Montserrat" panose="020F0502020204030204" pitchFamily="2" charset="0"/>
                <a:ea typeface="Calibri" panose="020F0502020204030204" pitchFamily="34" charset="0"/>
                <a:cs typeface="Times New Roman" panose="02020603050405020304" pitchFamily="18" charset="0"/>
              </a:rPr>
              <a:t>: </a:t>
            </a:r>
            <a:r>
              <a:rPr lang="en-IN" sz="1400" b="0" kern="100" dirty="0">
                <a:effectLst/>
                <a:latin typeface="Montserrat" panose="020F0502020204030204" pitchFamily="2" charset="0"/>
                <a:ea typeface="Calibri" panose="020F0502020204030204" pitchFamily="34" charset="0"/>
                <a:cs typeface="Times New Roman" panose="02020603050405020304" pitchFamily="18" charset="0"/>
              </a:rPr>
              <a:t>The model provides a reliable tool for buyers, sellers, and real estate agents to estimate property values, aiding in more informed decision-making.</a:t>
            </a:r>
            <a:br>
              <a:rPr lang="en-IN" sz="1400" b="0" kern="100" dirty="0">
                <a:effectLst/>
                <a:latin typeface="Montserrat" panose="020F0502020204030204" pitchFamily="2" charset="0"/>
                <a:ea typeface="Calibri" panose="020F0502020204030204" pitchFamily="34" charset="0"/>
                <a:cs typeface="Times New Roman" panose="02020603050405020304" pitchFamily="18" charset="0"/>
              </a:rPr>
            </a:br>
            <a:r>
              <a:rPr lang="en-IN" sz="1400" u="sng" kern="100" dirty="0">
                <a:effectLst/>
                <a:latin typeface="Montserrat" panose="020F0502020204030204" pitchFamily="2" charset="0"/>
                <a:ea typeface="Calibri" panose="020F0502020204030204" pitchFamily="34" charset="0"/>
                <a:cs typeface="Times New Roman" panose="02020603050405020304" pitchFamily="18" charset="0"/>
              </a:rPr>
              <a:t>For Urban Planning and Development</a:t>
            </a:r>
            <a:r>
              <a:rPr lang="en-IN" sz="1400" b="0" kern="100" dirty="0">
                <a:effectLst/>
                <a:latin typeface="Montserrat" panose="020F0502020204030204" pitchFamily="2" charset="0"/>
                <a:ea typeface="Calibri" panose="020F0502020204030204" pitchFamily="34" charset="0"/>
                <a:cs typeface="Times New Roman" panose="02020603050405020304" pitchFamily="18" charset="0"/>
              </a:rPr>
              <a:t>: Insights from the model can help in understanding housing price trends, contributing to better urban planning and development strategies. </a:t>
            </a:r>
            <a:br>
              <a:rPr lang="en-IN" sz="1400" b="0" kern="100" dirty="0">
                <a:effectLst/>
                <a:latin typeface="Montserrat" panose="020F0502020204030204" pitchFamily="2" charset="0"/>
                <a:ea typeface="Calibri" panose="020F0502020204030204" pitchFamily="34" charset="0"/>
                <a:cs typeface="Times New Roman" panose="02020603050405020304" pitchFamily="18" charset="0"/>
              </a:rPr>
            </a:br>
            <a:r>
              <a:rPr lang="en-IN" sz="1400" u="sng" kern="100" dirty="0">
                <a:effectLst/>
                <a:latin typeface="Montserrat" panose="020F0502020204030204" pitchFamily="2" charset="0"/>
                <a:ea typeface="Calibri" panose="020F0502020204030204" pitchFamily="34" charset="0"/>
                <a:cs typeface="Times New Roman" panose="02020603050405020304" pitchFamily="18" charset="0"/>
              </a:rPr>
              <a:t>Economic Insights</a:t>
            </a:r>
            <a:r>
              <a:rPr lang="en-IN" sz="1400" kern="100" dirty="0">
                <a:effectLst/>
                <a:latin typeface="Montserrat" panose="020F0502020204030204" pitchFamily="2" charset="0"/>
                <a:ea typeface="Calibri" panose="020F0502020204030204" pitchFamily="34" charset="0"/>
                <a:cs typeface="Times New Roman" panose="02020603050405020304" pitchFamily="18" charset="0"/>
              </a:rPr>
              <a:t>: </a:t>
            </a:r>
            <a:r>
              <a:rPr lang="en-IN" sz="1400" b="0" kern="100" dirty="0">
                <a:effectLst/>
                <a:latin typeface="Montserrat" panose="020F0502020204030204" pitchFamily="2" charset="0"/>
                <a:ea typeface="Calibri" panose="020F0502020204030204" pitchFamily="34" charset="0"/>
                <a:cs typeface="Times New Roman" panose="02020603050405020304" pitchFamily="18" charset="0"/>
              </a:rPr>
              <a:t>The predictability of house prices based on certain features could indicate market stability or volatility, offering valuable information for economic forecasting and policy-making.</a:t>
            </a:r>
          </a:p>
        </p:txBody>
      </p:sp>
      <p:sp>
        <p:nvSpPr>
          <p:cNvPr id="275" name="Google Shape;275;p37"/>
          <p:cNvSpPr txBox="1">
            <a:spLocks noGrp="1"/>
          </p:cNvSpPr>
          <p:nvPr>
            <p:ph type="title" idx="4"/>
          </p:nvPr>
        </p:nvSpPr>
        <p:spPr>
          <a:xfrm rot="10800000" flipV="1">
            <a:off x="0" y="2725441"/>
            <a:ext cx="3700129" cy="45719"/>
          </a:xfrm>
          <a:prstGeom prst="rect">
            <a:avLst/>
          </a:prstGeom>
        </p:spPr>
        <p:txBody>
          <a:bodyPr spcFirstLastPara="1" wrap="square" lIns="91425" tIns="91425" rIns="91425" bIns="91425" anchor="ctr" anchorCtr="0">
            <a:noAutofit/>
          </a:bodyPr>
          <a:lstStyle/>
          <a:p>
            <a:r>
              <a:rPr lang="en-IN" sz="2400" b="1" u="sng" kern="100" dirty="0">
                <a:effectLst/>
                <a:latin typeface="Montserrat" panose="020F0502020204030204" pitchFamily="2" charset="0"/>
                <a:ea typeface="Calibri" panose="020F0502020204030204" pitchFamily="34" charset="0"/>
                <a:cs typeface="Times New Roman" panose="02020603050405020304" pitchFamily="18" charset="0"/>
              </a:rPr>
              <a:t> Implications:</a:t>
            </a:r>
            <a:br>
              <a:rPr lang="en-IN" sz="2400" u="sng" kern="100" dirty="0">
                <a:effectLst/>
                <a:latin typeface="Montserrat" panose="020F0502020204030204" pitchFamily="2" charset="0"/>
                <a:ea typeface="Calibri" panose="020F0502020204030204" pitchFamily="34" charset="0"/>
                <a:cs typeface="Times New Roman" panose="02020603050405020304" pitchFamily="18" charset="0"/>
              </a:rPr>
            </a:br>
            <a:endParaRPr sz="2400" u="sng" dirty="0">
              <a:latin typeface="Montserrat" panose="020F0502020204030204" pitchFamily="2" charset="0"/>
            </a:endParaRPr>
          </a:p>
        </p:txBody>
      </p:sp>
      <p:pic>
        <p:nvPicPr>
          <p:cNvPr id="277" name="Google Shape;277;p37"/>
          <p:cNvPicPr preferRelativeResize="0">
            <a:picLocks noGrp="1"/>
          </p:cNvPicPr>
          <p:nvPr>
            <p:ph type="pic" idx="6"/>
          </p:nvPr>
        </p:nvPicPr>
        <p:blipFill rotWithShape="1">
          <a:blip r:embed="rId3">
            <a:alphaModFix/>
          </a:blip>
          <a:srcRect l="1793" r="1783"/>
          <a:stretch/>
        </p:blipFill>
        <p:spPr>
          <a:xfrm flipH="1">
            <a:off x="6177517" y="196033"/>
            <a:ext cx="2599283" cy="4660500"/>
          </a:xfrm>
          <a:prstGeom prst="snip2DiagRect">
            <a:avLst>
              <a:gd name="adj1" fmla="val 0"/>
              <a:gd name="adj2" fmla="val 24924"/>
            </a:avLst>
          </a:prstGeom>
        </p:spPr>
      </p:pic>
      <p:sp>
        <p:nvSpPr>
          <p:cNvPr id="278" name="Google Shape;278;p37"/>
          <p:cNvSpPr/>
          <p:nvPr/>
        </p:nvSpPr>
        <p:spPr>
          <a:xfrm rot="2700000">
            <a:off x="8379386" y="4737260"/>
            <a:ext cx="329229" cy="329229"/>
          </a:xfrm>
          <a:prstGeom prst="halfFrame">
            <a:avLst>
              <a:gd name="adj1" fmla="val 33333"/>
              <a:gd name="adj2" fmla="val 333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mart Buildings Construction Project Proposal by Slidesgo">
  <a:themeElements>
    <a:clrScheme name="Simple Light">
      <a:dk1>
        <a:srgbClr val="191919"/>
      </a:dk1>
      <a:lt1>
        <a:srgbClr val="FFFFFF"/>
      </a:lt1>
      <a:dk2>
        <a:srgbClr val="E9C82E"/>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400</TotalTime>
  <Words>818</Words>
  <Application>Microsoft Macintosh PowerPoint</Application>
  <PresentationFormat>On-screen Show (16:9)</PresentationFormat>
  <Paragraphs>63</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Cairo</vt:lpstr>
      <vt:lpstr>Montserrat</vt:lpstr>
      <vt:lpstr>Open Sans</vt:lpstr>
      <vt:lpstr>PT Sans</vt:lpstr>
      <vt:lpstr>Wingdings</vt:lpstr>
      <vt:lpstr>Smart Buildings Construction Project Proposal by Slidesgo</vt:lpstr>
      <vt:lpstr>Analyzing the Impact of Property Characteristics on Real Estate Prices in Bengaluru</vt:lpstr>
      <vt:lpstr> Problem Definition</vt:lpstr>
      <vt:lpstr>Research Methods</vt:lpstr>
      <vt:lpstr>Handling the outliers. </vt:lpstr>
      <vt:lpstr>Linear Regression Model Used</vt:lpstr>
      <vt:lpstr>PowerPoint Presentation</vt:lpstr>
      <vt:lpstr> Results &amp; Discussion</vt:lpstr>
      <vt:lpstr>PowerPoint Presentation</vt:lpstr>
      <vt:lpstr>CONCLUSION &amp; IMPLICATIONS </vt:lpstr>
      <vt:lpstr>PowerPoint Presentation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Impact of Property Characteristics on Real Estate Prices in Bengaluru</dc:title>
  <dc:creator>akshay</dc:creator>
  <cp:lastModifiedBy>Vaibhav Raghunath Bapat</cp:lastModifiedBy>
  <cp:revision>10</cp:revision>
  <dcterms:modified xsi:type="dcterms:W3CDTF">2024-04-22T19:41:22Z</dcterms:modified>
</cp:coreProperties>
</file>