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9" r:id="rId3"/>
    <p:sldId id="292" r:id="rId4"/>
    <p:sldId id="291" r:id="rId5"/>
    <p:sldId id="290" r:id="rId6"/>
    <p:sldId id="262" r:id="rId7"/>
    <p:sldId id="261" r:id="rId8"/>
    <p:sldId id="264" r:id="rId9"/>
    <p:sldId id="263" r:id="rId10"/>
    <p:sldId id="265" r:id="rId11"/>
    <p:sldId id="282" r:id="rId12"/>
    <p:sldId id="28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66" r:id="rId28"/>
    <p:sldId id="267" r:id="rId29"/>
    <p:sldId id="284" r:id="rId30"/>
    <p:sldId id="289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064"/>
    <a:srgbClr val="0202D4"/>
    <a:srgbClr val="00CC99"/>
    <a:srgbClr val="CC0000"/>
    <a:srgbClr val="3D21B5"/>
    <a:srgbClr val="FF9900"/>
    <a:srgbClr val="D800DD"/>
    <a:srgbClr val="2A177B"/>
    <a:srgbClr val="0AFFFA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DE0367-28D3-2DA1-94AC-44C19E701A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2C418-13CC-7AEA-78E2-1890D76C84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5D158-DEDF-4589-BC76-E9C71A8EAD02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2763A-811E-C53E-BAD9-D8BC574D71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930C1-887D-DEB6-EB50-101AB4A45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6FE87-C2E3-4140-BAB8-4D36DA9A5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518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E2619-CFA3-43CD-B171-8B28D764A37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0C638-7F86-429D-B2DB-F83D7256C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159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82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 Enhance Market Penetration: Leverage insights from the analysis to expand operations strategically in </a:t>
            </a:r>
          </a:p>
          <a:p>
            <a:r>
              <a:rPr lang="en-US" dirty="0"/>
              <a:t>the APAC region, focusing on high-potential markets.</a:t>
            </a:r>
          </a:p>
          <a:p>
            <a:r>
              <a:rPr lang="en-US" dirty="0"/>
              <a:t> Product Diversification: Capitalize on the observed growth in unique products by continuing to diversify </a:t>
            </a:r>
          </a:p>
          <a:p>
            <a:r>
              <a:rPr lang="en-US" dirty="0"/>
              <a:t>the product portfolio, especially in high-performing segments like Accessories.</a:t>
            </a:r>
          </a:p>
          <a:p>
            <a:r>
              <a:rPr lang="en-US" dirty="0"/>
              <a:t> Strategic Marketing: Utilize segment-wise product counts and unique product increase insights (Q4) to </a:t>
            </a:r>
          </a:p>
          <a:p>
            <a:r>
              <a:rPr lang="en-US" dirty="0"/>
              <a:t>tailor marketing strategies for each segment.</a:t>
            </a:r>
          </a:p>
          <a:p>
            <a:r>
              <a:rPr lang="en-US" dirty="0"/>
              <a:t> Cost Optimization: Review products with the highest manufacturing costs for cost optimization </a:t>
            </a:r>
          </a:p>
          <a:p>
            <a:r>
              <a:rPr lang="en-US" dirty="0"/>
              <a:t>opportunities, ensuring competitiveness in the market.</a:t>
            </a:r>
          </a:p>
          <a:p>
            <a:r>
              <a:rPr lang="en-US" dirty="0"/>
              <a:t> Customer Relationship Management: Maintain strong relationships with top customers identified in the </a:t>
            </a:r>
          </a:p>
          <a:p>
            <a:r>
              <a:rPr lang="en-US" dirty="0"/>
              <a:t>analysis, potentially exploring loyalty programs or exclusive offerings.</a:t>
            </a:r>
          </a:p>
          <a:p>
            <a:r>
              <a:rPr lang="en-US" dirty="0"/>
              <a:t> Sales Forecasting: Use monthly gross sales data and identify seasonal trends for more accurate sales </a:t>
            </a:r>
          </a:p>
          <a:p>
            <a:r>
              <a:rPr lang="en-US" dirty="0"/>
              <a:t>forecasting, aiding in inventory management.</a:t>
            </a:r>
          </a:p>
          <a:p>
            <a:r>
              <a:rPr lang="en-US" dirty="0"/>
              <a:t> Strategic Sales Focus: Based on the channel contribution, strategically prioritize sales efforts with </a:t>
            </a:r>
          </a:p>
          <a:p>
            <a:r>
              <a:rPr lang="en-US" dirty="0"/>
              <a:t>retailers and direct channels for maximum impact.</a:t>
            </a:r>
          </a:p>
          <a:p>
            <a:r>
              <a:rPr lang="en-US" dirty="0"/>
              <a:t> Product Performance Analysis: Regularly analyze the performance of top products in each division to </a:t>
            </a:r>
          </a:p>
          <a:p>
            <a:r>
              <a:rPr lang="en-US" dirty="0"/>
              <a:t>adapt to changing market demands and consumer preferences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320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Atliq Hardware is a leading computer hardware manufacturer based in India, renowned for its innovative solutions and robust global presence.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30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With operations spanning 27 countries, Atliq Hardware serves a diverse and expanding customer base of 74 clients, making it a trusted partner across key markets in Asia Pacific (APAC), Europe (EU), North America (NA), and Latin America (LATAM).</a:t>
            </a:r>
          </a:p>
          <a:p>
            <a:r>
              <a:rPr lang="en-US" dirty="0"/>
              <a:t>Atliq’s success is also underpinned by its flexible and effective distribution strategy, with products reaching customers via three main channels: retailers, distributors, and direct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77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company prides itself on its extensive product portfolio, which includes three main divisions: Peripherals and Accessories (P &amp; A), Network and Storage (N &amp; S), and Personal Computers (PC). These divisions allow Atliq Hardware to offer a comprehensive range of high-quality products tailored to meet the varied needs of customers worldwide.</a:t>
            </a:r>
          </a:p>
          <a:p>
            <a:r>
              <a:rPr lang="en-US" dirty="0"/>
              <a:t>With a commitment to quality, innovation, and customer satisfaction, Atliq Hardware continues to be a prominent player in the global computer hardware market, providing cutting-edge solutions that meet the demands of an ever-evolving digital landscape.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18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Structure Overview</a:t>
            </a:r>
          </a:p>
          <a:p>
            <a:r>
              <a:rPr lang="en-US" dirty="0"/>
              <a:t>Atliq Hardware's database, Atliq_hardware_db, is designed to efficiently manage and store crucial business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2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dim_customer</a:t>
            </a:r>
            <a:r>
              <a:rPr lang="en-US" dirty="0"/>
              <a:t> - Stores customer details (IDs, names, regions, etc.)</a:t>
            </a:r>
          </a:p>
          <a:p>
            <a:r>
              <a:rPr lang="en-US" dirty="0" err="1"/>
              <a:t>dim_product</a:t>
            </a:r>
            <a:r>
              <a:rPr lang="en-US" dirty="0"/>
              <a:t> - Holds product information (IDs, names, categories, specs)</a:t>
            </a:r>
          </a:p>
          <a:p>
            <a:r>
              <a:rPr lang="en-US" dirty="0" err="1"/>
              <a:t>fact_gross_price</a:t>
            </a:r>
            <a:r>
              <a:rPr lang="en-US" dirty="0"/>
              <a:t> - Tracks product gross prices and revenue</a:t>
            </a:r>
          </a:p>
          <a:p>
            <a:r>
              <a:rPr lang="en-US" dirty="0"/>
              <a:t>fact_manufacturing_cost - Records product manufacturing costs (materials, labor)</a:t>
            </a:r>
          </a:p>
          <a:p>
            <a:r>
              <a:rPr lang="en-US" dirty="0" err="1"/>
              <a:t>fact_pre_invoice_deductions</a:t>
            </a:r>
            <a:r>
              <a:rPr lang="en-US" dirty="0"/>
              <a:t> - Details pre-invoice deductions like discounts</a:t>
            </a:r>
          </a:p>
          <a:p>
            <a:r>
              <a:rPr lang="en-US" dirty="0"/>
              <a:t>fact_sales_monthly - Tracks monthly sales data (units sold, revenue)</a:t>
            </a:r>
          </a:p>
          <a:p>
            <a:endParaRPr lang="en-US" dirty="0"/>
          </a:p>
          <a:p>
            <a:r>
              <a:rPr lang="en-US" dirty="0"/>
              <a:t>This structure enables Atliq Hardware to efficiently analyze customer, product, pricing, cost, and sales data, supporting informed decision-making and business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52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9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2019 was relatively stable, peaking in March (15.23M), while 2020 faced significant drops due to the pandemic but recovered sharply towards year-end, especially in November (32.25M). 2021 exhibited more consistency, with steady sales between $11M to $19M, peaking in January (19.57M).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steady results in certain months show a solid foundation, there's potential for improvement in maintaining consistent sales throughout the year.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42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company should continue nurturing its strong retailer partnerships while looking for opportunities to diversify and boost sales through the other channels.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01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B6B2-1B17-4494-93F0-F20FA51FD427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0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9C29-FFB5-44EC-A841-E552B2D5E30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537-4FBA-40DD-86A9-3FBEE3B6049B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9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766C-1D47-4B60-B1BC-D7B24CC440B2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9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EDAC-D5BF-419B-91A6-F331DDB669E3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5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5178-67E9-4FA8-B0AA-522890FC4F25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1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A49-8EA1-4412-A015-0B7BA3A63574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A31-CED5-468D-B947-1E46DE20A47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4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CD3C-6066-4ACF-8462-EB7475B72FA5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3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CE92-EC19-468E-8FCF-60AD60966A77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8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F68-9EB7-4878-9BA5-089BC82727A0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0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424E-7123-4174-8520-69A7B1CC74E3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2EBF-E5DF-44FC-B88F-2E15070C4C95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6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2E5E-9332-430C-B509-23030BB678CA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6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8DFF-24F1-4EE2-8A98-C546E6AAF981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271-7FC4-4764-A09F-3F560B60F249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C32A-0857-4E93-9011-E6AB6816B483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467B2-C5E2-4366-95E4-15CA39A97FF4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Vaibhav Bhople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1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0FCBB-603C-549F-1A5F-3B87720C5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20AB801-2494-9EF5-45E1-AB7A63CC1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Consumer Goods: Ad-hoc Insights</a:t>
            </a:r>
            <a:endParaRPr lang="en-IN" dirty="0"/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95DB57EE-F280-4C39-98FB-CD03D3A2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4" descr="Close-up of skyscrapers">
            <a:extLst>
              <a:ext uri="{FF2B5EF4-FFF2-40B4-BE49-F238E27FC236}">
                <a16:creationId xmlns:a16="http://schemas.microsoft.com/office/drawing/2014/main" id="{8A2EE026-6DB1-6CAD-D023-7954BA7EA2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86" r="6428" b="2"/>
          <a:stretch/>
        </p:blipFill>
        <p:spPr>
          <a:xfrm>
            <a:off x="7873801" y="1011765"/>
            <a:ext cx="3341190" cy="454670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65750D3-0686-8D30-6818-3807BA20B7B8}"/>
              </a:ext>
            </a:extLst>
          </p:cNvPr>
          <p:cNvSpPr txBox="1">
            <a:spLocks/>
          </p:cNvSpPr>
          <p:nvPr/>
        </p:nvSpPr>
        <p:spPr>
          <a:xfrm>
            <a:off x="8001000" y="5562600"/>
            <a:ext cx="3755571" cy="1164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/>
              <a:t>																																												- Vaibhav Bhople</a:t>
            </a:r>
            <a:endParaRPr lang="en-IN" sz="18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B6ED12ED-7098-2E3A-902C-F742E4747BD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739" y="0"/>
            <a:ext cx="781049" cy="761999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54C76024-F613-8BDB-90C5-B7707E886E80}"/>
              </a:ext>
            </a:extLst>
          </p:cNvPr>
          <p:cNvSpPr txBox="1">
            <a:spLocks/>
          </p:cNvSpPr>
          <p:nvPr/>
        </p:nvSpPr>
        <p:spPr>
          <a:xfrm>
            <a:off x="8110100" y="130628"/>
            <a:ext cx="2801739" cy="6361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660033"/>
                </a:solidFill>
              </a:rPr>
              <a:t>ATLIQ HARDWARE</a:t>
            </a:r>
            <a:endParaRPr lang="en-US" sz="2400" b="1" dirty="0">
              <a:solidFill>
                <a:srgbClr val="66003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24D08C-FD32-9DB9-C18F-A858B48F6EE2}"/>
              </a:ext>
            </a:extLst>
          </p:cNvPr>
          <p:cNvSpPr txBox="1"/>
          <p:nvPr/>
        </p:nvSpPr>
        <p:spPr>
          <a:xfrm>
            <a:off x="7552944" y="6384372"/>
            <a:ext cx="2535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PRESENT BY - VAIBHAV BHOPLE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46823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3BB657-1DC6-DCFE-FB3D-AEC74ADCB851}"/>
              </a:ext>
            </a:extLst>
          </p:cNvPr>
          <p:cNvSpPr txBox="1"/>
          <p:nvPr/>
        </p:nvSpPr>
        <p:spPr>
          <a:xfrm>
            <a:off x="1757680" y="121920"/>
            <a:ext cx="215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1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33F37-5F86-CDBD-1710-8137914FD578}"/>
              </a:ext>
            </a:extLst>
          </p:cNvPr>
          <p:cNvSpPr txBox="1"/>
          <p:nvPr/>
        </p:nvSpPr>
        <p:spPr>
          <a:xfrm>
            <a:off x="1605280" y="1087120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Provide the list of markets in which customer "Atliq Exclusive" operates its business in the APAC region.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B85FE3-7E1A-9055-A7E6-E765A8476E7B}"/>
              </a:ext>
            </a:extLst>
          </p:cNvPr>
          <p:cNvGrpSpPr/>
          <p:nvPr/>
        </p:nvGrpSpPr>
        <p:grpSpPr>
          <a:xfrm>
            <a:off x="8534400" y="2316480"/>
            <a:ext cx="2600960" cy="3342640"/>
            <a:chOff x="8534400" y="2316480"/>
            <a:chExt cx="2600960" cy="3342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05A28E-0930-5C94-6EE4-B8FB7BCDBA58}"/>
                </a:ext>
              </a:extLst>
            </p:cNvPr>
            <p:cNvSpPr/>
            <p:nvPr/>
          </p:nvSpPr>
          <p:spPr>
            <a:xfrm>
              <a:off x="8534400" y="2316480"/>
              <a:ext cx="2600960" cy="3342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4B3390-F5B5-8CAA-89D7-A1CD0B3B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0159" y="2660605"/>
              <a:ext cx="1899921" cy="2632755"/>
            </a:xfrm>
            <a:prstGeom prst="rect">
              <a:avLst/>
            </a:prstGeom>
            <a:effectLst>
              <a:softEdge rad="31750"/>
            </a:effectLst>
          </p:spPr>
        </p:pic>
      </p:grp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726449C-7828-CE19-9569-1CCB68CE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2660605"/>
            <a:ext cx="4795520" cy="18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66C70F-543E-007B-7068-7A31E23C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4666">
            <a:off x="1527156" y="1423763"/>
            <a:ext cx="9709954" cy="4969348"/>
          </a:xfrm>
          <a:prstGeom prst="roundRect">
            <a:avLst>
              <a:gd name="adj" fmla="val 13359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591D44-EE4F-C0A7-A4D2-0143281603F7}"/>
              </a:ext>
            </a:extLst>
          </p:cNvPr>
          <p:cNvSpPr txBox="1"/>
          <p:nvPr/>
        </p:nvSpPr>
        <p:spPr>
          <a:xfrm>
            <a:off x="2094613" y="902586"/>
            <a:ext cx="857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8 countries </a:t>
            </a:r>
            <a:r>
              <a:rPr lang="en-US" dirty="0"/>
              <a:t>represent the key markets where </a:t>
            </a:r>
            <a:r>
              <a:rPr lang="en-US" b="1" dirty="0"/>
              <a:t>Atliq Exclusive</a:t>
            </a:r>
            <a:r>
              <a:rPr lang="en-US" dirty="0"/>
              <a:t> has a presence, enabling its growth and business expansion across the </a:t>
            </a:r>
            <a:r>
              <a:rPr lang="en-US" dirty="0">
                <a:solidFill>
                  <a:srgbClr val="D800DD"/>
                </a:solidFill>
              </a:rPr>
              <a:t>Asia-Pacific</a:t>
            </a:r>
            <a:r>
              <a:rPr lang="en-US" dirty="0"/>
              <a:t> (APAC) region.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3E368-C116-44A8-FED7-0CC8C62F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319" y="97939"/>
            <a:ext cx="2801362" cy="43038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B43A-FD29-09A9-5CA5-EE1D81C29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7E42D-1729-F76F-A461-30C27A5CA59D}"/>
              </a:ext>
            </a:extLst>
          </p:cNvPr>
          <p:cNvSpPr txBox="1"/>
          <p:nvPr/>
        </p:nvSpPr>
        <p:spPr>
          <a:xfrm>
            <a:off x="1757680" y="121920"/>
            <a:ext cx="330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2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B0655-732E-B815-B1B5-4492BF3266B8}"/>
              </a:ext>
            </a:extLst>
          </p:cNvPr>
          <p:cNvSpPr txBox="1"/>
          <p:nvPr/>
        </p:nvSpPr>
        <p:spPr>
          <a:xfrm>
            <a:off x="1605280" y="1087120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 a report to see what is the percentage of unique product increase in 2021 vs. 2020?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8AE0D2-4AEF-3DA4-0166-747EB459FC1B}"/>
              </a:ext>
            </a:extLst>
          </p:cNvPr>
          <p:cNvGrpSpPr/>
          <p:nvPr/>
        </p:nvGrpSpPr>
        <p:grpSpPr>
          <a:xfrm>
            <a:off x="9133840" y="2387898"/>
            <a:ext cx="2479040" cy="2987040"/>
            <a:chOff x="8859520" y="2255520"/>
            <a:chExt cx="2875280" cy="3169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22044B-6CE9-D728-DC89-463DF309BCD1}"/>
                </a:ext>
              </a:extLst>
            </p:cNvPr>
            <p:cNvSpPr/>
            <p:nvPr/>
          </p:nvSpPr>
          <p:spPr>
            <a:xfrm>
              <a:off x="8859520" y="2255520"/>
              <a:ext cx="2875280" cy="31699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A37132-63FE-EE2E-755A-562BE81C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4640" y="2672042"/>
              <a:ext cx="2209302" cy="2370819"/>
            </a:xfrm>
            <a:prstGeom prst="rect">
              <a:avLst/>
            </a:prstGeom>
            <a:effectLst>
              <a:softEdge rad="31750"/>
            </a:effectLst>
          </p:spPr>
        </p:pic>
      </p:grp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8868273-BC49-36E7-A474-D87A43A6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37" y="2113876"/>
            <a:ext cx="7351017" cy="35350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02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40605-26CA-82CA-6EFE-B69C87F57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400" y="894080"/>
            <a:ext cx="4784200" cy="49291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EFDA55-83F9-7A0A-89F3-0EAB190E9F12}"/>
              </a:ext>
            </a:extLst>
          </p:cNvPr>
          <p:cNvSpPr txBox="1"/>
          <p:nvPr/>
        </p:nvSpPr>
        <p:spPr>
          <a:xfrm>
            <a:off x="1750319" y="1062804"/>
            <a:ext cx="4429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423"/>
                </a:solidFill>
                <a:latin typeface="Segoe UI" panose="020B0502040204020203" pitchFamily="34" charset="0"/>
              </a:rPr>
              <a:t>Significant Growth</a:t>
            </a:r>
            <a:r>
              <a:rPr lang="en-US" sz="1600" dirty="0">
                <a:solidFill>
                  <a:srgbClr val="252423"/>
                </a:solidFill>
                <a:latin typeface="Segoe UI" panose="020B0502040204020203" pitchFamily="34" charset="0"/>
              </a:rPr>
              <a:t>: Atliq Hardware has experienced a notable increase in its product offerings, with a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36.33% growth</a:t>
            </a:r>
            <a:r>
              <a:rPr lang="en-US" sz="1600" dirty="0">
                <a:solidFill>
                  <a:srgbClr val="252423"/>
                </a:solidFill>
                <a:latin typeface="Segoe UI" panose="020B0502040204020203" pitchFamily="34" charset="0"/>
              </a:rPr>
              <a:t> in the number of unique products in 2021 (334) compared to 2020 (245).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66EE27-DB38-AFCB-2A17-D0E472D0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319" y="97939"/>
            <a:ext cx="2801362" cy="43038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8565C-F1C1-8D87-97D4-9860C6D099AD}"/>
              </a:ext>
            </a:extLst>
          </p:cNvPr>
          <p:cNvSpPr txBox="1"/>
          <p:nvPr/>
        </p:nvSpPr>
        <p:spPr>
          <a:xfrm>
            <a:off x="1750319" y="2563640"/>
            <a:ext cx="4429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423"/>
                </a:solidFill>
                <a:latin typeface="Segoe UI" panose="020B0502040204020203" pitchFamily="34" charset="0"/>
              </a:rPr>
              <a:t>Product Portfolio Expansion</a:t>
            </a:r>
            <a:r>
              <a:rPr lang="en-US" sz="1600" dirty="0">
                <a:solidFill>
                  <a:srgbClr val="252423"/>
                </a:solidFill>
                <a:latin typeface="Segoe UI" panose="020B0502040204020203" pitchFamily="34" charset="0"/>
              </a:rPr>
              <a:t>: This growth suggests a successful strategy in broadening the product portfolio, potentially responding to changing customer needs, market demand, or competitive positioning.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C5CC8-FBDF-B0C0-DB41-FDAF01E4F713}"/>
              </a:ext>
            </a:extLst>
          </p:cNvPr>
          <p:cNvSpPr txBox="1"/>
          <p:nvPr/>
        </p:nvSpPr>
        <p:spPr>
          <a:xfrm>
            <a:off x="1750319" y="4331017"/>
            <a:ext cx="4429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2423"/>
                </a:solidFill>
                <a:latin typeface="Segoe UI" panose="020B0502040204020203" pitchFamily="34" charset="0"/>
              </a:rPr>
              <a:t>Future Outlook</a:t>
            </a:r>
            <a:r>
              <a:rPr lang="en-US" sz="1600" dirty="0">
                <a:solidFill>
                  <a:srgbClr val="252423"/>
                </a:solidFill>
                <a:latin typeface="Segoe UI" panose="020B0502040204020203" pitchFamily="34" charset="0"/>
              </a:rPr>
              <a:t>: The increase in unique products could indicate a focus on innovation and diversification, positioning Atliq Hardware for stronger market presence and higher customer satisfaction moving forward.</a:t>
            </a:r>
            <a:endParaRPr lang="en-IN" sz="1600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1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47BC-4ABD-49C2-6B04-569A04CF2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81B72-4364-7E57-F184-901E713C8969}"/>
              </a:ext>
            </a:extLst>
          </p:cNvPr>
          <p:cNvSpPr txBox="1"/>
          <p:nvPr/>
        </p:nvSpPr>
        <p:spPr>
          <a:xfrm>
            <a:off x="1757680" y="121920"/>
            <a:ext cx="216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3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BEE5E-1D6F-5813-D004-5E0EBEF7C159}"/>
              </a:ext>
            </a:extLst>
          </p:cNvPr>
          <p:cNvSpPr txBox="1"/>
          <p:nvPr/>
        </p:nvSpPr>
        <p:spPr>
          <a:xfrm>
            <a:off x="1605280" y="1087120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Provide a report with all the unique product counts for each segment and sort them in descending order of product counts. 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373F45-2BD0-EC8A-9BC2-DB7B4EB84358}"/>
              </a:ext>
            </a:extLst>
          </p:cNvPr>
          <p:cNvGrpSpPr/>
          <p:nvPr/>
        </p:nvGrpSpPr>
        <p:grpSpPr>
          <a:xfrm>
            <a:off x="8437879" y="2316479"/>
            <a:ext cx="2794000" cy="3342640"/>
            <a:chOff x="8437879" y="2316479"/>
            <a:chExt cx="2794000" cy="3342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40A006-7A33-BC51-4018-3FE77145182F}"/>
                </a:ext>
              </a:extLst>
            </p:cNvPr>
            <p:cNvSpPr/>
            <p:nvPr/>
          </p:nvSpPr>
          <p:spPr>
            <a:xfrm>
              <a:off x="8437879" y="2316479"/>
              <a:ext cx="2794000" cy="3342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54708A-D63E-263E-2A24-BE61E94DA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2332" y="2805092"/>
              <a:ext cx="2365415" cy="2365415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</p:grpSp>
      <p:pic>
        <p:nvPicPr>
          <p:cNvPr id="5" name="Picture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4C3CCEFB-8A03-8409-EED2-FF070B03C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0" y="2918764"/>
            <a:ext cx="6024880" cy="181294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530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C214B4-B139-F429-11F9-AEFA107E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319" y="97939"/>
            <a:ext cx="2801362" cy="43038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82C4-4D82-738C-3758-8A2FA7D39A4D}"/>
              </a:ext>
            </a:extLst>
          </p:cNvPr>
          <p:cNvSpPr txBox="1"/>
          <p:nvPr/>
        </p:nvSpPr>
        <p:spPr>
          <a:xfrm>
            <a:off x="1750319" y="887321"/>
            <a:ext cx="9387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Top Segments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The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Notebook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Accessories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segments dominate with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129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unique products, reflecting strong focus and demand in these categories.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Lower Segments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and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have the fewest unique products, suggesting potential for growth or expansion in these areas.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F5B1E-E283-4D63-C9CD-0C4DF0F6B71F}"/>
              </a:ext>
            </a:extLst>
          </p:cNvPr>
          <p:cNvSpPr txBox="1"/>
          <p:nvPr/>
        </p:nvSpPr>
        <p:spPr>
          <a:xfrm>
            <a:off x="1513840" y="2664202"/>
            <a:ext cx="368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Product Focus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The average product count of the top three segments (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109.67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is significantly higher than the bottom three (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), indicating a concentrated product offering.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3556FF-EAFA-12FC-1E29-67A6E0289206}"/>
              </a:ext>
            </a:extLst>
          </p:cNvPr>
          <p:cNvGrpSpPr/>
          <p:nvPr/>
        </p:nvGrpSpPr>
        <p:grpSpPr>
          <a:xfrm>
            <a:off x="5557520" y="2302201"/>
            <a:ext cx="6258560" cy="4200200"/>
            <a:chOff x="5557520" y="2302201"/>
            <a:chExt cx="6258560" cy="42002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148C47-E922-249F-5270-4E69FC7B7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7520" y="2302201"/>
              <a:ext cx="6258560" cy="42002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7058A2-3417-5988-A26B-E841B418DFFB}"/>
                </a:ext>
              </a:extLst>
            </p:cNvPr>
            <p:cNvSpPr txBox="1"/>
            <p:nvPr/>
          </p:nvSpPr>
          <p:spPr>
            <a:xfrm>
              <a:off x="10332720" y="2338722"/>
              <a:ext cx="145288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</a:rPr>
                <a:t>This shows a clear product concentration in notebooks &amp; accessories, with room to expand in other categories.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AB0F24-0E7C-0AC8-DF8A-0C96D41A5B41}"/>
              </a:ext>
            </a:extLst>
          </p:cNvPr>
          <p:cNvSpPr txBox="1"/>
          <p:nvPr/>
        </p:nvSpPr>
        <p:spPr>
          <a:xfrm>
            <a:off x="1513840" y="4419598"/>
            <a:ext cx="368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Growth Opportunities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The low product counts in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Desktop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suggest potential areas for strategic investment or market diversification.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45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9647-1EE0-2F66-8106-DFA6BA00D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B2C6B-8272-54AD-AB4A-417A1C902F06}"/>
              </a:ext>
            </a:extLst>
          </p:cNvPr>
          <p:cNvSpPr txBox="1"/>
          <p:nvPr/>
        </p:nvSpPr>
        <p:spPr>
          <a:xfrm>
            <a:off x="1757680" y="121920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4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0EC3B-E259-E705-FF78-D85838492B10}"/>
              </a:ext>
            </a:extLst>
          </p:cNvPr>
          <p:cNvSpPr txBox="1"/>
          <p:nvPr/>
        </p:nvSpPr>
        <p:spPr>
          <a:xfrm>
            <a:off x="1605280" y="1087120"/>
            <a:ext cx="886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Follow-up: Which segment had the most increase in unique products in 2021 vs 2020?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E9F84-A6C3-EB30-8C46-904D3CB2287F}"/>
              </a:ext>
            </a:extLst>
          </p:cNvPr>
          <p:cNvGrpSpPr/>
          <p:nvPr/>
        </p:nvGrpSpPr>
        <p:grpSpPr>
          <a:xfrm>
            <a:off x="7447280" y="2316480"/>
            <a:ext cx="4297680" cy="3180080"/>
            <a:chOff x="6979920" y="2316480"/>
            <a:chExt cx="4765040" cy="3342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9E30E5-1208-0228-B266-51F939AA7538}"/>
                </a:ext>
              </a:extLst>
            </p:cNvPr>
            <p:cNvSpPr/>
            <p:nvPr/>
          </p:nvSpPr>
          <p:spPr>
            <a:xfrm>
              <a:off x="6979920" y="2316480"/>
              <a:ext cx="4765040" cy="3342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1CAEE9-9D99-9C0C-B661-DDF0AED87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4080" y="2786301"/>
              <a:ext cx="4267200" cy="2344499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</p:grp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D2EAFE0-871D-5C2A-D3C0-546A97D28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61" y="1836877"/>
            <a:ext cx="5810894" cy="446500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7650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E0881B-BD48-E609-DCE3-E84F8628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319" y="97939"/>
            <a:ext cx="2801362" cy="43038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0C8A4-CDCA-6E7F-BFB3-23C48B7104E3}"/>
              </a:ext>
            </a:extLst>
          </p:cNvPr>
          <p:cNvSpPr txBox="1"/>
          <p:nvPr/>
        </p:nvSpPr>
        <p:spPr>
          <a:xfrm>
            <a:off x="1750319" y="887321"/>
            <a:ext cx="9387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Highest Increase: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Accessories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segment experienced the largest increase in unique products, with a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34-product difference between 2021 and 2020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This indicates a significant expansion or improvement in this product category.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15523-C1C9-A961-6146-2FBE83C96A74}"/>
              </a:ext>
            </a:extLst>
          </p:cNvPr>
          <p:cNvSpPr txBox="1"/>
          <p:nvPr/>
        </p:nvSpPr>
        <p:spPr>
          <a:xfrm>
            <a:off x="1750319" y="2208379"/>
            <a:ext cx="3461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Moderate Increases: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Other segments such as </a:t>
            </a:r>
            <a:r>
              <a:rPr lang="en-US" sz="1600" dirty="0">
                <a:solidFill>
                  <a:srgbClr val="FF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Notebook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>
                <a:solidFill>
                  <a:srgbClr val="FF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1600" dirty="0">
                <a:solidFill>
                  <a:srgbClr val="FF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Desktop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showed a more moderate increase, with </a:t>
            </a:r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 products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each, suggesting steady growth in these categories.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9FA8FF-87B7-E56F-AF6E-5E3BB3C37A9C}"/>
              </a:ext>
            </a:extLst>
          </p:cNvPr>
          <p:cNvGrpSpPr/>
          <p:nvPr/>
        </p:nvGrpSpPr>
        <p:grpSpPr>
          <a:xfrm>
            <a:off x="5435600" y="1869440"/>
            <a:ext cx="6482079" cy="4683760"/>
            <a:chOff x="5435600" y="1869440"/>
            <a:chExt cx="6482079" cy="46837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8FD00E-2D50-3842-5E29-54AC4C0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5600" y="1869440"/>
              <a:ext cx="6482079" cy="468376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FFB568-98C0-D2D6-A424-F5185358E40D}"/>
                </a:ext>
              </a:extLst>
            </p:cNvPr>
            <p:cNvSpPr txBox="1"/>
            <p:nvPr/>
          </p:nvSpPr>
          <p:spPr>
            <a:xfrm>
              <a:off x="8778240" y="4633354"/>
              <a:ext cx="31394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highlights that Atliq Hardware focused more on expanding the accessories range in 2021, with steady growth in other key segments.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0FB7E1-B40E-C5CE-D118-94BE09754DF9}"/>
                </a:ext>
              </a:extLst>
            </p:cNvPr>
            <p:cNvSpPr/>
            <p:nvPr/>
          </p:nvSpPr>
          <p:spPr>
            <a:xfrm>
              <a:off x="9398001" y="2387858"/>
              <a:ext cx="1158240" cy="954106"/>
            </a:xfrm>
            <a:prstGeom prst="rect">
              <a:avLst/>
            </a:prstGeom>
            <a:noFill/>
            <a:ln>
              <a:solidFill>
                <a:srgbClr val="3D21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E3B984-4F2D-5451-D2AE-F132B6C49F36}"/>
              </a:ext>
            </a:extLst>
          </p:cNvPr>
          <p:cNvSpPr txBox="1"/>
          <p:nvPr/>
        </p:nvSpPr>
        <p:spPr>
          <a:xfrm>
            <a:off x="1750318" y="4160520"/>
            <a:ext cx="3461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Smaller Increases: </a:t>
            </a:r>
            <a:r>
              <a:rPr lang="en-US" sz="16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saw relatively smaller increases in unique products, with differences of </a:t>
            </a:r>
            <a:r>
              <a:rPr lang="en-US" sz="16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respectively, indicating limited growth in these areas.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0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FB92-4B05-38F1-4918-A7355D690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FCEE2-A516-AD24-C2B3-29B5D331895C}"/>
              </a:ext>
            </a:extLst>
          </p:cNvPr>
          <p:cNvSpPr txBox="1"/>
          <p:nvPr/>
        </p:nvSpPr>
        <p:spPr>
          <a:xfrm>
            <a:off x="1605280" y="1087120"/>
            <a:ext cx="886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Get the products that have the highest and lowest manufacturing costs.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00FD3-4F0D-5580-DC06-319C09A9A6CD}"/>
              </a:ext>
            </a:extLst>
          </p:cNvPr>
          <p:cNvSpPr txBox="1"/>
          <p:nvPr/>
        </p:nvSpPr>
        <p:spPr>
          <a:xfrm>
            <a:off x="1757680" y="121920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5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4F4A55-3C4B-FDB5-9270-E31FE5D44F40}"/>
              </a:ext>
            </a:extLst>
          </p:cNvPr>
          <p:cNvGrpSpPr/>
          <p:nvPr/>
        </p:nvGrpSpPr>
        <p:grpSpPr>
          <a:xfrm>
            <a:off x="7802880" y="2367280"/>
            <a:ext cx="3647440" cy="2519680"/>
            <a:chOff x="7691120" y="2367280"/>
            <a:chExt cx="3647440" cy="25196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542197-3DF1-C3F9-5FFD-DE8782E70416}"/>
                </a:ext>
              </a:extLst>
            </p:cNvPr>
            <p:cNvSpPr/>
            <p:nvPr/>
          </p:nvSpPr>
          <p:spPr>
            <a:xfrm>
              <a:off x="7691120" y="2367280"/>
              <a:ext cx="3647440" cy="25196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74EBF9-2885-6606-83A4-A6B046A6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8128" y="2770480"/>
              <a:ext cx="2862624" cy="1720240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</p:grp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A009DB6-B155-6203-7F38-49F35E66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85" y="2113280"/>
            <a:ext cx="6092671" cy="30276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0621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678FCA3-8CDA-C175-973E-6DA344C5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319" y="97939"/>
            <a:ext cx="2801362" cy="43038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779A5A-753C-F032-1925-7662D421E6EC}"/>
              </a:ext>
            </a:extLst>
          </p:cNvPr>
          <p:cNvGrpSpPr/>
          <p:nvPr/>
        </p:nvGrpSpPr>
        <p:grpSpPr>
          <a:xfrm>
            <a:off x="1300919" y="2109378"/>
            <a:ext cx="4795081" cy="4493987"/>
            <a:chOff x="1300919" y="2109378"/>
            <a:chExt cx="4795081" cy="4493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4CEC6B-A720-B37B-E433-F3159357C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4892" y="2109378"/>
              <a:ext cx="2420019" cy="1593378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86CC75-E19C-CD2C-6B6A-A8A114B88FC6}"/>
                </a:ext>
              </a:extLst>
            </p:cNvPr>
            <p:cNvGrpSpPr/>
            <p:nvPr/>
          </p:nvGrpSpPr>
          <p:grpSpPr>
            <a:xfrm>
              <a:off x="3006812" y="4460240"/>
              <a:ext cx="2148819" cy="2143125"/>
              <a:chOff x="2953737" y="4313428"/>
              <a:chExt cx="2148819" cy="2143125"/>
            </a:xfrm>
          </p:grpSpPr>
          <p:pic>
            <p:nvPicPr>
              <p:cNvPr id="15" name="Picture 14" descr="A computer monitor with a black border&#10;&#10;AI-generated content may be incorrect.">
                <a:extLst>
                  <a:ext uri="{FF2B5EF4-FFF2-40B4-BE49-F238E27FC236}">
                    <a16:creationId xmlns:a16="http://schemas.microsoft.com/office/drawing/2014/main" id="{B830C0C9-9E04-E351-D6EF-2FAF884B7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3737" y="4313428"/>
                <a:ext cx="2143125" cy="2143125"/>
              </a:xfrm>
              <a:prstGeom prst="rect">
                <a:avLst/>
              </a:prstGeom>
            </p:spPr>
          </p:pic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294642F0-8895-2FEA-8EAE-CFF88F3E05BC}"/>
                  </a:ext>
                </a:extLst>
              </p:cNvPr>
              <p:cNvSpPr/>
              <p:nvPr/>
            </p:nvSpPr>
            <p:spPr>
              <a:xfrm>
                <a:off x="3081499" y="4429760"/>
                <a:ext cx="1944427" cy="1921028"/>
              </a:xfrm>
              <a:prstGeom prst="flowChartConnector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7E53B64A-3C16-8583-299F-D7689B2DD3F4}"/>
                  </a:ext>
                </a:extLst>
              </p:cNvPr>
              <p:cNvSpPr/>
              <p:nvPr/>
            </p:nvSpPr>
            <p:spPr>
              <a:xfrm>
                <a:off x="3004871" y="4355154"/>
                <a:ext cx="2097685" cy="2067433"/>
              </a:xfrm>
              <a:prstGeom prst="flowChartConnector">
                <a:avLst/>
              </a:prstGeom>
              <a:noFill/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CFDE6C-E541-7BF9-A4BD-AC3E88907E79}"/>
                </a:ext>
              </a:extLst>
            </p:cNvPr>
            <p:cNvSpPr txBox="1"/>
            <p:nvPr/>
          </p:nvSpPr>
          <p:spPr>
            <a:xfrm>
              <a:off x="2296160" y="3868153"/>
              <a:ext cx="3799840" cy="55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1880B2-5BB1-0A09-5E3A-31F312B91C7E}"/>
                </a:ext>
              </a:extLst>
            </p:cNvPr>
            <p:cNvSpPr txBox="1"/>
            <p:nvPr/>
          </p:nvSpPr>
          <p:spPr>
            <a:xfrm>
              <a:off x="2756090" y="3885379"/>
              <a:ext cx="282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252423"/>
                  </a:solidFill>
                  <a:effectLst/>
                  <a:latin typeface="Segoe UI" panose="020B0502040204020203" pitchFamily="34" charset="0"/>
                </a:rPr>
                <a:t>AQ HOME Allin1 Gen 2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735D0D-E4D3-82A5-DEAF-AA55B8400446}"/>
                </a:ext>
              </a:extLst>
            </p:cNvPr>
            <p:cNvSpPr txBox="1"/>
            <p:nvPr/>
          </p:nvSpPr>
          <p:spPr>
            <a:xfrm>
              <a:off x="1300919" y="5186179"/>
              <a:ext cx="1731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Personal Desktop</a:t>
              </a:r>
              <a:endParaRPr lang="en-IN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B55CAA5-CA97-BCBA-9B96-0126FA9594B1}"/>
              </a:ext>
            </a:extLst>
          </p:cNvPr>
          <p:cNvGrpSpPr/>
          <p:nvPr/>
        </p:nvGrpSpPr>
        <p:grpSpPr>
          <a:xfrm>
            <a:off x="7132320" y="2109378"/>
            <a:ext cx="3588047" cy="4423502"/>
            <a:chOff x="7132320" y="2109378"/>
            <a:chExt cx="3588047" cy="44235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A8BA3E-42E5-420C-EA76-483A55A1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03932" y="2109378"/>
              <a:ext cx="2420019" cy="159337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819F1D6-6E4E-9615-A6F0-21305912594A}"/>
                </a:ext>
              </a:extLst>
            </p:cNvPr>
            <p:cNvGrpSpPr/>
            <p:nvPr/>
          </p:nvGrpSpPr>
          <p:grpSpPr>
            <a:xfrm>
              <a:off x="8065100" y="4460240"/>
              <a:ext cx="2097686" cy="2072640"/>
              <a:chOff x="8065100" y="4460240"/>
              <a:chExt cx="2097686" cy="2072640"/>
            </a:xfrm>
          </p:grpSpPr>
          <p:pic>
            <p:nvPicPr>
              <p:cNvPr id="9" name="Picture 8" descr="A computer mouse with a round button&#10;&#10;AI-generated content may be incorrect.">
                <a:extLst>
                  <a:ext uri="{FF2B5EF4-FFF2-40B4-BE49-F238E27FC236}">
                    <a16:creationId xmlns:a16="http://schemas.microsoft.com/office/drawing/2014/main" id="{5CE6F9CA-314F-CE53-3F1B-52239D7C9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sharpenSoften amount="-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65100" y="4460240"/>
                <a:ext cx="2097685" cy="2067433"/>
              </a:xfrm>
              <a:prstGeom prst="rect">
                <a:avLst/>
              </a:prstGeom>
            </p:spPr>
          </p:pic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25A78A6B-ADBD-E8F6-5A18-434FF22E0681}"/>
                  </a:ext>
                </a:extLst>
              </p:cNvPr>
              <p:cNvSpPr/>
              <p:nvPr/>
            </p:nvSpPr>
            <p:spPr>
              <a:xfrm>
                <a:off x="8065101" y="4465447"/>
                <a:ext cx="2097685" cy="2067433"/>
              </a:xfrm>
              <a:prstGeom prst="flowChartConnector">
                <a:avLst/>
              </a:prstGeom>
              <a:noFill/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692A2BCD-43CD-B3F0-E45E-0AA187306160}"/>
                  </a:ext>
                </a:extLst>
              </p:cNvPr>
              <p:cNvSpPr/>
              <p:nvPr/>
            </p:nvSpPr>
            <p:spPr>
              <a:xfrm>
                <a:off x="8146020" y="4543603"/>
                <a:ext cx="1944427" cy="1921028"/>
              </a:xfrm>
              <a:prstGeom prst="flowChartConnector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7A5747-B18A-2ED9-7059-0136FFA33462}"/>
                </a:ext>
              </a:extLst>
            </p:cNvPr>
            <p:cNvSpPr txBox="1"/>
            <p:nvPr/>
          </p:nvSpPr>
          <p:spPr>
            <a:xfrm>
              <a:off x="7894320" y="3870960"/>
              <a:ext cx="282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252423"/>
                  </a:solidFill>
                  <a:effectLst/>
                  <a:latin typeface="Segoe UI" panose="020B0502040204020203" pitchFamily="34" charset="0"/>
                </a:rPr>
                <a:t>AQ Master wired x1 </a:t>
              </a:r>
              <a:r>
                <a:rPr lang="en-US" b="0" i="0" dirty="0" err="1">
                  <a:solidFill>
                    <a:srgbClr val="252423"/>
                  </a:solidFill>
                  <a:effectLst/>
                  <a:latin typeface="Segoe UI" panose="020B0502040204020203" pitchFamily="34" charset="0"/>
                </a:rPr>
                <a:t>Ms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ACB340-B1BB-310F-7134-2585921787B9}"/>
                </a:ext>
              </a:extLst>
            </p:cNvPr>
            <p:cNvSpPr txBox="1"/>
            <p:nvPr/>
          </p:nvSpPr>
          <p:spPr>
            <a:xfrm>
              <a:off x="7132320" y="5247139"/>
              <a:ext cx="906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Mouse</a:t>
              </a:r>
              <a:endParaRPr lang="en-IN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E91FC9-5AC6-DB37-3A27-2D99BB845887}"/>
              </a:ext>
            </a:extLst>
          </p:cNvPr>
          <p:cNvSpPr txBox="1"/>
          <p:nvPr/>
        </p:nvSpPr>
        <p:spPr>
          <a:xfrm>
            <a:off x="1950720" y="955041"/>
            <a:ext cx="939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"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 Master Wired X1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" in the Mouse category has the lowest manufacturing cost at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0.89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while the "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 HOME Allin1 Gen 2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" in the Personal Desktop category has the highest cost at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240.54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reflecting the difference in complexity and components between peripheral devices and desktop systems.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4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C2B5-EBD9-D5C6-5294-D2E7852B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57943"/>
            <a:ext cx="4834517" cy="1071153"/>
          </a:xfrm>
        </p:spPr>
        <p:txBody>
          <a:bodyPr/>
          <a:lstStyle/>
          <a:p>
            <a:r>
              <a:rPr lang="en-US" dirty="0"/>
              <a:t>Table of Content</a:t>
            </a:r>
            <a:endParaRPr lang="en-IN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DE22F3C-349B-8379-36CE-D5F4B2AE7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411" y="2518756"/>
            <a:ext cx="4834517" cy="310896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</a:t>
            </a:r>
            <a:r>
              <a:rPr lang="en-IN" dirty="0"/>
              <a:t>usiness Scenario </a:t>
            </a:r>
            <a:endParaRPr lang="en-US" dirty="0"/>
          </a:p>
          <a:p>
            <a:r>
              <a:rPr lang="en-US" dirty="0"/>
              <a:t>Database Structure</a:t>
            </a:r>
          </a:p>
          <a:p>
            <a:r>
              <a:rPr lang="en-US" dirty="0"/>
              <a:t>Ad-hoc Requests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C026A-E19B-7EBD-D632-A96581F30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2516" y="2186247"/>
            <a:ext cx="2449486" cy="18582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55D59-184D-E4FB-5D91-D25CD71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3084" y="4044472"/>
            <a:ext cx="3798918" cy="28135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6D7B372-0E18-7B76-5B1F-AEC93565876E}"/>
              </a:ext>
            </a:extLst>
          </p:cNvPr>
          <p:cNvSpPr/>
          <p:nvPr/>
        </p:nvSpPr>
        <p:spPr>
          <a:xfrm>
            <a:off x="8393084" y="3201790"/>
            <a:ext cx="3798916" cy="3649287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DE86158-2F87-7900-49BA-C13552D8742D}"/>
              </a:ext>
            </a:extLst>
          </p:cNvPr>
          <p:cNvSpPr/>
          <p:nvPr/>
        </p:nvSpPr>
        <p:spPr>
          <a:xfrm>
            <a:off x="10590414" y="1562745"/>
            <a:ext cx="1388225" cy="1247004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F5FD7-F884-2211-586B-377C7595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875FCC-0256-869F-D93A-2C307D9F2869}"/>
              </a:ext>
            </a:extLst>
          </p:cNvPr>
          <p:cNvSpPr txBox="1"/>
          <p:nvPr/>
        </p:nvSpPr>
        <p:spPr>
          <a:xfrm>
            <a:off x="1605280" y="1087120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 a report which contains the top 5 customers who received an average high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pre_invoice_discount_pct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for the fiscal year 2021 and in the Indian market.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87287-D396-F865-4932-BAD90581CD0A}"/>
              </a:ext>
            </a:extLst>
          </p:cNvPr>
          <p:cNvSpPr txBox="1"/>
          <p:nvPr/>
        </p:nvSpPr>
        <p:spPr>
          <a:xfrm>
            <a:off x="1757680" y="121920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6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081CEB-10DD-F471-327C-48DAD9FEC5E4}"/>
              </a:ext>
            </a:extLst>
          </p:cNvPr>
          <p:cNvGrpSpPr/>
          <p:nvPr/>
        </p:nvGrpSpPr>
        <p:grpSpPr>
          <a:xfrm>
            <a:off x="7721600" y="2560320"/>
            <a:ext cx="3627120" cy="2377440"/>
            <a:chOff x="7599680" y="2560320"/>
            <a:chExt cx="3627120" cy="23774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0380EE-C6A1-4C91-9A65-C40A0F9A7588}"/>
                </a:ext>
              </a:extLst>
            </p:cNvPr>
            <p:cNvSpPr/>
            <p:nvPr/>
          </p:nvSpPr>
          <p:spPr>
            <a:xfrm>
              <a:off x="7599680" y="2560320"/>
              <a:ext cx="3627120" cy="2377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F6938B-938F-9EB6-13C2-9C5E92FAC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5760" y="2910792"/>
              <a:ext cx="2859967" cy="1671368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</p:grpSp>
      <p:pic>
        <p:nvPicPr>
          <p:cNvPr id="11" name="Picture 10" descr="A computer code with text&#10;&#10;AI-generated content may be incorrect.">
            <a:extLst>
              <a:ext uri="{FF2B5EF4-FFF2-40B4-BE49-F238E27FC236}">
                <a16:creationId xmlns:a16="http://schemas.microsoft.com/office/drawing/2014/main" id="{27A581CC-88C5-0E68-20E4-095A83349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2227485"/>
            <a:ext cx="5755567" cy="3228435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971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738CB-9D1C-9EC8-ABC2-08023F25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06" y="2189401"/>
            <a:ext cx="6192730" cy="3957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1460C9-B947-017B-AA34-729D04D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319" y="97939"/>
            <a:ext cx="2801362" cy="43038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8C798-AB9D-7E05-9C96-CBDE293381A8}"/>
              </a:ext>
            </a:extLst>
          </p:cNvPr>
          <p:cNvSpPr txBox="1"/>
          <p:nvPr/>
        </p:nvSpPr>
        <p:spPr>
          <a:xfrm>
            <a:off x="1750319" y="865962"/>
            <a:ext cx="9923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Flipkart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leads with the highest discount at 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30.83%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followed closely by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Viveks (30.38%)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Ezone (30.28%)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Croma (30.25%)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Vijay Sales (27.53%).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These high discounts reflect Atliq Hardware’s strategy of offering competitive pricing to major retailers and e-commerce platforms in India.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75D78-88B8-FAA8-65CD-F7EBD1689F78}"/>
              </a:ext>
            </a:extLst>
          </p:cNvPr>
          <p:cNvSpPr txBox="1"/>
          <p:nvPr/>
        </p:nvSpPr>
        <p:spPr>
          <a:xfrm>
            <a:off x="1516639" y="2600557"/>
            <a:ext cx="39392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discounts indicate strong business relationships with top customers, emphasizing volume-based sales and market penetration.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small variations in discount percentages suggest a consistent pricing approach across key accounts.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Atliq’s strategy of providing high discounts likely aims to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increase sales volume, strengthen market share, and maintain competitiveness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the Indian market.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0D2A0-DE8C-D213-35A3-502B752E3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E6DEF0-6BD2-1526-0A48-AE6ABF189577}"/>
              </a:ext>
            </a:extLst>
          </p:cNvPr>
          <p:cNvSpPr txBox="1"/>
          <p:nvPr/>
        </p:nvSpPr>
        <p:spPr>
          <a:xfrm>
            <a:off x="1661160" y="894040"/>
            <a:ext cx="886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Get the complete report of the Gross sales amount for the customer “Atliq Exclusive” for each month. This analysis helps to get an idea of low and high-performing months and take strategic decisions.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9DDAE-3C96-D179-819F-53F1CE907E69}"/>
              </a:ext>
            </a:extLst>
          </p:cNvPr>
          <p:cNvSpPr txBox="1"/>
          <p:nvPr/>
        </p:nvSpPr>
        <p:spPr>
          <a:xfrm>
            <a:off x="1757680" y="121920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7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80BFBD-4CF6-A9DA-E31A-4A997FF84E98}"/>
              </a:ext>
            </a:extLst>
          </p:cNvPr>
          <p:cNvGrpSpPr/>
          <p:nvPr/>
        </p:nvGrpSpPr>
        <p:grpSpPr>
          <a:xfrm>
            <a:off x="7929880" y="1666240"/>
            <a:ext cx="2819400" cy="4643120"/>
            <a:chOff x="7929880" y="1666240"/>
            <a:chExt cx="2819400" cy="46431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E577CE-01E7-88C5-9CAA-0601A8A59A62}"/>
                </a:ext>
              </a:extLst>
            </p:cNvPr>
            <p:cNvSpPr/>
            <p:nvPr/>
          </p:nvSpPr>
          <p:spPr>
            <a:xfrm>
              <a:off x="7929880" y="1666240"/>
              <a:ext cx="2819400" cy="4643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0231C5-A113-2A23-C3A7-ED81B408C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9280" y="1965345"/>
              <a:ext cx="2255520" cy="4104812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</p:grpSp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139F6F1-AF66-66D0-23FF-8443DBED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60" y="2094557"/>
            <a:ext cx="5598160" cy="3786485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486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141863-49B1-A106-ECEF-252187BCA5A9}"/>
              </a:ext>
            </a:extLst>
          </p:cNvPr>
          <p:cNvSpPr txBox="1">
            <a:spLocks/>
          </p:cNvSpPr>
          <p:nvPr/>
        </p:nvSpPr>
        <p:spPr>
          <a:xfrm>
            <a:off x="1750319" y="97939"/>
            <a:ext cx="2801362" cy="4303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497CE-91E5-8573-C164-2A901D5D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60" y="2065666"/>
            <a:ext cx="6406480" cy="45281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107950" dist="12700" dir="5400000" algn="ctr">
              <a:srgbClr val="000000"/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EC241-4B46-0B20-CD51-1B4B05884FEC}"/>
              </a:ext>
            </a:extLst>
          </p:cNvPr>
          <p:cNvSpPr txBox="1"/>
          <p:nvPr/>
        </p:nvSpPr>
        <p:spPr>
          <a:xfrm>
            <a:off x="1750319" y="762547"/>
            <a:ext cx="10025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gross sales for Atliq Exclusive showed strong fluctuations across the years.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High-performing months were November and December in 2020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while </a:t>
            </a:r>
            <a:r>
              <a:rPr lang="en-US" sz="1600" dirty="0">
                <a:solidFill>
                  <a:srgbClr val="CC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April and May 2020 and August 2021 saw the lowest sales.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Focus on leveraging peak months and investigating dips in low-performing months for future growth.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15C44-2DF1-4727-B000-9E3E268EB7D5}"/>
              </a:ext>
            </a:extLst>
          </p:cNvPr>
          <p:cNvSpPr txBox="1"/>
          <p:nvPr/>
        </p:nvSpPr>
        <p:spPr>
          <a:xfrm>
            <a:off x="1750319" y="2320213"/>
            <a:ext cx="3634481" cy="385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company should focus on </a:t>
            </a: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capitalizing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during high-performing months, especially year-end periods.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needs to address low sales months by investigating causes like 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disruptions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seasonal factors.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Optimizing </a:t>
            </a: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enhancing supply chain flexibility, and boosting customer engagement during slower months can drive growth.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3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C39423F-8CDC-E7A0-F583-48F0A7120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1D3A9F-307B-3214-E475-60E481B49547}"/>
              </a:ext>
            </a:extLst>
          </p:cNvPr>
          <p:cNvSpPr txBox="1"/>
          <p:nvPr/>
        </p:nvSpPr>
        <p:spPr>
          <a:xfrm>
            <a:off x="1605280" y="1087120"/>
            <a:ext cx="886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 which quarter of 2020, got the maximum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total_sold_quantity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?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7B083-FF3B-36C0-ECC7-BAC88084E0AB}"/>
              </a:ext>
            </a:extLst>
          </p:cNvPr>
          <p:cNvSpPr txBox="1"/>
          <p:nvPr/>
        </p:nvSpPr>
        <p:spPr>
          <a:xfrm>
            <a:off x="1757680" y="121920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8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0409B3-B49B-9F88-F7EC-79574A34620B}"/>
              </a:ext>
            </a:extLst>
          </p:cNvPr>
          <p:cNvGrpSpPr/>
          <p:nvPr/>
        </p:nvGrpSpPr>
        <p:grpSpPr>
          <a:xfrm>
            <a:off x="8453120" y="2692400"/>
            <a:ext cx="2733040" cy="2590800"/>
            <a:chOff x="8453120" y="2692400"/>
            <a:chExt cx="273304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D73EBF-2840-A14B-4534-54459972E950}"/>
                </a:ext>
              </a:extLst>
            </p:cNvPr>
            <p:cNvSpPr/>
            <p:nvPr/>
          </p:nvSpPr>
          <p:spPr>
            <a:xfrm>
              <a:off x="8453120" y="2692400"/>
              <a:ext cx="2733040" cy="259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9615B1-0FF2-1E48-7C11-7042F770F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8692" y="3140687"/>
              <a:ext cx="2188347" cy="1695474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</p:grpSp>
      <p:pic>
        <p:nvPicPr>
          <p:cNvPr id="11" name="Picture 10" descr="A computer code with text&#10;&#10;AI-generated content may be incorrect.">
            <a:extLst>
              <a:ext uri="{FF2B5EF4-FFF2-40B4-BE49-F238E27FC236}">
                <a16:creationId xmlns:a16="http://schemas.microsoft.com/office/drawing/2014/main" id="{57F54BDD-270B-76A0-1E2A-3203D22A8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300" y="2692400"/>
            <a:ext cx="6494947" cy="2164205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1051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A4DC3B-896C-E63E-EBE9-4D1AA66FC701}"/>
              </a:ext>
            </a:extLst>
          </p:cNvPr>
          <p:cNvSpPr txBox="1">
            <a:spLocks/>
          </p:cNvSpPr>
          <p:nvPr/>
        </p:nvSpPr>
        <p:spPr>
          <a:xfrm>
            <a:off x="1750319" y="240179"/>
            <a:ext cx="2801362" cy="4303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4DB0D-ACB5-8EC7-6C59-86F6572871E6}"/>
              </a:ext>
            </a:extLst>
          </p:cNvPr>
          <p:cNvSpPr txBox="1"/>
          <p:nvPr/>
        </p:nvSpPr>
        <p:spPr>
          <a:xfrm>
            <a:off x="1750319" y="1002509"/>
            <a:ext cx="9583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Q1 and Q2 performed strongly,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indicating that the company’s early-year strategies were effective.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sharp 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decline in Q3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suggests there may have been external factors or market challenges that impacted sales, which should be investigated further.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412BC-8AA6-4128-8B0F-D14692433357}"/>
              </a:ext>
            </a:extLst>
          </p:cNvPr>
          <p:cNvSpPr txBox="1"/>
          <p:nvPr/>
        </p:nvSpPr>
        <p:spPr>
          <a:xfrm>
            <a:off x="1750319" y="2431996"/>
            <a:ext cx="4000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Q4 demonstrated recovery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but the company should focus on boosting Q3 performance by analyzing potential causes of the drop and implementing corrective strategies.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8DB08-4095-28EE-CE5C-9B99656A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1196"/>
            <a:ext cx="5271544" cy="36680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perspectiveLef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94E57F-2766-30D2-AF5E-9BC0F80556E4}"/>
              </a:ext>
            </a:extLst>
          </p:cNvPr>
          <p:cNvSpPr txBox="1"/>
          <p:nvPr/>
        </p:nvSpPr>
        <p:spPr>
          <a:xfrm>
            <a:off x="1750319" y="3904833"/>
            <a:ext cx="4000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maintain growth, Atliq Hardware can consider reinforcing sales efforts in Q3 through targeted marketing or product adjustments, ensuring a more balanced performance across all quarters.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74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879AE-E445-552C-27C2-E42045AB6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B3CF1E-C443-4AD1-58E5-9BC60F9EFD67}"/>
              </a:ext>
            </a:extLst>
          </p:cNvPr>
          <p:cNvSpPr txBox="1"/>
          <p:nvPr/>
        </p:nvSpPr>
        <p:spPr>
          <a:xfrm>
            <a:off x="1605280" y="1087120"/>
            <a:ext cx="886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Which channel helped to bring more gross sales in the fiscal year 2021 and the percentage of contribution?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C8514-BB74-D69A-8AE3-1B351526DB8E}"/>
              </a:ext>
            </a:extLst>
          </p:cNvPr>
          <p:cNvSpPr txBox="1"/>
          <p:nvPr/>
        </p:nvSpPr>
        <p:spPr>
          <a:xfrm>
            <a:off x="1757680" y="121920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9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39417-A243-B41C-F27F-5F2495BDE0B6}"/>
              </a:ext>
            </a:extLst>
          </p:cNvPr>
          <p:cNvGrpSpPr/>
          <p:nvPr/>
        </p:nvGrpSpPr>
        <p:grpSpPr>
          <a:xfrm>
            <a:off x="8016240" y="2854960"/>
            <a:ext cx="3637280" cy="1930400"/>
            <a:chOff x="7792720" y="2854960"/>
            <a:chExt cx="3698240" cy="1930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CA269F-CE12-345C-5B45-BA5621D92FCE}"/>
                </a:ext>
              </a:extLst>
            </p:cNvPr>
            <p:cNvSpPr/>
            <p:nvPr/>
          </p:nvSpPr>
          <p:spPr>
            <a:xfrm>
              <a:off x="7792720" y="2854960"/>
              <a:ext cx="3698240" cy="1930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1D1165-4DF9-BEA6-270D-D543CCB5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5718" y="3224492"/>
              <a:ext cx="3121081" cy="1195108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</p:grpSp>
      <p:pic>
        <p:nvPicPr>
          <p:cNvPr id="13" name="Picture 12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148A7276-171E-3FA2-6F34-5413B41E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11" y="2103716"/>
            <a:ext cx="6523285" cy="374844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069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C322AF-E26A-707E-1AD2-A661BBB552F0}"/>
              </a:ext>
            </a:extLst>
          </p:cNvPr>
          <p:cNvSpPr txBox="1">
            <a:spLocks/>
          </p:cNvSpPr>
          <p:nvPr/>
        </p:nvSpPr>
        <p:spPr>
          <a:xfrm>
            <a:off x="1750319" y="209699"/>
            <a:ext cx="2801362" cy="4303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7CFE-57B2-F7B1-468F-0D004F08A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2215680"/>
            <a:ext cx="6041777" cy="324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FDD022-63FF-A709-F6A8-0FD099061925}"/>
              </a:ext>
            </a:extLst>
          </p:cNvPr>
          <p:cNvSpPr txBox="1"/>
          <p:nvPr/>
        </p:nvSpPr>
        <p:spPr>
          <a:xfrm>
            <a:off x="1473201" y="2083836"/>
            <a:ext cx="3931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Retailers played a dominant role in driving gross sales, indicating that the company’s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retail strategy was highly successful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should continue to be a key focus.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170FA-2ABD-B202-11D6-76D4823E4E55}"/>
              </a:ext>
            </a:extLst>
          </p:cNvPr>
          <p:cNvSpPr txBox="1"/>
          <p:nvPr/>
        </p:nvSpPr>
        <p:spPr>
          <a:xfrm>
            <a:off x="1680855" y="946460"/>
            <a:ext cx="101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fiscal year 2021, </a:t>
            </a:r>
            <a:r>
              <a:rPr lang="en-US" sz="16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retailers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contributed the highest to Atliq Hardware's gross sales, accounting for </a:t>
            </a:r>
            <a:r>
              <a:rPr lang="en-US" sz="16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73.22%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of total sales, amounting to </a:t>
            </a:r>
            <a:r>
              <a:rPr lang="en-US" sz="16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1924.17M.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sales followed with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15.47%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406.69M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), and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distributors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contributed the least at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11.31%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297.18M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F983A-16CE-0CDF-EEBE-5BC9C80D4391}"/>
              </a:ext>
            </a:extLst>
          </p:cNvPr>
          <p:cNvSpPr txBox="1"/>
          <p:nvPr/>
        </p:nvSpPr>
        <p:spPr>
          <a:xfrm>
            <a:off x="1473201" y="3561163"/>
            <a:ext cx="393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contribution from direct sales and distributors is relatively low, suggesting potential for growth in these channels.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514AF-7D2B-584F-004E-3570131FC6DC}"/>
              </a:ext>
            </a:extLst>
          </p:cNvPr>
          <p:cNvSpPr txBox="1"/>
          <p:nvPr/>
        </p:nvSpPr>
        <p:spPr>
          <a:xfrm>
            <a:off x="1473201" y="4797432"/>
            <a:ext cx="3931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02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 Hardware could explore ways to increase sales through direct sales and distributors, possibly by enhancing relationships, improving incentives, or expanding market reach.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97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1B88D-ED61-7B07-79D8-FA49A062F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F6199-E3F1-632A-70FB-1885C7193668}"/>
              </a:ext>
            </a:extLst>
          </p:cNvPr>
          <p:cNvSpPr txBox="1"/>
          <p:nvPr/>
        </p:nvSpPr>
        <p:spPr>
          <a:xfrm>
            <a:off x="1757680" y="1050523"/>
            <a:ext cx="892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Get the Top 3 products in each division that have a high total_sold_quantity in the fiscal_year 2021?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F34E2-1C85-40F9-4989-CD82B97BE553}"/>
              </a:ext>
            </a:extLst>
          </p:cNvPr>
          <p:cNvSpPr txBox="1"/>
          <p:nvPr/>
        </p:nvSpPr>
        <p:spPr>
          <a:xfrm>
            <a:off x="1757680" y="121920"/>
            <a:ext cx="235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Request 10 :</a:t>
            </a:r>
            <a:endParaRPr lang="en-IN" sz="3200" b="1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81FD5-7E76-624A-8D90-1239034653BB}"/>
              </a:ext>
            </a:extLst>
          </p:cNvPr>
          <p:cNvGrpSpPr/>
          <p:nvPr/>
        </p:nvGrpSpPr>
        <p:grpSpPr>
          <a:xfrm>
            <a:off x="7142480" y="2316480"/>
            <a:ext cx="4572000" cy="3342640"/>
            <a:chOff x="7142480" y="2316480"/>
            <a:chExt cx="4572000" cy="3342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F8CDFA-179C-B4E6-38C3-0399375F390F}"/>
                </a:ext>
              </a:extLst>
            </p:cNvPr>
            <p:cNvSpPr/>
            <p:nvPr/>
          </p:nvSpPr>
          <p:spPr>
            <a:xfrm>
              <a:off x="7142480" y="2316480"/>
              <a:ext cx="4572000" cy="3342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FFF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0000" endA="300" endPos="38500" dist="50800" dir="5400000" sy="-100000" algn="bl" rotWithShape="0"/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D97CF3-5F83-1AB8-E0AB-CD2EEF10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8862" y="2639039"/>
              <a:ext cx="3920114" cy="2674641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</p:grpSp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294AD66-7579-B904-7121-911D9C91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71" y="1878195"/>
            <a:ext cx="5562709" cy="4004445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135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166704-5CDC-B4B4-D938-8E687261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491" y="1128990"/>
            <a:ext cx="6365349" cy="48641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208FFF-7B22-39C6-E97A-E1E8A809ECA5}"/>
              </a:ext>
            </a:extLst>
          </p:cNvPr>
          <p:cNvSpPr txBox="1">
            <a:spLocks/>
          </p:cNvSpPr>
          <p:nvPr/>
        </p:nvSpPr>
        <p:spPr>
          <a:xfrm>
            <a:off x="1750319" y="250339"/>
            <a:ext cx="2801362" cy="4303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>
                <a:solidFill>
                  <a:srgbClr val="0070C0"/>
                </a:solidFill>
              </a:rPr>
              <a:t>Insights: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F9641-271D-3314-0CE3-8A1ADD02458C}"/>
              </a:ext>
            </a:extLst>
          </p:cNvPr>
          <p:cNvSpPr txBox="1"/>
          <p:nvPr/>
        </p:nvSpPr>
        <p:spPr>
          <a:xfrm>
            <a:off x="1417211" y="996716"/>
            <a:ext cx="3931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02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FY 2021, the Network and Storage (N&amp;S) division was led by AQ Pen Drive 2 IN 1 (Premium) with 701.4k units sold. 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06539-1636-92CC-F3F7-F078F7F4437F}"/>
              </a:ext>
            </a:extLst>
          </p:cNvPr>
          <p:cNvSpPr txBox="1"/>
          <p:nvPr/>
        </p:nvSpPr>
        <p:spPr>
          <a:xfrm>
            <a:off x="1417211" y="2178040"/>
            <a:ext cx="3931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Personal Computers (PC) division had moderate sales, with AQ Digit (Standard Blue) and AQ Velocity (Plus Red) each selling around 17k units.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40542-D36A-075A-B994-E405F55DA7BD}"/>
              </a:ext>
            </a:extLst>
          </p:cNvPr>
          <p:cNvSpPr txBox="1"/>
          <p:nvPr/>
        </p:nvSpPr>
        <p:spPr>
          <a:xfrm>
            <a:off x="1417211" y="3359364"/>
            <a:ext cx="3931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Peripherals and Accessories (P&amp;A) division excelled with AQ Gamers 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(Standard 2) leading at 428.5k units sold.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93347-2751-003B-1A9F-A1507B62E46C}"/>
              </a:ext>
            </a:extLst>
          </p:cNvPr>
          <p:cNvSpPr txBox="1"/>
          <p:nvPr/>
        </p:nvSpPr>
        <p:spPr>
          <a:xfrm>
            <a:off x="1417211" y="4537846"/>
            <a:ext cx="3931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Atliq Hardware should focus on expanding its successful pen drive and gaming peripherals lines. Additionally, there’s potential to grow the PC division through targeted marketing and product innovation.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91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2D0AA-64FE-4944-17CE-3A1DFC40B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extLst>
              <a:ext uri="{FF2B5EF4-FFF2-40B4-BE49-F238E27FC236}">
                <a16:creationId xmlns:a16="http://schemas.microsoft.com/office/drawing/2014/main" id="{762FAABA-ADA6-6B4F-71F5-4F4FE248F3EB}"/>
              </a:ext>
            </a:extLst>
          </p:cNvPr>
          <p:cNvSpPr/>
          <p:nvPr/>
        </p:nvSpPr>
        <p:spPr>
          <a:xfrm>
            <a:off x="3266902" y="284929"/>
            <a:ext cx="6584693" cy="5725173"/>
          </a:xfrm>
          <a:prstGeom prst="pentagon">
            <a:avLst/>
          </a:prstGeom>
          <a:noFill/>
          <a:ln w="539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784D4-7A9D-CA06-4879-DC9D64A9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66" y="2044558"/>
            <a:ext cx="4530903" cy="12838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79FEB03-AAC0-C06A-D572-C15DC527C0DA}"/>
              </a:ext>
            </a:extLst>
          </p:cNvPr>
          <p:cNvSpPr/>
          <p:nvPr/>
        </p:nvSpPr>
        <p:spPr>
          <a:xfrm>
            <a:off x="9851595" y="6283559"/>
            <a:ext cx="402015" cy="346933"/>
          </a:xfrm>
          <a:prstGeom prst="pentagon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685023B-303B-A7DA-6CF2-91F8EA1CDA26}"/>
              </a:ext>
            </a:extLst>
          </p:cNvPr>
          <p:cNvSpPr/>
          <p:nvPr/>
        </p:nvSpPr>
        <p:spPr>
          <a:xfrm>
            <a:off x="9091961" y="5617497"/>
            <a:ext cx="759634" cy="608642"/>
          </a:xfrm>
          <a:prstGeom prst="pentagon">
            <a:avLst/>
          </a:prstGeom>
          <a:solidFill>
            <a:srgbClr val="FFC000">
              <a:alpha val="85000"/>
            </a:srgb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DFF2AFB2-1D37-1E55-0D47-C3C21A218DE7}"/>
              </a:ext>
            </a:extLst>
          </p:cNvPr>
          <p:cNvSpPr/>
          <p:nvPr/>
        </p:nvSpPr>
        <p:spPr>
          <a:xfrm>
            <a:off x="2216413" y="1489753"/>
            <a:ext cx="975267" cy="883177"/>
          </a:xfrm>
          <a:prstGeom prst="pentagon">
            <a:avLst/>
          </a:prstGeom>
          <a:solidFill>
            <a:srgbClr val="0AFFFA">
              <a:alpha val="73725"/>
            </a:srgb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E6C2AD3A-0F09-D531-9F50-BD5040B0A31D}"/>
              </a:ext>
            </a:extLst>
          </p:cNvPr>
          <p:cNvSpPr/>
          <p:nvPr/>
        </p:nvSpPr>
        <p:spPr>
          <a:xfrm>
            <a:off x="9040592" y="284929"/>
            <a:ext cx="288344" cy="259602"/>
          </a:xfrm>
          <a:prstGeom prst="pentagon">
            <a:avLst/>
          </a:prstGeom>
          <a:solidFill>
            <a:schemeClr val="accent4">
              <a:lumMod val="60000"/>
              <a:lumOff val="40000"/>
              <a:alpha val="83000"/>
            </a:scheme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8BC7A-B044-EE81-2776-9E8A99D682E4}"/>
              </a:ext>
            </a:extLst>
          </p:cNvPr>
          <p:cNvSpPr txBox="1"/>
          <p:nvPr/>
        </p:nvSpPr>
        <p:spPr>
          <a:xfrm>
            <a:off x="4020277" y="3429000"/>
            <a:ext cx="5264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Atliq Hardware, a top Indian computer hardware manufacturer, operates globally and It serves a diverse customer.</a:t>
            </a:r>
          </a:p>
        </p:txBody>
      </p:sp>
    </p:spTree>
    <p:extLst>
      <p:ext uri="{BB962C8B-B14F-4D97-AF65-F5344CB8AC3E}">
        <p14:creationId xmlns:p14="http://schemas.microsoft.com/office/powerpoint/2010/main" val="316366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D5481-D772-0803-5BEF-2BF5FE501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6BB4-EE7D-6B9F-00CA-15D1ECEA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318" y="97939"/>
            <a:ext cx="4834517" cy="1071153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F7C6F-BD92-3D80-3526-8D3410DD0F03}"/>
              </a:ext>
            </a:extLst>
          </p:cNvPr>
          <p:cNvSpPr txBox="1"/>
          <p:nvPr/>
        </p:nvSpPr>
        <p:spPr>
          <a:xfrm>
            <a:off x="2006135" y="1790995"/>
            <a:ext cx="6179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Enhance Market Penetration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Product Diversification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Strategic Marketing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Cost Optimization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Customer Relationship Management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Sales Forecasting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Strategic Sales Focus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Product Performance Analysis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73337-6281-96F0-2EE6-FACB1F6AF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2516" y="2186247"/>
            <a:ext cx="2449486" cy="18582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56A30-780A-E778-9DC2-A8B275E9D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3084" y="4044472"/>
            <a:ext cx="3798918" cy="28135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AE3DB15-9A44-EA8E-C8C9-4AC4D2314D1C}"/>
              </a:ext>
            </a:extLst>
          </p:cNvPr>
          <p:cNvSpPr/>
          <p:nvPr/>
        </p:nvSpPr>
        <p:spPr>
          <a:xfrm>
            <a:off x="8393084" y="3201790"/>
            <a:ext cx="3798916" cy="3649287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B73C0EA-210B-80AE-183C-78F216C19575}"/>
              </a:ext>
            </a:extLst>
          </p:cNvPr>
          <p:cNvSpPr/>
          <p:nvPr/>
        </p:nvSpPr>
        <p:spPr>
          <a:xfrm>
            <a:off x="10595956" y="1562078"/>
            <a:ext cx="1388225" cy="1247004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064">
            <a:alpha val="98824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37495-2A3A-8DD2-7618-AD91EA98A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75C4F53C-1186-6ED9-3F91-3683DA50FBF4}"/>
              </a:ext>
            </a:extLst>
          </p:cNvPr>
          <p:cNvSpPr/>
          <p:nvPr/>
        </p:nvSpPr>
        <p:spPr>
          <a:xfrm>
            <a:off x="3072705" y="414730"/>
            <a:ext cx="6778890" cy="6085961"/>
          </a:xfrm>
          <a:prstGeom prst="diamond">
            <a:avLst/>
          </a:prstGeom>
          <a:noFill/>
          <a:ln w="539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EBA8B-212A-4AC6-8ADB-1E3A2302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121" y="2787066"/>
            <a:ext cx="4530903" cy="12838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 YOU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465BFB3-EF3D-D7D9-16E8-26754797071D}"/>
              </a:ext>
            </a:extLst>
          </p:cNvPr>
          <p:cNvSpPr/>
          <p:nvPr/>
        </p:nvSpPr>
        <p:spPr>
          <a:xfrm>
            <a:off x="2105424" y="1263535"/>
            <a:ext cx="1130531" cy="1130531"/>
          </a:xfrm>
          <a:prstGeom prst="diamond">
            <a:avLst/>
          </a:prstGeom>
          <a:solidFill>
            <a:srgbClr val="0AFFFA">
              <a:alpha val="73725"/>
            </a:srgb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114585E-9346-1331-A5BE-7F54D37451A3}"/>
              </a:ext>
            </a:extLst>
          </p:cNvPr>
          <p:cNvSpPr/>
          <p:nvPr/>
        </p:nvSpPr>
        <p:spPr>
          <a:xfrm>
            <a:off x="8913150" y="5634810"/>
            <a:ext cx="765106" cy="808460"/>
          </a:xfrm>
          <a:prstGeom prst="diamond">
            <a:avLst/>
          </a:prstGeom>
          <a:solidFill>
            <a:srgbClr val="FFC000">
              <a:alpha val="85000"/>
            </a:srgb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1682EDF-79C9-74DA-7709-F09CAF58DA92}"/>
              </a:ext>
            </a:extLst>
          </p:cNvPr>
          <p:cNvSpPr/>
          <p:nvPr/>
        </p:nvSpPr>
        <p:spPr>
          <a:xfrm>
            <a:off x="9851595" y="6226234"/>
            <a:ext cx="456187" cy="442758"/>
          </a:xfrm>
          <a:prstGeom prst="diamond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1E5400C-DFE4-6E7C-EB23-5D4D74A47015}"/>
              </a:ext>
            </a:extLst>
          </p:cNvPr>
          <p:cNvSpPr/>
          <p:nvPr/>
        </p:nvSpPr>
        <p:spPr>
          <a:xfrm>
            <a:off x="8742304" y="414730"/>
            <a:ext cx="341692" cy="326295"/>
          </a:xfrm>
          <a:prstGeom prst="diamond">
            <a:avLst/>
          </a:prstGeom>
          <a:solidFill>
            <a:schemeClr val="accent4">
              <a:lumMod val="60000"/>
              <a:lumOff val="40000"/>
              <a:alpha val="83000"/>
            </a:scheme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E093D-5173-3884-1870-8741D82DAEB9}"/>
              </a:ext>
            </a:extLst>
          </p:cNvPr>
          <p:cNvSpPr txBox="1"/>
          <p:nvPr/>
        </p:nvSpPr>
        <p:spPr>
          <a:xfrm>
            <a:off x="7481455" y="3822645"/>
            <a:ext cx="1512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- VAIBHAV BHOPLE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4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63B0AD-EA33-DEE5-46B2-CDC12458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35" y="909226"/>
            <a:ext cx="9711066" cy="556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0DAB8-EEC8-7C01-2B58-1B32C0695D4B}"/>
              </a:ext>
            </a:extLst>
          </p:cNvPr>
          <p:cNvSpPr txBox="1"/>
          <p:nvPr/>
        </p:nvSpPr>
        <p:spPr>
          <a:xfrm>
            <a:off x="1920240" y="233680"/>
            <a:ext cx="101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Atliq Hardware serves a diverse and expanding customer base all over world with </a:t>
            </a:r>
            <a:r>
              <a:rPr lang="en-US" sz="1800" b="1" dirty="0"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27 countries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681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CFA6B-5A55-7344-5AC4-3D99C2CA9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539" y="3906173"/>
            <a:ext cx="2762392" cy="2254366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03CE8-882A-4A2F-193E-109E87A37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358" y="3906173"/>
            <a:ext cx="2635385" cy="2254366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180BD-DCB2-823C-DB36-D9251B1E2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569" y="3906173"/>
            <a:ext cx="2921150" cy="2254366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9BC34-94D2-3EAA-4607-9E1F2DB2D9D2}"/>
              </a:ext>
            </a:extLst>
          </p:cNvPr>
          <p:cNvSpPr txBox="1"/>
          <p:nvPr/>
        </p:nvSpPr>
        <p:spPr>
          <a:xfrm>
            <a:off x="1940560" y="514251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Atliq’s Product Line</a:t>
            </a:r>
            <a:endParaRPr lang="en-IN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38013-E94B-184D-9EC5-8FD6381CC7D0}"/>
              </a:ext>
            </a:extLst>
          </p:cNvPr>
          <p:cNvSpPr txBox="1"/>
          <p:nvPr/>
        </p:nvSpPr>
        <p:spPr>
          <a:xfrm>
            <a:off x="1863539" y="2062480"/>
            <a:ext cx="254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C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</a:t>
            </a:r>
            <a:r>
              <a:rPr lang="en-US" dirty="0"/>
              <a:t> </a:t>
            </a:r>
            <a:r>
              <a:rPr lang="en-US" sz="1800" b="1" dirty="0">
                <a:solidFill>
                  <a:srgbClr val="00CC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Peripherals and Accessories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65C675-4D2F-68AF-B44A-B84F82B037A6}"/>
              </a:ext>
            </a:extLst>
          </p:cNvPr>
          <p:cNvSpPr txBox="1"/>
          <p:nvPr/>
        </p:nvSpPr>
        <p:spPr>
          <a:xfrm>
            <a:off x="5315569" y="2058704"/>
            <a:ext cx="254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C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Computers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96728-EC89-051E-396A-0CFBDB20A1B8}"/>
              </a:ext>
            </a:extLst>
          </p:cNvPr>
          <p:cNvSpPr txBox="1"/>
          <p:nvPr/>
        </p:nvSpPr>
        <p:spPr>
          <a:xfrm>
            <a:off x="8926358" y="2062480"/>
            <a:ext cx="254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C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Networking and Storage devices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DF2531-78B1-5786-3DC5-5508B4F7B9E4}"/>
              </a:ext>
            </a:extLst>
          </p:cNvPr>
          <p:cNvCxnSpPr/>
          <p:nvPr/>
        </p:nvCxnSpPr>
        <p:spPr>
          <a:xfrm>
            <a:off x="3065369" y="2926080"/>
            <a:ext cx="0" cy="6096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E705F1-C7D6-248D-B36B-79A4809D7E9E}"/>
              </a:ext>
            </a:extLst>
          </p:cNvPr>
          <p:cNvCxnSpPr/>
          <p:nvPr/>
        </p:nvCxnSpPr>
        <p:spPr>
          <a:xfrm>
            <a:off x="10145557" y="2926080"/>
            <a:ext cx="0" cy="6096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25D5-DF5B-4BB5-F017-6EDF55D03E34}"/>
              </a:ext>
            </a:extLst>
          </p:cNvPr>
          <p:cNvCxnSpPr/>
          <p:nvPr/>
        </p:nvCxnSpPr>
        <p:spPr>
          <a:xfrm>
            <a:off x="6588519" y="2905760"/>
            <a:ext cx="0" cy="6096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520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A7880-371C-55D5-1226-F89B87D29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extLst>
              <a:ext uri="{FF2B5EF4-FFF2-40B4-BE49-F238E27FC236}">
                <a16:creationId xmlns:a16="http://schemas.microsoft.com/office/drawing/2014/main" id="{B4D56CB8-F2F0-03A3-C8F3-494D0E6B89B9}"/>
              </a:ext>
            </a:extLst>
          </p:cNvPr>
          <p:cNvSpPr/>
          <p:nvPr/>
        </p:nvSpPr>
        <p:spPr>
          <a:xfrm>
            <a:off x="3266902" y="284929"/>
            <a:ext cx="6584693" cy="5725173"/>
          </a:xfrm>
          <a:prstGeom prst="pentagon">
            <a:avLst/>
          </a:prstGeom>
          <a:noFill/>
          <a:ln w="539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4425-EAD9-AA69-F310-E8B25D22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66" y="2044558"/>
            <a:ext cx="4530903" cy="12838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IN" b="1" dirty="0">
                <a:solidFill>
                  <a:schemeClr val="bg1"/>
                </a:solidFill>
              </a:rPr>
              <a:t>usiness Scenario 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5A7F24EA-051B-27DC-CEF7-470233AFFABE}"/>
              </a:ext>
            </a:extLst>
          </p:cNvPr>
          <p:cNvSpPr/>
          <p:nvPr/>
        </p:nvSpPr>
        <p:spPr>
          <a:xfrm>
            <a:off x="9851595" y="6283559"/>
            <a:ext cx="402015" cy="346933"/>
          </a:xfrm>
          <a:prstGeom prst="pentagon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2683927D-502E-5BC2-D34C-079BAB864F4F}"/>
              </a:ext>
            </a:extLst>
          </p:cNvPr>
          <p:cNvSpPr/>
          <p:nvPr/>
        </p:nvSpPr>
        <p:spPr>
          <a:xfrm>
            <a:off x="9091961" y="5617497"/>
            <a:ext cx="759634" cy="608642"/>
          </a:xfrm>
          <a:prstGeom prst="pentagon">
            <a:avLst/>
          </a:prstGeom>
          <a:solidFill>
            <a:srgbClr val="FFC000">
              <a:alpha val="85000"/>
            </a:srgb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D967546B-74F9-B0AD-E29B-EACAC7EE9DF8}"/>
              </a:ext>
            </a:extLst>
          </p:cNvPr>
          <p:cNvSpPr/>
          <p:nvPr/>
        </p:nvSpPr>
        <p:spPr>
          <a:xfrm>
            <a:off x="2216413" y="1489753"/>
            <a:ext cx="975267" cy="883177"/>
          </a:xfrm>
          <a:prstGeom prst="pentagon">
            <a:avLst/>
          </a:prstGeom>
          <a:solidFill>
            <a:srgbClr val="0AFFFA">
              <a:alpha val="73725"/>
            </a:srgb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27ADDEEB-E9BA-472C-0B12-2C6C7E4BFD40}"/>
              </a:ext>
            </a:extLst>
          </p:cNvPr>
          <p:cNvSpPr/>
          <p:nvPr/>
        </p:nvSpPr>
        <p:spPr>
          <a:xfrm>
            <a:off x="9040592" y="284929"/>
            <a:ext cx="288344" cy="259602"/>
          </a:xfrm>
          <a:prstGeom prst="pentagon">
            <a:avLst/>
          </a:prstGeom>
          <a:solidFill>
            <a:schemeClr val="accent4">
              <a:lumMod val="60000"/>
              <a:lumOff val="40000"/>
              <a:alpha val="83000"/>
            </a:scheme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EC565-DBC6-7D26-6D52-0ED1AD74D287}"/>
              </a:ext>
            </a:extLst>
          </p:cNvPr>
          <p:cNvSpPr txBox="1"/>
          <p:nvPr/>
        </p:nvSpPr>
        <p:spPr>
          <a:xfrm>
            <a:off x="4207299" y="3429000"/>
            <a:ext cx="5264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Provide insights to the management by solving Ad-hoc requests </a:t>
            </a:r>
            <a:endParaRPr lang="en-IN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8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77E8-1D06-9733-D321-AB0F6365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FD07E0-8812-17EC-E405-42ED3AEC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2516" y="2186247"/>
            <a:ext cx="2449486" cy="18582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6D870-F563-B303-A5A6-143D685A9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3084" y="4044472"/>
            <a:ext cx="3798918" cy="28135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62A3-0439-9C84-31D3-C49BADD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318" y="97939"/>
            <a:ext cx="4834517" cy="1071153"/>
          </a:xfrm>
        </p:spPr>
        <p:txBody>
          <a:bodyPr>
            <a:normAutofit/>
          </a:bodyPr>
          <a:lstStyle/>
          <a:p>
            <a:r>
              <a:rPr lang="en-US" dirty="0"/>
              <a:t>Database Structure</a:t>
            </a:r>
            <a:endParaRPr lang="en-I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2CEBF3F-266C-553A-BE57-B90094E21FF0}"/>
              </a:ext>
            </a:extLst>
          </p:cNvPr>
          <p:cNvSpPr/>
          <p:nvPr/>
        </p:nvSpPr>
        <p:spPr>
          <a:xfrm>
            <a:off x="8393084" y="3201790"/>
            <a:ext cx="3798916" cy="3649287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F2648-8215-F1C6-1AA5-2B86BEF08AB3}"/>
              </a:ext>
            </a:extLst>
          </p:cNvPr>
          <p:cNvSpPr txBox="1"/>
          <p:nvPr/>
        </p:nvSpPr>
        <p:spPr>
          <a:xfrm>
            <a:off x="1851918" y="2382816"/>
            <a:ext cx="617912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Overview of Data:</a:t>
            </a:r>
          </a:p>
          <a:p>
            <a:pPr algn="just"/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database covers two fiscal years: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 and 2021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fiscal year begins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September 1st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ends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August 31st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sz="16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With a total of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six key tables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structure is designed to give a comprehensive view of customer details, product information, pricing data, manufacturing costs, pre-invoice deductions, and monthly sales figures.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8EAC46B-5BF5-3A7B-CC5E-A09BF67EA9E8}"/>
              </a:ext>
            </a:extLst>
          </p:cNvPr>
          <p:cNvSpPr/>
          <p:nvPr/>
        </p:nvSpPr>
        <p:spPr>
          <a:xfrm>
            <a:off x="10656916" y="1633198"/>
            <a:ext cx="1388225" cy="1247004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5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3CF18-43D8-211B-84BB-262FAD1CA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731520"/>
            <a:ext cx="10193020" cy="5911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154037-14AF-E10D-6B82-8BE2CAAD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640" y="0"/>
            <a:ext cx="2208374" cy="5206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Input Data :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C14AD-95D1-344D-AF41-20CFA5F564D1}"/>
              </a:ext>
            </a:extLst>
          </p:cNvPr>
          <p:cNvSpPr txBox="1"/>
          <p:nvPr/>
        </p:nvSpPr>
        <p:spPr>
          <a:xfrm>
            <a:off x="7792720" y="0"/>
            <a:ext cx="4246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Atliq Hardware manages key business data across fiscal years 2020 and 2021, along with a different dimension table like product and customer details also 4 different Fact tables.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6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177B">
            <a:alpha val="98824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7F609-27AC-6993-B9B0-20F1E78F4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79A7B138-7B9D-EBB1-AC4B-B209ABD7517B}"/>
              </a:ext>
            </a:extLst>
          </p:cNvPr>
          <p:cNvSpPr/>
          <p:nvPr/>
        </p:nvSpPr>
        <p:spPr>
          <a:xfrm>
            <a:off x="3072705" y="414730"/>
            <a:ext cx="6778890" cy="6085961"/>
          </a:xfrm>
          <a:prstGeom prst="diamond">
            <a:avLst/>
          </a:prstGeom>
          <a:noFill/>
          <a:ln w="539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17D20-685F-A311-70D0-8B90913C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66" y="2044558"/>
            <a:ext cx="4530903" cy="12838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Ad-hoc Requests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6B9B7-1EDA-B78C-7C9F-10CA82460B6C}"/>
              </a:ext>
            </a:extLst>
          </p:cNvPr>
          <p:cNvSpPr txBox="1"/>
          <p:nvPr/>
        </p:nvSpPr>
        <p:spPr>
          <a:xfrm>
            <a:off x="4207299" y="3429000"/>
            <a:ext cx="5264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 – hoc Request, Queried Results, Insights and Visualizations</a:t>
            </a:r>
            <a:endParaRPr lang="en-IN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4D22212E-F60E-9BC0-F570-45B6C13C6EB6}"/>
              </a:ext>
            </a:extLst>
          </p:cNvPr>
          <p:cNvSpPr/>
          <p:nvPr/>
        </p:nvSpPr>
        <p:spPr>
          <a:xfrm>
            <a:off x="2105424" y="1263535"/>
            <a:ext cx="1130531" cy="1130531"/>
          </a:xfrm>
          <a:prstGeom prst="diamond">
            <a:avLst/>
          </a:prstGeom>
          <a:solidFill>
            <a:srgbClr val="0AFFFA">
              <a:alpha val="73725"/>
            </a:srgb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80A04DD-0E03-520F-2B51-F0E5A6F8DCEC}"/>
              </a:ext>
            </a:extLst>
          </p:cNvPr>
          <p:cNvSpPr/>
          <p:nvPr/>
        </p:nvSpPr>
        <p:spPr>
          <a:xfrm>
            <a:off x="8913150" y="5634810"/>
            <a:ext cx="765106" cy="808460"/>
          </a:xfrm>
          <a:prstGeom prst="diamond">
            <a:avLst/>
          </a:prstGeom>
          <a:solidFill>
            <a:srgbClr val="FFC000">
              <a:alpha val="85000"/>
            </a:srgb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CA42591-3183-9415-4A2B-A8FF1B6030B6}"/>
              </a:ext>
            </a:extLst>
          </p:cNvPr>
          <p:cNvSpPr/>
          <p:nvPr/>
        </p:nvSpPr>
        <p:spPr>
          <a:xfrm>
            <a:off x="9851595" y="6226234"/>
            <a:ext cx="456187" cy="442758"/>
          </a:xfrm>
          <a:prstGeom prst="diamond">
            <a:avLst/>
          </a:prstGeom>
          <a:solidFill>
            <a:schemeClr val="accent1">
              <a:lumMod val="60000"/>
              <a:lumOff val="40000"/>
              <a:alpha val="83000"/>
            </a:scheme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EB13744-ECC7-6C71-5934-7BAEDEF564F6}"/>
              </a:ext>
            </a:extLst>
          </p:cNvPr>
          <p:cNvSpPr/>
          <p:nvPr/>
        </p:nvSpPr>
        <p:spPr>
          <a:xfrm>
            <a:off x="8742304" y="414730"/>
            <a:ext cx="341692" cy="326295"/>
          </a:xfrm>
          <a:prstGeom prst="diamond">
            <a:avLst/>
          </a:prstGeom>
          <a:solidFill>
            <a:schemeClr val="accent4">
              <a:lumMod val="60000"/>
              <a:lumOff val="40000"/>
              <a:alpha val="83000"/>
            </a:schemeClr>
          </a:solidFill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5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9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8.5|50.6|1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9.2|1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17.4|2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13.2|1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3.3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18.2|11.2|10.3|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7|25.8|6.8|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32.3|2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3.1|13.3|2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18186</TotalTime>
  <Words>2148</Words>
  <Application>Microsoft Office PowerPoint</Application>
  <PresentationFormat>Widescreen</PresentationFormat>
  <Paragraphs>164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Arial</vt:lpstr>
      <vt:lpstr>Corbel</vt:lpstr>
      <vt:lpstr>Segoe UI</vt:lpstr>
      <vt:lpstr>Parallax</vt:lpstr>
      <vt:lpstr>Consumer Goods: Ad-hoc Insights</vt:lpstr>
      <vt:lpstr>Table of Content</vt:lpstr>
      <vt:lpstr>Introduction</vt:lpstr>
      <vt:lpstr>PowerPoint Presentation</vt:lpstr>
      <vt:lpstr>PowerPoint Presentation</vt:lpstr>
      <vt:lpstr>Business Scenario </vt:lpstr>
      <vt:lpstr>Database Structure</vt:lpstr>
      <vt:lpstr>Input Data :</vt:lpstr>
      <vt:lpstr>Ad-hoc Requests</vt:lpstr>
      <vt:lpstr>PowerPoint Presentation</vt:lpstr>
      <vt:lpstr>Insights:</vt:lpstr>
      <vt:lpstr>PowerPoint Presentation</vt:lpstr>
      <vt:lpstr>Insights:</vt:lpstr>
      <vt:lpstr>PowerPoint Presentation</vt:lpstr>
      <vt:lpstr>Insights:</vt:lpstr>
      <vt:lpstr>PowerPoint Presentation</vt:lpstr>
      <vt:lpstr>Insights:</vt:lpstr>
      <vt:lpstr>PowerPoint Presentation</vt:lpstr>
      <vt:lpstr>Insights:</vt:lpstr>
      <vt:lpstr>PowerPoint Presentation</vt:lpstr>
      <vt:lpstr>Insights: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Bhople, Vaibhav</dc:creator>
  <cp:lastModifiedBy>Bhople, Vaibhav</cp:lastModifiedBy>
  <cp:revision>18</cp:revision>
  <dcterms:created xsi:type="dcterms:W3CDTF">2025-02-24T13:01:17Z</dcterms:created>
  <dcterms:modified xsi:type="dcterms:W3CDTF">2025-03-11T19:30:09Z</dcterms:modified>
</cp:coreProperties>
</file>