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8" r:id="rId10"/>
    <p:sldId id="267" r:id="rId11"/>
    <p:sldId id="265" r:id="rId12"/>
    <p:sldId id="266" r:id="rId13"/>
  </p:sldIdLst>
  <p:sldSz cx="18288000" cy="10287000"/>
  <p:notesSz cx="6858000" cy="9144000"/>
  <p:embeddedFontLst>
    <p:embeddedFont>
      <p:font typeface="Clear Sans Regular Bold" panose="020B0604020202020204" charset="0"/>
      <p:regular r:id="rId15"/>
    </p:embeddedFont>
    <p:embeddedFont>
      <p:font typeface="DM Sans" pitchFamily="2"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8AFF"/>
    <a:srgbClr val="00BAFF"/>
    <a:srgbClr val="A100FF"/>
    <a:srgbClr val="883C84"/>
    <a:srgbClr val="461B49"/>
    <a:srgbClr val="963488"/>
    <a:srgbClr val="2831A2"/>
    <a:srgbClr val="2086AA"/>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37" autoAdjust="0"/>
    <p:restoredTop sz="93447" autoAdjust="0"/>
  </p:normalViewPr>
  <p:slideViewPr>
    <p:cSldViewPr>
      <p:cViewPr varScale="1">
        <p:scale>
          <a:sx n="42" d="100"/>
          <a:sy n="42" d="100"/>
        </p:scale>
        <p:origin x="58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inobu's%20lover\Downloads\SocialBuzz_top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inobu's%20lover\Downloads\SocialBuzz_topC.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inobu's%20lover\Downloads\SocialBuzz_topC.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inobu's%20lover\Downloads\SocialBuzz_topC.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inobu's%20lover\Downloads\SocialBuzz_topC.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hinobu's%20lover\Downloads\SocialBuzz_topC.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[SocialBuzz_topC.xlsx]Reactions!PivotTable14</c:name>
    <c:fmtId val="11"/>
  </c:pivotSource>
  <c:chart>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1523398880836403"/>
          <c:y val="9.5790367939112997E-2"/>
          <c:w val="0.63819031503947776"/>
          <c:h val="0.80167698630103579"/>
        </c:manualLayout>
      </c:layout>
      <c:barChart>
        <c:barDir val="bar"/>
        <c:grouping val="stacked"/>
        <c:varyColors val="0"/>
        <c:ser>
          <c:idx val="0"/>
          <c:order val="0"/>
          <c:tx>
            <c:strRef>
              <c:f>Reactions!$U$5:$U$6</c:f>
              <c:strCache>
                <c:ptCount val="1"/>
                <c:pt idx="0">
                  <c:v>negative</c:v>
                </c:pt>
              </c:strCache>
            </c:strRef>
          </c:tx>
          <c:spPr>
            <a:solidFill>
              <a:schemeClr val="accent6"/>
            </a:solidFill>
            <a:ln>
              <a:noFill/>
            </a:ln>
            <a:effectLst/>
          </c:spPr>
          <c:invertIfNegative val="0"/>
          <c:cat>
            <c:strRef>
              <c:f>Reactions!$T$7:$T$23</c:f>
              <c:strCache>
                <c:ptCount val="16"/>
                <c:pt idx="0">
                  <c:v>Animals</c:v>
                </c:pt>
                <c:pt idx="1">
                  <c:v>cooking</c:v>
                </c:pt>
                <c:pt idx="2">
                  <c:v>culture</c:v>
                </c:pt>
                <c:pt idx="3">
                  <c:v>dogs</c:v>
                </c:pt>
                <c:pt idx="4">
                  <c:v>education</c:v>
                </c:pt>
                <c:pt idx="5">
                  <c:v>fitness</c:v>
                </c:pt>
                <c:pt idx="6">
                  <c:v>food</c:v>
                </c:pt>
                <c:pt idx="7">
                  <c:v>healthy eating</c:v>
                </c:pt>
                <c:pt idx="8">
                  <c:v>public speaking</c:v>
                </c:pt>
                <c:pt idx="9">
                  <c:v>science</c:v>
                </c:pt>
                <c:pt idx="10">
                  <c:v>soccer</c:v>
                </c:pt>
                <c:pt idx="11">
                  <c:v>Studying</c:v>
                </c:pt>
                <c:pt idx="12">
                  <c:v>technology</c:v>
                </c:pt>
                <c:pt idx="13">
                  <c:v>tennis</c:v>
                </c:pt>
                <c:pt idx="14">
                  <c:v>travel</c:v>
                </c:pt>
                <c:pt idx="15">
                  <c:v>veganism</c:v>
                </c:pt>
              </c:strCache>
            </c:strRef>
          </c:cat>
          <c:val>
            <c:numRef>
              <c:f>Reactions!$U$7:$U$23</c:f>
              <c:numCache>
                <c:formatCode>General</c:formatCode>
                <c:ptCount val="16"/>
                <c:pt idx="0">
                  <c:v>618</c:v>
                </c:pt>
                <c:pt idx="1">
                  <c:v>550</c:v>
                </c:pt>
                <c:pt idx="2">
                  <c:v>523</c:v>
                </c:pt>
                <c:pt idx="3">
                  <c:v>409</c:v>
                </c:pt>
                <c:pt idx="4">
                  <c:v>430</c:v>
                </c:pt>
                <c:pt idx="5">
                  <c:v>441</c:v>
                </c:pt>
                <c:pt idx="6">
                  <c:v>544</c:v>
                </c:pt>
                <c:pt idx="7">
                  <c:v>520</c:v>
                </c:pt>
                <c:pt idx="8">
                  <c:v>363</c:v>
                </c:pt>
                <c:pt idx="9">
                  <c:v>547</c:v>
                </c:pt>
                <c:pt idx="10">
                  <c:v>440</c:v>
                </c:pt>
                <c:pt idx="11">
                  <c:v>425</c:v>
                </c:pt>
                <c:pt idx="12">
                  <c:v>510</c:v>
                </c:pt>
                <c:pt idx="13">
                  <c:v>450</c:v>
                </c:pt>
                <c:pt idx="14">
                  <c:v>533</c:v>
                </c:pt>
                <c:pt idx="15">
                  <c:v>392</c:v>
                </c:pt>
              </c:numCache>
            </c:numRef>
          </c:val>
          <c:extLst>
            <c:ext xmlns:c16="http://schemas.microsoft.com/office/drawing/2014/chart" uri="{C3380CC4-5D6E-409C-BE32-E72D297353CC}">
              <c16:uniqueId val="{00000000-AC4F-4F85-8953-CC4C9F4FB1FF}"/>
            </c:ext>
          </c:extLst>
        </c:ser>
        <c:ser>
          <c:idx val="1"/>
          <c:order val="1"/>
          <c:tx>
            <c:strRef>
              <c:f>Reactions!$V$5:$V$6</c:f>
              <c:strCache>
                <c:ptCount val="1"/>
                <c:pt idx="0">
                  <c:v>neutral</c:v>
                </c:pt>
              </c:strCache>
            </c:strRef>
          </c:tx>
          <c:spPr>
            <a:solidFill>
              <a:schemeClr val="accent4">
                <a:lumMod val="20000"/>
                <a:lumOff val="80000"/>
              </a:schemeClr>
            </a:solidFill>
            <a:ln>
              <a:noFill/>
            </a:ln>
            <a:effectLst/>
          </c:spPr>
          <c:invertIfNegative val="0"/>
          <c:cat>
            <c:strRef>
              <c:f>Reactions!$T$7:$T$23</c:f>
              <c:strCache>
                <c:ptCount val="16"/>
                <c:pt idx="0">
                  <c:v>Animals</c:v>
                </c:pt>
                <c:pt idx="1">
                  <c:v>cooking</c:v>
                </c:pt>
                <c:pt idx="2">
                  <c:v>culture</c:v>
                </c:pt>
                <c:pt idx="3">
                  <c:v>dogs</c:v>
                </c:pt>
                <c:pt idx="4">
                  <c:v>education</c:v>
                </c:pt>
                <c:pt idx="5">
                  <c:v>fitness</c:v>
                </c:pt>
                <c:pt idx="6">
                  <c:v>food</c:v>
                </c:pt>
                <c:pt idx="7">
                  <c:v>healthy eating</c:v>
                </c:pt>
                <c:pt idx="8">
                  <c:v>public speaking</c:v>
                </c:pt>
                <c:pt idx="9">
                  <c:v>science</c:v>
                </c:pt>
                <c:pt idx="10">
                  <c:v>soccer</c:v>
                </c:pt>
                <c:pt idx="11">
                  <c:v>Studying</c:v>
                </c:pt>
                <c:pt idx="12">
                  <c:v>technology</c:v>
                </c:pt>
                <c:pt idx="13">
                  <c:v>tennis</c:v>
                </c:pt>
                <c:pt idx="14">
                  <c:v>travel</c:v>
                </c:pt>
                <c:pt idx="15">
                  <c:v>veganism</c:v>
                </c:pt>
              </c:strCache>
            </c:strRef>
          </c:cat>
          <c:val>
            <c:numRef>
              <c:f>Reactions!$V$7:$V$23</c:f>
              <c:numCache>
                <c:formatCode>General</c:formatCode>
                <c:ptCount val="16"/>
                <c:pt idx="0">
                  <c:v>229</c:v>
                </c:pt>
                <c:pt idx="1">
                  <c:v>182</c:v>
                </c:pt>
                <c:pt idx="2">
                  <c:v>210</c:v>
                </c:pt>
                <c:pt idx="3">
                  <c:v>185</c:v>
                </c:pt>
                <c:pt idx="4">
                  <c:v>188</c:v>
                </c:pt>
                <c:pt idx="5">
                  <c:v>168</c:v>
                </c:pt>
                <c:pt idx="6">
                  <c:v>212</c:v>
                </c:pt>
                <c:pt idx="7">
                  <c:v>212</c:v>
                </c:pt>
                <c:pt idx="8">
                  <c:v>142</c:v>
                </c:pt>
                <c:pt idx="9">
                  <c:v>234</c:v>
                </c:pt>
                <c:pt idx="10">
                  <c:v>200</c:v>
                </c:pt>
                <c:pt idx="11">
                  <c:v>170</c:v>
                </c:pt>
                <c:pt idx="12">
                  <c:v>214</c:v>
                </c:pt>
                <c:pt idx="13">
                  <c:v>162</c:v>
                </c:pt>
                <c:pt idx="14">
                  <c:v>196</c:v>
                </c:pt>
                <c:pt idx="15">
                  <c:v>167</c:v>
                </c:pt>
              </c:numCache>
            </c:numRef>
          </c:val>
          <c:extLst>
            <c:ext xmlns:c16="http://schemas.microsoft.com/office/drawing/2014/chart" uri="{C3380CC4-5D6E-409C-BE32-E72D297353CC}">
              <c16:uniqueId val="{00000001-AC4F-4F85-8953-CC4C9F4FB1FF}"/>
            </c:ext>
          </c:extLst>
        </c:ser>
        <c:ser>
          <c:idx val="2"/>
          <c:order val="2"/>
          <c:tx>
            <c:strRef>
              <c:f>Reactions!$W$5:$W$6</c:f>
              <c:strCache>
                <c:ptCount val="1"/>
                <c:pt idx="0">
                  <c:v>positive</c:v>
                </c:pt>
              </c:strCache>
            </c:strRef>
          </c:tx>
          <c:spPr>
            <a:solidFill>
              <a:schemeClr val="accent4"/>
            </a:solidFill>
            <a:ln>
              <a:noFill/>
            </a:ln>
            <a:effectLst/>
          </c:spPr>
          <c:invertIfNegative val="0"/>
          <c:cat>
            <c:strRef>
              <c:f>Reactions!$T$7:$T$23</c:f>
              <c:strCache>
                <c:ptCount val="16"/>
                <c:pt idx="0">
                  <c:v>Animals</c:v>
                </c:pt>
                <c:pt idx="1">
                  <c:v>cooking</c:v>
                </c:pt>
                <c:pt idx="2">
                  <c:v>culture</c:v>
                </c:pt>
                <c:pt idx="3">
                  <c:v>dogs</c:v>
                </c:pt>
                <c:pt idx="4">
                  <c:v>education</c:v>
                </c:pt>
                <c:pt idx="5">
                  <c:v>fitness</c:v>
                </c:pt>
                <c:pt idx="6">
                  <c:v>food</c:v>
                </c:pt>
                <c:pt idx="7">
                  <c:v>healthy eating</c:v>
                </c:pt>
                <c:pt idx="8">
                  <c:v>public speaking</c:v>
                </c:pt>
                <c:pt idx="9">
                  <c:v>science</c:v>
                </c:pt>
                <c:pt idx="10">
                  <c:v>soccer</c:v>
                </c:pt>
                <c:pt idx="11">
                  <c:v>Studying</c:v>
                </c:pt>
                <c:pt idx="12">
                  <c:v>technology</c:v>
                </c:pt>
                <c:pt idx="13">
                  <c:v>tennis</c:v>
                </c:pt>
                <c:pt idx="14">
                  <c:v>travel</c:v>
                </c:pt>
                <c:pt idx="15">
                  <c:v>veganism</c:v>
                </c:pt>
              </c:strCache>
            </c:strRef>
          </c:cat>
          <c:val>
            <c:numRef>
              <c:f>Reactions!$W$7:$W$23</c:f>
              <c:numCache>
                <c:formatCode>General</c:formatCode>
                <c:ptCount val="16"/>
                <c:pt idx="0">
                  <c:v>1050</c:v>
                </c:pt>
                <c:pt idx="1">
                  <c:v>932</c:v>
                </c:pt>
                <c:pt idx="2">
                  <c:v>943</c:v>
                </c:pt>
                <c:pt idx="3">
                  <c:v>744</c:v>
                </c:pt>
                <c:pt idx="4">
                  <c:v>815</c:v>
                </c:pt>
                <c:pt idx="5">
                  <c:v>786</c:v>
                </c:pt>
                <c:pt idx="6">
                  <c:v>943</c:v>
                </c:pt>
                <c:pt idx="7">
                  <c:v>985</c:v>
                </c:pt>
                <c:pt idx="8">
                  <c:v>712</c:v>
                </c:pt>
                <c:pt idx="9">
                  <c:v>1015</c:v>
                </c:pt>
                <c:pt idx="10">
                  <c:v>817</c:v>
                </c:pt>
                <c:pt idx="11">
                  <c:v>768</c:v>
                </c:pt>
                <c:pt idx="12">
                  <c:v>974</c:v>
                </c:pt>
                <c:pt idx="13">
                  <c:v>716</c:v>
                </c:pt>
                <c:pt idx="14">
                  <c:v>918</c:v>
                </c:pt>
                <c:pt idx="15">
                  <c:v>689</c:v>
                </c:pt>
              </c:numCache>
            </c:numRef>
          </c:val>
          <c:extLst>
            <c:ext xmlns:c16="http://schemas.microsoft.com/office/drawing/2014/chart" uri="{C3380CC4-5D6E-409C-BE32-E72D297353CC}">
              <c16:uniqueId val="{00000002-AC4F-4F85-8953-CC4C9F4FB1FF}"/>
            </c:ext>
          </c:extLst>
        </c:ser>
        <c:dLbls>
          <c:showLegendKey val="0"/>
          <c:showVal val="0"/>
          <c:showCatName val="0"/>
          <c:showSerName val="0"/>
          <c:showPercent val="0"/>
          <c:showBubbleSize val="0"/>
        </c:dLbls>
        <c:gapWidth val="219"/>
        <c:overlap val="100"/>
        <c:axId val="429296783"/>
        <c:axId val="429294383"/>
      </c:barChart>
      <c:catAx>
        <c:axId val="4292967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29294383"/>
        <c:crosses val="autoZero"/>
        <c:auto val="1"/>
        <c:lblAlgn val="ctr"/>
        <c:lblOffset val="100"/>
        <c:noMultiLvlLbl val="0"/>
      </c:catAx>
      <c:valAx>
        <c:axId val="4292943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296783"/>
        <c:crosses val="autoZero"/>
        <c:crossBetween val="between"/>
      </c:valAx>
      <c:spPr>
        <a:noFill/>
        <a:ln>
          <a:noFill/>
        </a:ln>
        <a:effectLst/>
      </c:spPr>
    </c:plotArea>
    <c:legend>
      <c:legendPos val="r"/>
      <c:layout>
        <c:manualLayout>
          <c:xMode val="edge"/>
          <c:yMode val="edge"/>
          <c:x val="0.27460900793430526"/>
          <c:y val="0.924777554234823"/>
          <c:w val="0.40003093975058363"/>
          <c:h val="7.349742822976256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2079302357098241E-2"/>
          <c:y val="1.5493835894390033E-2"/>
          <c:w val="0.61765213084861292"/>
          <c:h val="0.93938823836718444"/>
        </c:manualLayout>
      </c:layout>
      <c:bar3DChart>
        <c:barDir val="col"/>
        <c:grouping val="standard"/>
        <c:varyColors val="0"/>
        <c:ser>
          <c:idx val="0"/>
          <c:order val="0"/>
          <c:tx>
            <c:strRef>
              <c:f>Reactions!$J$8:$K$8</c:f>
              <c:strCache>
                <c:ptCount val="2"/>
                <c:pt idx="0">
                  <c:v>1st</c:v>
                </c:pt>
                <c:pt idx="1">
                  <c:v>Animals</c:v>
                </c:pt>
              </c:strCache>
            </c:strRef>
          </c:tx>
          <c:spPr>
            <a:solidFill>
              <a:schemeClr val="accent4">
                <a:shade val="53000"/>
              </a:schemeClr>
            </a:solidFill>
            <a:ln>
              <a:noFill/>
            </a:ln>
            <a:effectLst/>
            <a:sp3d/>
          </c:spPr>
          <c:invertIfNegative val="0"/>
          <c:cat>
            <c:strRef>
              <c:f>Reactions!$L$7</c:f>
              <c:strCache>
                <c:ptCount val="1"/>
                <c:pt idx="0">
                  <c:v>Score</c:v>
                </c:pt>
              </c:strCache>
            </c:strRef>
          </c:cat>
          <c:val>
            <c:numRef>
              <c:f>Reactions!$L$8</c:f>
              <c:numCache>
                <c:formatCode>General</c:formatCode>
                <c:ptCount val="1"/>
                <c:pt idx="0">
                  <c:v>74965</c:v>
                </c:pt>
              </c:numCache>
            </c:numRef>
          </c:val>
          <c:extLst>
            <c:ext xmlns:c16="http://schemas.microsoft.com/office/drawing/2014/chart" uri="{C3380CC4-5D6E-409C-BE32-E72D297353CC}">
              <c16:uniqueId val="{00000000-C5E5-452E-A8F8-D9C99932460D}"/>
            </c:ext>
          </c:extLst>
        </c:ser>
        <c:ser>
          <c:idx val="1"/>
          <c:order val="1"/>
          <c:tx>
            <c:strRef>
              <c:f>Reactions!$J$9:$K$9</c:f>
              <c:strCache>
                <c:ptCount val="2"/>
                <c:pt idx="0">
                  <c:v>2nd</c:v>
                </c:pt>
                <c:pt idx="1">
                  <c:v>science</c:v>
                </c:pt>
              </c:strCache>
            </c:strRef>
          </c:tx>
          <c:spPr>
            <a:solidFill>
              <a:schemeClr val="accent4">
                <a:shade val="76000"/>
              </a:schemeClr>
            </a:solidFill>
            <a:ln>
              <a:noFill/>
            </a:ln>
            <a:effectLst/>
            <a:sp3d/>
          </c:spPr>
          <c:invertIfNegative val="0"/>
          <c:cat>
            <c:strRef>
              <c:f>Reactions!$L$7</c:f>
              <c:strCache>
                <c:ptCount val="1"/>
                <c:pt idx="0">
                  <c:v>Score</c:v>
                </c:pt>
              </c:strCache>
            </c:strRef>
          </c:cat>
          <c:val>
            <c:numRef>
              <c:f>Reactions!$L$9</c:f>
              <c:numCache>
                <c:formatCode>General</c:formatCode>
                <c:ptCount val="1"/>
                <c:pt idx="0">
                  <c:v>71168</c:v>
                </c:pt>
              </c:numCache>
            </c:numRef>
          </c:val>
          <c:extLst>
            <c:ext xmlns:c16="http://schemas.microsoft.com/office/drawing/2014/chart" uri="{C3380CC4-5D6E-409C-BE32-E72D297353CC}">
              <c16:uniqueId val="{00000001-C5E5-452E-A8F8-D9C99932460D}"/>
            </c:ext>
          </c:extLst>
        </c:ser>
        <c:ser>
          <c:idx val="2"/>
          <c:order val="2"/>
          <c:tx>
            <c:strRef>
              <c:f>Reactions!$J$10:$K$10</c:f>
              <c:strCache>
                <c:ptCount val="2"/>
                <c:pt idx="0">
                  <c:v>3rd</c:v>
                </c:pt>
                <c:pt idx="1">
                  <c:v>healthy eating</c:v>
                </c:pt>
              </c:strCache>
            </c:strRef>
          </c:tx>
          <c:spPr>
            <a:solidFill>
              <a:schemeClr val="accent4"/>
            </a:solidFill>
            <a:ln>
              <a:noFill/>
            </a:ln>
            <a:effectLst/>
            <a:sp3d/>
          </c:spPr>
          <c:invertIfNegative val="0"/>
          <c:cat>
            <c:strRef>
              <c:f>Reactions!$L$7</c:f>
              <c:strCache>
                <c:ptCount val="1"/>
                <c:pt idx="0">
                  <c:v>Score</c:v>
                </c:pt>
              </c:strCache>
            </c:strRef>
          </c:cat>
          <c:val>
            <c:numRef>
              <c:f>Reactions!$L$10</c:f>
              <c:numCache>
                <c:formatCode>General</c:formatCode>
                <c:ptCount val="1"/>
                <c:pt idx="0">
                  <c:v>69339</c:v>
                </c:pt>
              </c:numCache>
            </c:numRef>
          </c:val>
          <c:extLst>
            <c:ext xmlns:c16="http://schemas.microsoft.com/office/drawing/2014/chart" uri="{C3380CC4-5D6E-409C-BE32-E72D297353CC}">
              <c16:uniqueId val="{00000002-C5E5-452E-A8F8-D9C99932460D}"/>
            </c:ext>
          </c:extLst>
        </c:ser>
        <c:ser>
          <c:idx val="3"/>
          <c:order val="3"/>
          <c:tx>
            <c:strRef>
              <c:f>Reactions!$J$11:$K$11</c:f>
              <c:strCache>
                <c:ptCount val="2"/>
                <c:pt idx="0">
                  <c:v>4th</c:v>
                </c:pt>
                <c:pt idx="1">
                  <c:v>technology</c:v>
                </c:pt>
              </c:strCache>
            </c:strRef>
          </c:tx>
          <c:spPr>
            <a:solidFill>
              <a:schemeClr val="accent4">
                <a:tint val="77000"/>
              </a:schemeClr>
            </a:solidFill>
            <a:ln>
              <a:noFill/>
            </a:ln>
            <a:effectLst/>
            <a:sp3d/>
          </c:spPr>
          <c:invertIfNegative val="0"/>
          <c:cat>
            <c:strRef>
              <c:f>Reactions!$L$7</c:f>
              <c:strCache>
                <c:ptCount val="1"/>
                <c:pt idx="0">
                  <c:v>Score</c:v>
                </c:pt>
              </c:strCache>
            </c:strRef>
          </c:cat>
          <c:val>
            <c:numRef>
              <c:f>Reactions!$L$11</c:f>
              <c:numCache>
                <c:formatCode>General</c:formatCode>
                <c:ptCount val="1"/>
                <c:pt idx="0">
                  <c:v>68738</c:v>
                </c:pt>
              </c:numCache>
            </c:numRef>
          </c:val>
          <c:extLst>
            <c:ext xmlns:c16="http://schemas.microsoft.com/office/drawing/2014/chart" uri="{C3380CC4-5D6E-409C-BE32-E72D297353CC}">
              <c16:uniqueId val="{00000003-C5E5-452E-A8F8-D9C99932460D}"/>
            </c:ext>
          </c:extLst>
        </c:ser>
        <c:ser>
          <c:idx val="4"/>
          <c:order val="4"/>
          <c:tx>
            <c:strRef>
              <c:f>Reactions!$J$12:$K$12</c:f>
              <c:strCache>
                <c:ptCount val="2"/>
                <c:pt idx="0">
                  <c:v>5th</c:v>
                </c:pt>
                <c:pt idx="1">
                  <c:v>food</c:v>
                </c:pt>
              </c:strCache>
            </c:strRef>
          </c:tx>
          <c:spPr>
            <a:solidFill>
              <a:schemeClr val="accent4">
                <a:tint val="54000"/>
              </a:schemeClr>
            </a:solidFill>
            <a:ln>
              <a:noFill/>
            </a:ln>
            <a:effectLst/>
            <a:sp3d/>
          </c:spPr>
          <c:invertIfNegative val="0"/>
          <c:cat>
            <c:strRef>
              <c:f>Reactions!$L$7</c:f>
              <c:strCache>
                <c:ptCount val="1"/>
                <c:pt idx="0">
                  <c:v>Score</c:v>
                </c:pt>
              </c:strCache>
            </c:strRef>
          </c:cat>
          <c:val>
            <c:numRef>
              <c:f>Reactions!$L$12</c:f>
              <c:numCache>
                <c:formatCode>General</c:formatCode>
                <c:ptCount val="1"/>
                <c:pt idx="0">
                  <c:v>66676</c:v>
                </c:pt>
              </c:numCache>
            </c:numRef>
          </c:val>
          <c:extLst>
            <c:ext xmlns:c16="http://schemas.microsoft.com/office/drawing/2014/chart" uri="{C3380CC4-5D6E-409C-BE32-E72D297353CC}">
              <c16:uniqueId val="{00000004-C5E5-452E-A8F8-D9C99932460D}"/>
            </c:ext>
          </c:extLst>
        </c:ser>
        <c:dLbls>
          <c:showLegendKey val="0"/>
          <c:showVal val="0"/>
          <c:showCatName val="0"/>
          <c:showSerName val="0"/>
          <c:showPercent val="0"/>
          <c:showBubbleSize val="0"/>
        </c:dLbls>
        <c:gapWidth val="300"/>
        <c:shape val="box"/>
        <c:axId val="1911925615"/>
        <c:axId val="1911921295"/>
        <c:axId val="1651211327"/>
      </c:bar3DChart>
      <c:catAx>
        <c:axId val="1911925615"/>
        <c:scaling>
          <c:orientation val="minMax"/>
        </c:scaling>
        <c:delete val="1"/>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IN" sz="2400" dirty="0"/>
                  <a:t>Top</a:t>
                </a:r>
                <a:r>
                  <a:rPr lang="en-IN" sz="2400" baseline="0" dirty="0"/>
                  <a:t> 5 Most Popular Categories</a:t>
                </a:r>
              </a:p>
            </c:rich>
          </c:tx>
          <c:layout>
            <c:manualLayout>
              <c:xMode val="edge"/>
              <c:yMode val="edge"/>
              <c:x val="7.4831372528332538E-2"/>
              <c:y val="0.13242737354659911"/>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911921295"/>
        <c:crosses val="autoZero"/>
        <c:auto val="1"/>
        <c:lblAlgn val="ctr"/>
        <c:lblOffset val="100"/>
        <c:noMultiLvlLbl val="0"/>
      </c:catAx>
      <c:valAx>
        <c:axId val="191192129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sz="1400"/>
                  <a:t>Score</a:t>
                </a:r>
                <a:r>
                  <a:rPr lang="en-IN" sz="1400" baseline="0"/>
                  <a:t> &gt; </a:t>
                </a:r>
              </a:p>
            </c:rich>
          </c:tx>
          <c:layout>
            <c:manualLayout>
              <c:xMode val="edge"/>
              <c:yMode val="edge"/>
              <c:x val="7.2537539025501946E-2"/>
              <c:y val="0.54777367871486127"/>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11925615"/>
        <c:crosses val="autoZero"/>
        <c:crossBetween val="between"/>
      </c:valAx>
      <c:serAx>
        <c:axId val="1651211327"/>
        <c:scaling>
          <c:orientation val="minMax"/>
        </c:scaling>
        <c:delete val="1"/>
        <c:axPos val="b"/>
        <c:majorTickMark val="none"/>
        <c:minorTickMark val="none"/>
        <c:tickLblPos val="nextTo"/>
        <c:crossAx val="1911921295"/>
        <c:crosses val="autoZero"/>
      </c:serAx>
      <c:spPr>
        <a:noFill/>
        <a:ln>
          <a:noFill/>
        </a:ln>
        <a:effectLst/>
      </c:spPr>
    </c:plotArea>
    <c:legend>
      <c:legendPos val="r"/>
      <c:layout>
        <c:manualLayout>
          <c:xMode val="edge"/>
          <c:yMode val="edge"/>
          <c:x val="0.65495019267673904"/>
          <c:y val="0.25315690654588191"/>
          <c:w val="0.33547908439079144"/>
          <c:h val="0.70243239119053658"/>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7121323706983089"/>
          <c:y val="0.5039585064104003"/>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Reactions!$T$30</c:f>
              <c:strCache>
                <c:ptCount val="1"/>
                <c:pt idx="0">
                  <c:v>Animals</c:v>
                </c:pt>
              </c:strCache>
            </c:strRef>
          </c:tx>
          <c:dPt>
            <c:idx val="0"/>
            <c:bubble3D val="0"/>
            <c:spPr>
              <a:solidFill>
                <a:schemeClr val="accent4">
                  <a:lumMod val="75000"/>
                </a:schemeClr>
              </a:solidFill>
              <a:ln w="19050">
                <a:solidFill>
                  <a:schemeClr val="lt1"/>
                </a:solidFill>
              </a:ln>
              <a:effectLst/>
            </c:spPr>
            <c:extLst>
              <c:ext xmlns:c16="http://schemas.microsoft.com/office/drawing/2014/chart" uri="{C3380CC4-5D6E-409C-BE32-E72D297353CC}">
                <c16:uniqueId val="{00000001-584F-440F-B85B-BB1C440B776C}"/>
              </c:ext>
            </c:extLst>
          </c:dPt>
          <c:dPt>
            <c:idx val="1"/>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3-584F-440F-B85B-BB1C440B776C}"/>
              </c:ext>
            </c:extLst>
          </c:dPt>
          <c:dPt>
            <c:idx val="2"/>
            <c:bubble3D val="0"/>
            <c:spPr>
              <a:solidFill>
                <a:schemeClr val="accent4">
                  <a:lumMod val="20000"/>
                  <a:lumOff val="80000"/>
                </a:schemeClr>
              </a:solidFill>
              <a:ln w="19050">
                <a:solidFill>
                  <a:schemeClr val="lt1"/>
                </a:solidFill>
              </a:ln>
              <a:effectLst/>
            </c:spPr>
            <c:extLst>
              <c:ext xmlns:c16="http://schemas.microsoft.com/office/drawing/2014/chart" uri="{C3380CC4-5D6E-409C-BE32-E72D297353CC}">
                <c16:uniqueId val="{00000005-584F-440F-B85B-BB1C440B776C}"/>
              </c:ext>
            </c:extLst>
          </c:dPt>
          <c:dLbls>
            <c:dLbl>
              <c:idx val="0"/>
              <c:layout>
                <c:manualLayout>
                  <c:x val="7.7700885851280507E-3"/>
                  <c:y val="-0.20833333333333334"/>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34333"/>
                        <a:gd name="adj2" fmla="val 102411"/>
                      </a:avLst>
                    </a:prstGeom>
                    <a:noFill/>
                    <a:ln>
                      <a:noFill/>
                    </a:ln>
                  </c15:spPr>
                </c:ext>
                <c:ext xmlns:c16="http://schemas.microsoft.com/office/drawing/2014/chart" uri="{C3380CC4-5D6E-409C-BE32-E72D297353CC}">
                  <c16:uniqueId val="{00000001-584F-440F-B85B-BB1C440B776C}"/>
                </c:ext>
              </c:extLst>
            </c:dLbl>
            <c:dLbl>
              <c:idx val="1"/>
              <c:layout>
                <c:manualLayout>
                  <c:x val="-4.2735487218204277E-2"/>
                  <c:y val="0.1111111111111110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690"/>
                        <a:gd name="adj2" fmla="val -107193"/>
                      </a:avLst>
                    </a:prstGeom>
                    <a:noFill/>
                    <a:ln>
                      <a:noFill/>
                    </a:ln>
                  </c15:spPr>
                </c:ext>
                <c:ext xmlns:c16="http://schemas.microsoft.com/office/drawing/2014/chart" uri="{C3380CC4-5D6E-409C-BE32-E72D297353CC}">
                  <c16:uniqueId val="{00000003-584F-440F-B85B-BB1C440B776C}"/>
                </c:ext>
              </c:extLst>
            </c:dLbl>
            <c:dLbl>
              <c:idx val="2"/>
              <c:layout>
                <c:manualLayout>
                  <c:x val="-0.10878124019179271"/>
                  <c:y val="-9.2592592592592615E-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6906"/>
                        <a:gd name="adj2" fmla="val 84754"/>
                      </a:avLst>
                    </a:prstGeom>
                    <a:noFill/>
                    <a:ln>
                      <a:noFill/>
                    </a:ln>
                  </c15:spPr>
                </c:ext>
                <c:ext xmlns:c16="http://schemas.microsoft.com/office/drawing/2014/chart" uri="{C3380CC4-5D6E-409C-BE32-E72D297353CC}">
                  <c16:uniqueId val="{00000005-584F-440F-B85B-BB1C440B776C}"/>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Reactions!$U$29:$W$29</c:f>
              <c:strCache>
                <c:ptCount val="3"/>
                <c:pt idx="0">
                  <c:v>negative</c:v>
                </c:pt>
                <c:pt idx="1">
                  <c:v>positive</c:v>
                </c:pt>
                <c:pt idx="2">
                  <c:v>neutral</c:v>
                </c:pt>
              </c:strCache>
            </c:strRef>
          </c:cat>
          <c:val>
            <c:numRef>
              <c:f>Reactions!$U$30:$W$30</c:f>
              <c:numCache>
                <c:formatCode>General</c:formatCode>
                <c:ptCount val="3"/>
                <c:pt idx="0">
                  <c:v>618</c:v>
                </c:pt>
                <c:pt idx="1">
                  <c:v>1050</c:v>
                </c:pt>
                <c:pt idx="2">
                  <c:v>229</c:v>
                </c:pt>
              </c:numCache>
            </c:numRef>
          </c:val>
          <c:extLst>
            <c:ext xmlns:c16="http://schemas.microsoft.com/office/drawing/2014/chart" uri="{C3380CC4-5D6E-409C-BE32-E72D297353CC}">
              <c16:uniqueId val="{00000006-584F-440F-B85B-BB1C440B776C}"/>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9656044390742956"/>
          <c:y val="0.5039585064104003"/>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Reactions!$T$32</c:f>
              <c:strCache>
                <c:ptCount val="1"/>
                <c:pt idx="0">
                  <c:v>Eating</c:v>
                </c:pt>
              </c:strCache>
            </c:strRef>
          </c:tx>
          <c:dPt>
            <c:idx val="0"/>
            <c:bubble3D val="0"/>
            <c:spPr>
              <a:solidFill>
                <a:schemeClr val="accent4">
                  <a:lumMod val="75000"/>
                </a:schemeClr>
              </a:solidFill>
              <a:ln w="19050">
                <a:solidFill>
                  <a:schemeClr val="lt1"/>
                </a:solidFill>
              </a:ln>
              <a:effectLst/>
            </c:spPr>
            <c:extLst>
              <c:ext xmlns:c16="http://schemas.microsoft.com/office/drawing/2014/chart" uri="{C3380CC4-5D6E-409C-BE32-E72D297353CC}">
                <c16:uniqueId val="{00000001-B49E-4860-A39B-896369AF8149}"/>
              </c:ext>
            </c:extLst>
          </c:dPt>
          <c:dPt>
            <c:idx val="1"/>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3-B49E-4860-A39B-896369AF8149}"/>
              </c:ext>
            </c:extLst>
          </c:dPt>
          <c:dPt>
            <c:idx val="2"/>
            <c:bubble3D val="0"/>
            <c:spPr>
              <a:solidFill>
                <a:schemeClr val="accent4">
                  <a:lumMod val="40000"/>
                  <a:lumOff val="60000"/>
                </a:schemeClr>
              </a:solidFill>
              <a:ln w="19050">
                <a:solidFill>
                  <a:schemeClr val="lt1"/>
                </a:solidFill>
              </a:ln>
              <a:effectLst/>
            </c:spPr>
            <c:extLst>
              <c:ext xmlns:c16="http://schemas.microsoft.com/office/drawing/2014/chart" uri="{C3380CC4-5D6E-409C-BE32-E72D297353CC}">
                <c16:uniqueId val="{00000005-B49E-4860-A39B-896369AF8149}"/>
              </c:ext>
            </c:extLst>
          </c:dPt>
          <c:dLbls>
            <c:dLbl>
              <c:idx val="0"/>
              <c:layout>
                <c:manualLayout>
                  <c:x val="7.7700885851280507E-3"/>
                  <c:y val="-0.20833333333333334"/>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34333"/>
                        <a:gd name="adj2" fmla="val 102411"/>
                      </a:avLst>
                    </a:prstGeom>
                    <a:noFill/>
                    <a:ln>
                      <a:noFill/>
                    </a:ln>
                  </c15:spPr>
                </c:ext>
                <c:ext xmlns:c16="http://schemas.microsoft.com/office/drawing/2014/chart" uri="{C3380CC4-5D6E-409C-BE32-E72D297353CC}">
                  <c16:uniqueId val="{00000001-B49E-4860-A39B-896369AF8149}"/>
                </c:ext>
              </c:extLst>
            </c:dLbl>
            <c:dLbl>
              <c:idx val="1"/>
              <c:layout>
                <c:manualLayout>
                  <c:x val="-4.2735487218204277E-2"/>
                  <c:y val="0.1111111111111110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690"/>
                        <a:gd name="adj2" fmla="val -107193"/>
                      </a:avLst>
                    </a:prstGeom>
                    <a:noFill/>
                    <a:ln>
                      <a:noFill/>
                    </a:ln>
                  </c15:spPr>
                </c:ext>
                <c:ext xmlns:c16="http://schemas.microsoft.com/office/drawing/2014/chart" uri="{C3380CC4-5D6E-409C-BE32-E72D297353CC}">
                  <c16:uniqueId val="{00000003-B49E-4860-A39B-896369AF8149}"/>
                </c:ext>
              </c:extLst>
            </c:dLbl>
            <c:dLbl>
              <c:idx val="2"/>
              <c:layout>
                <c:manualLayout>
                  <c:x val="-0.10878124019179271"/>
                  <c:y val="-9.2592592592592615E-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6906"/>
                        <a:gd name="adj2" fmla="val 84754"/>
                      </a:avLst>
                    </a:prstGeom>
                    <a:noFill/>
                    <a:ln>
                      <a:noFill/>
                    </a:ln>
                  </c15:spPr>
                </c:ext>
                <c:ext xmlns:c16="http://schemas.microsoft.com/office/drawing/2014/chart" uri="{C3380CC4-5D6E-409C-BE32-E72D297353CC}">
                  <c16:uniqueId val="{00000005-B49E-4860-A39B-896369AF8149}"/>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Reactions!$U$29:$W$29</c:f>
              <c:strCache>
                <c:ptCount val="3"/>
                <c:pt idx="0">
                  <c:v>negative</c:v>
                </c:pt>
                <c:pt idx="1">
                  <c:v>positive</c:v>
                </c:pt>
                <c:pt idx="2">
                  <c:v>neutral</c:v>
                </c:pt>
              </c:strCache>
            </c:strRef>
          </c:cat>
          <c:val>
            <c:numRef>
              <c:f>Reactions!$U$32:$W$32</c:f>
              <c:numCache>
                <c:formatCode>General</c:formatCode>
                <c:ptCount val="3"/>
                <c:pt idx="0">
                  <c:v>520</c:v>
                </c:pt>
                <c:pt idx="1">
                  <c:v>985</c:v>
                </c:pt>
                <c:pt idx="2">
                  <c:v>212</c:v>
                </c:pt>
              </c:numCache>
            </c:numRef>
          </c:val>
          <c:extLst>
            <c:ext xmlns:c16="http://schemas.microsoft.com/office/drawing/2014/chart" uri="{C3380CC4-5D6E-409C-BE32-E72D297353CC}">
              <c16:uniqueId val="{00000006-B49E-4860-A39B-896369AF8149}"/>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9149100253990982"/>
          <c:y val="0.51536475290208139"/>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Reactions!$T$31</c:f>
              <c:strCache>
                <c:ptCount val="1"/>
                <c:pt idx="0">
                  <c:v>Science</c:v>
                </c:pt>
              </c:strCache>
            </c:strRef>
          </c:tx>
          <c:dPt>
            <c:idx val="0"/>
            <c:bubble3D val="0"/>
            <c:spPr>
              <a:solidFill>
                <a:schemeClr val="accent4">
                  <a:lumMod val="75000"/>
                </a:schemeClr>
              </a:solidFill>
              <a:ln w="19050">
                <a:solidFill>
                  <a:schemeClr val="lt1"/>
                </a:solidFill>
              </a:ln>
              <a:effectLst/>
            </c:spPr>
            <c:extLst>
              <c:ext xmlns:c16="http://schemas.microsoft.com/office/drawing/2014/chart" uri="{C3380CC4-5D6E-409C-BE32-E72D297353CC}">
                <c16:uniqueId val="{00000001-D252-4D08-99D2-CE4B38BAC0FB}"/>
              </c:ext>
            </c:extLst>
          </c:dPt>
          <c:dPt>
            <c:idx val="1"/>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3-D252-4D08-99D2-CE4B38BAC0FB}"/>
              </c:ext>
            </c:extLst>
          </c:dPt>
          <c:dPt>
            <c:idx val="2"/>
            <c:bubble3D val="0"/>
            <c:spPr>
              <a:solidFill>
                <a:schemeClr val="accent4">
                  <a:lumMod val="20000"/>
                  <a:lumOff val="80000"/>
                </a:schemeClr>
              </a:solidFill>
              <a:ln w="19050">
                <a:solidFill>
                  <a:schemeClr val="lt1"/>
                </a:solidFill>
              </a:ln>
              <a:effectLst/>
            </c:spPr>
            <c:extLst>
              <c:ext xmlns:c16="http://schemas.microsoft.com/office/drawing/2014/chart" uri="{C3380CC4-5D6E-409C-BE32-E72D297353CC}">
                <c16:uniqueId val="{00000005-D252-4D08-99D2-CE4B38BAC0FB}"/>
              </c:ext>
            </c:extLst>
          </c:dPt>
          <c:dLbls>
            <c:dLbl>
              <c:idx val="0"/>
              <c:layout>
                <c:manualLayout>
                  <c:x val="7.7700885851280507E-3"/>
                  <c:y val="-0.20833333333333334"/>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34333"/>
                        <a:gd name="adj2" fmla="val 102411"/>
                      </a:avLst>
                    </a:prstGeom>
                    <a:noFill/>
                    <a:ln>
                      <a:noFill/>
                    </a:ln>
                  </c15:spPr>
                </c:ext>
                <c:ext xmlns:c16="http://schemas.microsoft.com/office/drawing/2014/chart" uri="{C3380CC4-5D6E-409C-BE32-E72D297353CC}">
                  <c16:uniqueId val="{00000001-D252-4D08-99D2-CE4B38BAC0FB}"/>
                </c:ext>
              </c:extLst>
            </c:dLbl>
            <c:dLbl>
              <c:idx val="1"/>
              <c:layout>
                <c:manualLayout>
                  <c:x val="-4.2735487218204277E-2"/>
                  <c:y val="0.1111111111111110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690"/>
                        <a:gd name="adj2" fmla="val -107193"/>
                      </a:avLst>
                    </a:prstGeom>
                    <a:noFill/>
                    <a:ln>
                      <a:noFill/>
                    </a:ln>
                  </c15:spPr>
                </c:ext>
                <c:ext xmlns:c16="http://schemas.microsoft.com/office/drawing/2014/chart" uri="{C3380CC4-5D6E-409C-BE32-E72D297353CC}">
                  <c16:uniqueId val="{00000003-D252-4D08-99D2-CE4B38BAC0FB}"/>
                </c:ext>
              </c:extLst>
            </c:dLbl>
            <c:dLbl>
              <c:idx val="2"/>
              <c:layout>
                <c:manualLayout>
                  <c:x val="-0.10878124019179271"/>
                  <c:y val="-9.2592592592592615E-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6906"/>
                        <a:gd name="adj2" fmla="val 84754"/>
                      </a:avLst>
                    </a:prstGeom>
                    <a:noFill/>
                    <a:ln>
                      <a:noFill/>
                    </a:ln>
                  </c15:spPr>
                </c:ext>
                <c:ext xmlns:c16="http://schemas.microsoft.com/office/drawing/2014/chart" uri="{C3380CC4-5D6E-409C-BE32-E72D297353CC}">
                  <c16:uniqueId val="{00000005-D252-4D08-99D2-CE4B38BAC0FB}"/>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Reactions!$U$29:$W$29</c:f>
              <c:strCache>
                <c:ptCount val="3"/>
                <c:pt idx="0">
                  <c:v>negative</c:v>
                </c:pt>
                <c:pt idx="1">
                  <c:v>positive</c:v>
                </c:pt>
                <c:pt idx="2">
                  <c:v>neutral</c:v>
                </c:pt>
              </c:strCache>
            </c:strRef>
          </c:cat>
          <c:val>
            <c:numRef>
              <c:f>Reactions!$U$31:$W$31</c:f>
              <c:numCache>
                <c:formatCode>General</c:formatCode>
                <c:ptCount val="3"/>
                <c:pt idx="0">
                  <c:v>547</c:v>
                </c:pt>
                <c:pt idx="1">
                  <c:v>1015</c:v>
                </c:pt>
                <c:pt idx="2">
                  <c:v>234</c:v>
                </c:pt>
              </c:numCache>
            </c:numRef>
          </c:val>
          <c:extLst>
            <c:ext xmlns:c16="http://schemas.microsoft.com/office/drawing/2014/chart" uri="{C3380CC4-5D6E-409C-BE32-E72D297353CC}">
              <c16:uniqueId val="{00000006-D252-4D08-99D2-CE4B38BAC0FB}"/>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IN" sz="3600"/>
              <a:t>Mothly Top Categoriges</a:t>
            </a:r>
          </a:p>
        </c:rich>
      </c:tx>
      <c:layout>
        <c:manualLayout>
          <c:xMode val="edge"/>
          <c:yMode val="edge"/>
          <c:x val="1.8994313146519178E-2"/>
          <c:y val="2.5998083920744108E-2"/>
        </c:manualLayout>
      </c:layout>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555555555555555E-2"/>
          <c:y val="0.17171296296296296"/>
          <c:w val="0.93888888888888888"/>
          <c:h val="0.51942495143368483"/>
        </c:manualLayout>
      </c:layout>
      <c:barChart>
        <c:barDir val="col"/>
        <c:grouping val="clustered"/>
        <c:varyColors val="0"/>
        <c:ser>
          <c:idx val="0"/>
          <c:order val="0"/>
          <c:spPr>
            <a:solidFill>
              <a:schemeClr val="accent1"/>
            </a:solidFill>
            <a:ln>
              <a:noFill/>
            </a:ln>
            <a:effectLst/>
          </c:spPr>
          <c:invertIfNegative val="0"/>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1-6B10-4F27-815D-31C69C47E769}"/>
              </c:ext>
            </c:extLst>
          </c:dPt>
          <c:dPt>
            <c:idx val="2"/>
            <c:invertIfNegative val="1"/>
            <c:bubble3D val="0"/>
            <c:spPr>
              <a:solidFill>
                <a:srgbClr val="658AFF"/>
              </a:solidFill>
              <a:ln>
                <a:noFill/>
              </a:ln>
              <a:effectLst/>
            </c:spPr>
            <c:extLst>
              <c:ext xmlns:c16="http://schemas.microsoft.com/office/drawing/2014/chart" uri="{C3380CC4-5D6E-409C-BE32-E72D297353CC}">
                <c16:uniqueId val="{00000003-6B10-4F27-815D-31C69C47E769}"/>
              </c:ext>
            </c:extLst>
          </c:dPt>
          <c:dPt>
            <c:idx val="3"/>
            <c:invertIfNegative val="0"/>
            <c:bubble3D val="0"/>
            <c:spPr>
              <a:solidFill>
                <a:srgbClr val="A568D2"/>
              </a:solidFill>
              <a:ln>
                <a:noFill/>
              </a:ln>
              <a:effectLst/>
            </c:spPr>
            <c:extLst>
              <c:ext xmlns:c16="http://schemas.microsoft.com/office/drawing/2014/chart" uri="{C3380CC4-5D6E-409C-BE32-E72D297353CC}">
                <c16:uniqueId val="{00000005-6B10-4F27-815D-31C69C47E769}"/>
              </c:ext>
            </c:extLst>
          </c:dPt>
          <c:dPt>
            <c:idx val="4"/>
            <c:invertIfNegative val="0"/>
            <c:bubble3D val="0"/>
            <c:spPr>
              <a:solidFill>
                <a:srgbClr val="658AFF"/>
              </a:solidFill>
              <a:ln>
                <a:noFill/>
              </a:ln>
              <a:effectLst/>
            </c:spPr>
            <c:extLst>
              <c:ext xmlns:c16="http://schemas.microsoft.com/office/drawing/2014/chart" uri="{C3380CC4-5D6E-409C-BE32-E72D297353CC}">
                <c16:uniqueId val="{00000007-6B10-4F27-815D-31C69C47E769}"/>
              </c:ext>
            </c:extLst>
          </c:dPt>
          <c:dPt>
            <c:idx val="5"/>
            <c:invertIfNegative val="0"/>
            <c:bubble3D val="0"/>
            <c:spPr>
              <a:solidFill>
                <a:schemeClr val="accent6">
                  <a:lumMod val="75000"/>
                </a:schemeClr>
              </a:solidFill>
              <a:ln>
                <a:noFill/>
              </a:ln>
              <a:effectLst/>
            </c:spPr>
            <c:extLst>
              <c:ext xmlns:c16="http://schemas.microsoft.com/office/drawing/2014/chart" uri="{C3380CC4-5D6E-409C-BE32-E72D297353CC}">
                <c16:uniqueId val="{00000009-6B10-4F27-815D-31C69C47E769}"/>
              </c:ext>
            </c:extLst>
          </c:dPt>
          <c:dPt>
            <c:idx val="6"/>
            <c:invertIfNegative val="0"/>
            <c:bubble3D val="0"/>
            <c:spPr>
              <a:solidFill>
                <a:schemeClr val="accent6">
                  <a:lumMod val="75000"/>
                </a:schemeClr>
              </a:solidFill>
              <a:ln>
                <a:noFill/>
              </a:ln>
              <a:effectLst/>
            </c:spPr>
            <c:extLst>
              <c:ext xmlns:c16="http://schemas.microsoft.com/office/drawing/2014/chart" uri="{C3380CC4-5D6E-409C-BE32-E72D297353CC}">
                <c16:uniqueId val="{0000000B-6B10-4F27-815D-31C69C47E769}"/>
              </c:ext>
            </c:extLst>
          </c:dPt>
          <c:dPt>
            <c:idx val="7"/>
            <c:invertIfNegative val="0"/>
            <c:bubble3D val="0"/>
            <c:spPr>
              <a:solidFill>
                <a:srgbClr val="658AFF"/>
              </a:solidFill>
              <a:ln>
                <a:noFill/>
              </a:ln>
              <a:effectLst/>
            </c:spPr>
            <c:extLst>
              <c:ext xmlns:c16="http://schemas.microsoft.com/office/drawing/2014/chart" uri="{C3380CC4-5D6E-409C-BE32-E72D297353CC}">
                <c16:uniqueId val="{0000000D-6B10-4F27-815D-31C69C47E769}"/>
              </c:ext>
            </c:extLst>
          </c:dPt>
          <c:dPt>
            <c:idx val="8"/>
            <c:invertIfNegative val="0"/>
            <c:bubble3D val="0"/>
            <c:spPr>
              <a:solidFill>
                <a:srgbClr val="A568D2"/>
              </a:solidFill>
              <a:ln>
                <a:noFill/>
              </a:ln>
              <a:effectLst/>
            </c:spPr>
            <c:extLst>
              <c:ext xmlns:c16="http://schemas.microsoft.com/office/drawing/2014/chart" uri="{C3380CC4-5D6E-409C-BE32-E72D297353CC}">
                <c16:uniqueId val="{0000000F-6B10-4F27-815D-31C69C47E769}"/>
              </c:ext>
            </c:extLst>
          </c:dPt>
          <c:dPt>
            <c:idx val="9"/>
            <c:invertIfNegative val="0"/>
            <c:bubble3D val="0"/>
            <c:spPr>
              <a:solidFill>
                <a:schemeClr val="accent6">
                  <a:lumMod val="75000"/>
                </a:schemeClr>
              </a:solidFill>
              <a:ln>
                <a:noFill/>
              </a:ln>
              <a:effectLst/>
            </c:spPr>
            <c:extLst>
              <c:ext xmlns:c16="http://schemas.microsoft.com/office/drawing/2014/chart" uri="{C3380CC4-5D6E-409C-BE32-E72D297353CC}">
                <c16:uniqueId val="{00000011-6B10-4F27-815D-31C69C47E769}"/>
              </c:ext>
            </c:extLst>
          </c:dPt>
          <c:dPt>
            <c:idx val="10"/>
            <c:invertIfNegative val="0"/>
            <c:bubble3D val="0"/>
            <c:spPr>
              <a:solidFill>
                <a:srgbClr val="A568D2"/>
              </a:solidFill>
              <a:ln>
                <a:noFill/>
              </a:ln>
              <a:effectLst/>
            </c:spPr>
            <c:extLst>
              <c:ext xmlns:c16="http://schemas.microsoft.com/office/drawing/2014/chart" uri="{C3380CC4-5D6E-409C-BE32-E72D297353CC}">
                <c16:uniqueId val="{00000013-6B10-4F27-815D-31C69C47E769}"/>
              </c:ext>
            </c:extLst>
          </c:dPt>
          <c:dPt>
            <c:idx val="11"/>
            <c:invertIfNegative val="0"/>
            <c:bubble3D val="0"/>
            <c:spPr>
              <a:solidFill>
                <a:schemeClr val="accent6">
                  <a:lumMod val="75000"/>
                </a:schemeClr>
              </a:solidFill>
              <a:ln>
                <a:noFill/>
              </a:ln>
              <a:effectLst/>
            </c:spPr>
            <c:extLst>
              <c:ext xmlns:c16="http://schemas.microsoft.com/office/drawing/2014/chart" uri="{C3380CC4-5D6E-409C-BE32-E72D297353CC}">
                <c16:uniqueId val="{00000015-6B10-4F27-815D-31C69C47E769}"/>
              </c:ext>
            </c:extLst>
          </c:dPt>
          <c:dPt>
            <c:idx val="12"/>
            <c:invertIfNegative val="0"/>
            <c:bubble3D val="0"/>
            <c:spPr>
              <a:solidFill>
                <a:schemeClr val="accent6">
                  <a:lumMod val="75000"/>
                </a:schemeClr>
              </a:solidFill>
              <a:ln>
                <a:noFill/>
              </a:ln>
              <a:effectLst/>
            </c:spPr>
            <c:extLst>
              <c:ext xmlns:c16="http://schemas.microsoft.com/office/drawing/2014/chart" uri="{C3380CC4-5D6E-409C-BE32-E72D297353CC}">
                <c16:uniqueId val="{00000017-6B10-4F27-815D-31C69C47E769}"/>
              </c:ext>
            </c:extLst>
          </c:dPt>
          <c:cat>
            <c:multiLvlStrRef>
              <c:f>Reactions!$X$46:$Y$58</c:f>
              <c:multiLvlStrCache>
                <c:ptCount val="13"/>
                <c:lvl>
                  <c:pt idx="0">
                    <c:v>most used category</c:v>
                  </c:pt>
                  <c:pt idx="1">
                    <c:v>Animals</c:v>
                  </c:pt>
                  <c:pt idx="2">
                    <c:v>Technology</c:v>
                  </c:pt>
                  <c:pt idx="3">
                    <c:v>Science</c:v>
                  </c:pt>
                  <c:pt idx="4">
                    <c:v>Technology</c:v>
                  </c:pt>
                  <c:pt idx="5">
                    <c:v>Animals</c:v>
                  </c:pt>
                  <c:pt idx="6">
                    <c:v>Animals</c:v>
                  </c:pt>
                  <c:pt idx="7">
                    <c:v>Technology</c:v>
                  </c:pt>
                  <c:pt idx="8">
                    <c:v>Science</c:v>
                  </c:pt>
                  <c:pt idx="9">
                    <c:v>Animals</c:v>
                  </c:pt>
                  <c:pt idx="10">
                    <c:v>Science</c:v>
                  </c:pt>
                  <c:pt idx="11">
                    <c:v>Animals</c:v>
                  </c:pt>
                  <c:pt idx="12">
                    <c:v>Animals</c:v>
                  </c:pt>
                </c:lvl>
                <c:lvl>
                  <c:pt idx="0">
                    <c:v>month</c:v>
                  </c:pt>
                  <c:pt idx="1">
                    <c:v>Jan</c:v>
                  </c:pt>
                  <c:pt idx="2">
                    <c:v>Feb</c:v>
                  </c:pt>
                  <c:pt idx="3">
                    <c:v>Mar</c:v>
                  </c:pt>
                  <c:pt idx="4">
                    <c:v>Apr</c:v>
                  </c:pt>
                  <c:pt idx="5">
                    <c:v>May</c:v>
                  </c:pt>
                  <c:pt idx="6">
                    <c:v>Jun</c:v>
                  </c:pt>
                  <c:pt idx="7">
                    <c:v>Jul</c:v>
                  </c:pt>
                  <c:pt idx="8">
                    <c:v>Aug</c:v>
                  </c:pt>
                  <c:pt idx="9">
                    <c:v>Sep</c:v>
                  </c:pt>
                  <c:pt idx="10">
                    <c:v>Oct</c:v>
                  </c:pt>
                  <c:pt idx="11">
                    <c:v>Nov</c:v>
                  </c:pt>
                  <c:pt idx="12">
                    <c:v>Dec</c:v>
                  </c:pt>
                </c:lvl>
              </c:multiLvlStrCache>
            </c:multiLvlStrRef>
          </c:cat>
          <c:val>
            <c:numRef>
              <c:f>Reactions!$Z$46:$Z$58</c:f>
              <c:numCache>
                <c:formatCode>General</c:formatCode>
                <c:ptCount val="13"/>
                <c:pt idx="1">
                  <c:v>182</c:v>
                </c:pt>
                <c:pt idx="2">
                  <c:v>153</c:v>
                </c:pt>
                <c:pt idx="3">
                  <c:v>159</c:v>
                </c:pt>
                <c:pt idx="4">
                  <c:v>162</c:v>
                </c:pt>
                <c:pt idx="5">
                  <c:v>175</c:v>
                </c:pt>
                <c:pt idx="6">
                  <c:v>173</c:v>
                </c:pt>
                <c:pt idx="7">
                  <c:v>170</c:v>
                </c:pt>
                <c:pt idx="8">
                  <c:v>182</c:v>
                </c:pt>
                <c:pt idx="9">
                  <c:v>161</c:v>
                </c:pt>
                <c:pt idx="10">
                  <c:v>164</c:v>
                </c:pt>
                <c:pt idx="11">
                  <c:v>174</c:v>
                </c:pt>
                <c:pt idx="12">
                  <c:v>161</c:v>
                </c:pt>
              </c:numCache>
            </c:numRef>
          </c:val>
          <c:extLst>
            <c:ext xmlns:c16="http://schemas.microsoft.com/office/drawing/2014/chart" uri="{C3380CC4-5D6E-409C-BE32-E72D297353CC}">
              <c16:uniqueId val="{00000018-6B10-4F27-815D-31C69C47E769}"/>
            </c:ext>
          </c:extLst>
        </c:ser>
        <c:dLbls>
          <c:showLegendKey val="0"/>
          <c:showVal val="0"/>
          <c:showCatName val="0"/>
          <c:showSerName val="0"/>
          <c:showPercent val="0"/>
          <c:showBubbleSize val="0"/>
        </c:dLbls>
        <c:gapWidth val="219"/>
        <c:overlap val="-27"/>
        <c:axId val="921423839"/>
        <c:axId val="921425759"/>
      </c:barChart>
      <c:catAx>
        <c:axId val="9214238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21425759"/>
        <c:crosses val="autoZero"/>
        <c:auto val="1"/>
        <c:lblAlgn val="ctr"/>
        <c:lblOffset val="100"/>
        <c:noMultiLvlLbl val="0"/>
      </c:catAx>
      <c:valAx>
        <c:axId val="9214257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214238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425110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chart" Target="../charts/chart5.xml"/><Relationship Id="rId4" Type="http://schemas.openxmlformats.org/officeDocument/2006/relationships/image" Target="../media/image8.svg"/><Relationship Id="rId9"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257171" y="802644"/>
            <a:ext cx="8750843" cy="8318192"/>
            <a:chOff x="0" y="0"/>
            <a:chExt cx="11667791" cy="11090922"/>
          </a:xfrm>
          <a:solidFill>
            <a:schemeClr val="accent6">
              <a:lumMod val="75000"/>
            </a:schemeClr>
          </a:solidFill>
        </p:grpSpPr>
        <p:grpSp>
          <p:nvGrpSpPr>
            <p:cNvPr id="21" name="Group 21"/>
            <p:cNvGrpSpPr>
              <a:grpSpLocks noChangeAspect="1"/>
            </p:cNvGrpSpPr>
            <p:nvPr/>
          </p:nvGrpSpPr>
          <p:grpSpPr>
            <a:xfrm>
              <a:off x="1931835" y="1354967"/>
              <a:ext cx="9735956" cy="9735956"/>
              <a:chOff x="0" y="0"/>
              <a:chExt cx="6350000" cy="6350000"/>
            </a:xfrm>
            <a:grpFill/>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6">
                  <a:lumMod val="40000"/>
                  <a:lumOff val="60000"/>
                </a:schemeClr>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428973" y="2629707"/>
            <a:ext cx="5482998" cy="4271106"/>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Hidden under the digits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r>
              <a:rPr lang="en-IN" dirty="0"/>
              <a:t>Finding 3</a:t>
            </a: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336C691A-CFED-CD52-4353-0287DE178C58}"/>
              </a:ext>
            </a:extLst>
          </p:cNvPr>
          <p:cNvGraphicFramePr>
            <a:graphicFrameLocks/>
          </p:cNvGraphicFramePr>
          <p:nvPr>
            <p:extLst>
              <p:ext uri="{D42A27DB-BD31-4B8C-83A1-F6EECF244321}">
                <p14:modId xmlns:p14="http://schemas.microsoft.com/office/powerpoint/2010/main" val="1969488690"/>
              </p:ext>
            </p:extLst>
          </p:nvPr>
        </p:nvGraphicFramePr>
        <p:xfrm>
          <a:off x="2724116" y="1377901"/>
          <a:ext cx="8268896" cy="6946672"/>
        </p:xfrm>
        <a:graphic>
          <a:graphicData uri="http://schemas.openxmlformats.org/drawingml/2006/chart">
            <c:chart xmlns:c="http://schemas.openxmlformats.org/drawingml/2006/chart" xmlns:r="http://schemas.openxmlformats.org/officeDocument/2006/relationships" r:id="rId7"/>
          </a:graphicData>
        </a:graphic>
      </p:graphicFrame>
      <p:sp>
        <p:nvSpPr>
          <p:cNvPr id="28" name="TextBox 27">
            <a:extLst>
              <a:ext uri="{FF2B5EF4-FFF2-40B4-BE49-F238E27FC236}">
                <a16:creationId xmlns:a16="http://schemas.microsoft.com/office/drawing/2014/main" id="{77719491-DA90-FF16-CF63-9D42DB3A5FE5}"/>
              </a:ext>
            </a:extLst>
          </p:cNvPr>
          <p:cNvSpPr txBox="1"/>
          <p:nvPr/>
        </p:nvSpPr>
        <p:spPr>
          <a:xfrm>
            <a:off x="11668306" y="5277585"/>
            <a:ext cx="6225981" cy="3046988"/>
          </a:xfrm>
          <a:prstGeom prst="rect">
            <a:avLst/>
          </a:prstGeom>
          <a:noFill/>
        </p:spPr>
        <p:txBody>
          <a:bodyPr wrap="square" rtlCol="0">
            <a:spAutoFit/>
          </a:bodyPr>
          <a:lstStyle/>
          <a:p>
            <a:r>
              <a:rPr lang="en-US" sz="2400" dirty="0"/>
              <a:t>Throughout the year, </a:t>
            </a:r>
            <a:r>
              <a:rPr lang="en-US" sz="2400" b="1" dirty="0"/>
              <a:t>Animals</a:t>
            </a:r>
            <a:r>
              <a:rPr lang="en-US" sz="2400" dirty="0"/>
              <a:t> emerged as the most frequently used category, dominating in </a:t>
            </a:r>
            <a:r>
              <a:rPr lang="en-US" sz="2400" b="1" dirty="0"/>
              <a:t>seven months</a:t>
            </a:r>
            <a:r>
              <a:rPr lang="en-US" sz="2400" dirty="0"/>
              <a:t>, with peak usage in </a:t>
            </a:r>
            <a:r>
              <a:rPr lang="en-US" sz="2400" b="1" dirty="0"/>
              <a:t>January (182)</a:t>
            </a:r>
            <a:r>
              <a:rPr lang="en-US" sz="2400" dirty="0"/>
              <a:t> and </a:t>
            </a:r>
            <a:r>
              <a:rPr lang="en-US" sz="2400" b="1" dirty="0"/>
              <a:t>August (182)</a:t>
            </a:r>
            <a:r>
              <a:rPr lang="en-US" sz="2400" dirty="0"/>
              <a:t>. </a:t>
            </a:r>
            <a:r>
              <a:rPr lang="en-US" sz="2400" b="1" dirty="0"/>
              <a:t>Technology</a:t>
            </a:r>
            <a:r>
              <a:rPr lang="en-US" sz="2400" dirty="0"/>
              <a:t> led in </a:t>
            </a:r>
            <a:r>
              <a:rPr lang="en-US" sz="2400" b="1" dirty="0"/>
              <a:t>February, April, and July</a:t>
            </a:r>
            <a:r>
              <a:rPr lang="en-US" sz="2400" dirty="0"/>
              <a:t>, while </a:t>
            </a:r>
            <a:r>
              <a:rPr lang="en-US" sz="2400" b="1" dirty="0"/>
              <a:t>Science</a:t>
            </a:r>
            <a:r>
              <a:rPr lang="en-US" sz="2400" dirty="0"/>
              <a:t> took the top spot in </a:t>
            </a:r>
            <a:r>
              <a:rPr lang="en-US" sz="2400" b="1" dirty="0"/>
              <a:t>March, August, and October</a:t>
            </a:r>
            <a:r>
              <a:rPr lang="en-US" sz="2400" dirty="0"/>
              <a:t>. Overall, Animals consistently generated the most engagement across multiple months.</a:t>
            </a:r>
            <a:endParaRPr lang="en-IN" sz="2400" dirty="0"/>
          </a:p>
        </p:txBody>
      </p:sp>
      <p:cxnSp>
        <p:nvCxnSpPr>
          <p:cNvPr id="29" name="Straight Connector 28">
            <a:extLst>
              <a:ext uri="{FF2B5EF4-FFF2-40B4-BE49-F238E27FC236}">
                <a16:creationId xmlns:a16="http://schemas.microsoft.com/office/drawing/2014/main" id="{90C4B2CE-322C-7895-8D24-A391030CB854}"/>
              </a:ext>
            </a:extLst>
          </p:cNvPr>
          <p:cNvCxnSpPr/>
          <p:nvPr/>
        </p:nvCxnSpPr>
        <p:spPr>
          <a:xfrm>
            <a:off x="11430000" y="5075298"/>
            <a:ext cx="0" cy="3249275"/>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050764-1CAD-C578-D740-9BD07FC48462}"/>
              </a:ext>
            </a:extLst>
          </p:cNvPr>
          <p:cNvCxnSpPr>
            <a:cxnSpLocks/>
          </p:cNvCxnSpPr>
          <p:nvPr/>
        </p:nvCxnSpPr>
        <p:spPr>
          <a:xfrm>
            <a:off x="11430000" y="2529188"/>
            <a:ext cx="0" cy="1554902"/>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2364563-C9A9-7306-9FCA-14198BC63255}"/>
              </a:ext>
            </a:extLst>
          </p:cNvPr>
          <p:cNvSpPr txBox="1"/>
          <p:nvPr/>
        </p:nvSpPr>
        <p:spPr>
          <a:xfrm>
            <a:off x="11494867" y="2429476"/>
            <a:ext cx="5632125" cy="1754326"/>
          </a:xfrm>
          <a:prstGeom prst="rect">
            <a:avLst/>
          </a:prstGeom>
          <a:noFill/>
        </p:spPr>
        <p:txBody>
          <a:bodyPr wrap="square">
            <a:spAutoFit/>
          </a:bodyPr>
          <a:lstStyle/>
          <a:p>
            <a:r>
              <a:rPr lang="en-IN" sz="3600" dirty="0"/>
              <a:t>Month with most posts: 2138 Posts in the month of May</a:t>
            </a:r>
          </a:p>
        </p:txBody>
      </p:sp>
    </p:spTree>
    <p:extLst>
      <p:ext uri="{BB962C8B-B14F-4D97-AF65-F5344CB8AC3E}">
        <p14:creationId xmlns:p14="http://schemas.microsoft.com/office/powerpoint/2010/main" val="24538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6738" y="43998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6738" y="2274209"/>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6361456"/>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AD22708B-9BB4-4FF6-EC03-0DCDA139FFF6}"/>
              </a:ext>
            </a:extLst>
          </p:cNvPr>
          <p:cNvSpPr txBox="1"/>
          <p:nvPr/>
        </p:nvSpPr>
        <p:spPr>
          <a:xfrm>
            <a:off x="10752597" y="1234102"/>
            <a:ext cx="6849603" cy="7786747"/>
          </a:xfrm>
          <a:prstGeom prst="rect">
            <a:avLst/>
          </a:prstGeom>
          <a:noFill/>
        </p:spPr>
        <p:txBody>
          <a:bodyPr wrap="square">
            <a:spAutoFit/>
          </a:bodyPr>
          <a:lstStyle/>
          <a:p>
            <a:endParaRPr lang="en-IN" sz="2000" dirty="0"/>
          </a:p>
          <a:p>
            <a:r>
              <a:rPr lang="en-IN" sz="2000" dirty="0"/>
              <a:t>The dataset showcases engagement across various topics, with Animals leading both in sentiment and overall activity. Animals are the most acclaimed category with 1,050 positive reactions and also the most reacted category with 1,897 total responses. Meanwhile, Public Speaking is the least hated, receiving the fewest negative reactions.</a:t>
            </a:r>
          </a:p>
          <a:p>
            <a:endParaRPr lang="en-IN" sz="2000" dirty="0"/>
          </a:p>
          <a:p>
            <a:r>
              <a:rPr lang="en-IN" sz="2000" dirty="0"/>
              <a:t>Ranking-wise, Animals claim the top spot with a score of 74,965, followed by Science at 71,168, and Healthy Eating at 69,339. Technology and Food also rank highly, indicating strong interest in these areas. Other categories like Culture, Travel, and Cooking show significant engagement, while Public Speaking and Veganism attract more niche but dedicated audiences.</a:t>
            </a:r>
          </a:p>
          <a:p>
            <a:endParaRPr lang="en-IN" sz="2000" dirty="0"/>
          </a:p>
          <a:p>
            <a:r>
              <a:rPr lang="en-IN" sz="2000" dirty="0"/>
              <a:t>Throughout the year, Animals remained the most popular category in seven months, particularly peaking in January (182) and August (182). Technology led in three months, and Science ranked highest in two, reflecting ongoing interest in technological advancements and scientific discussions.</a:t>
            </a:r>
          </a:p>
          <a:p>
            <a:endParaRPr lang="en-IN" sz="2000" dirty="0"/>
          </a:p>
          <a:p>
            <a:r>
              <a:rPr lang="en-IN" sz="2000" dirty="0"/>
              <a:t>In conclusion, Animals consistently topped sentiment, usage, and rankings, indicating its widespread appeal, while Science and Technology also attracted considerable attention throughout the year.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r>
              <a:rPr lang="en-IN" dirty="0"/>
              <a:t> </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D57412F6-26FF-C9F9-6049-DF23D70641EE}"/>
              </a:ext>
            </a:extLst>
          </p:cNvPr>
          <p:cNvSpPr txBox="1"/>
          <p:nvPr/>
        </p:nvSpPr>
        <p:spPr>
          <a:xfrm>
            <a:off x="8610600" y="2400300"/>
            <a:ext cx="7162800" cy="5693866"/>
          </a:xfrm>
          <a:prstGeom prst="rect">
            <a:avLst/>
          </a:prstGeom>
          <a:noFill/>
        </p:spPr>
        <p:txBody>
          <a:bodyPr wrap="square" rtlCol="0">
            <a:spAutoFit/>
          </a:bodyPr>
          <a:lstStyle/>
          <a:p>
            <a:r>
              <a:rPr lang="en-IN" sz="2800" dirty="0"/>
              <a:t>Social Buzz is a social media and content creation platform that earlier emphasized the need to be able to effectively navigate through the big data generated in their data storage units due to a surging number of users earned. In this context, we will visit the various insights the Analytics team as found out from the grounds of previously unstructured data.  </a:t>
            </a:r>
          </a:p>
          <a:p>
            <a:endParaRPr lang="en-IN" sz="2800" dirty="0"/>
          </a:p>
          <a:p>
            <a:r>
              <a:rPr lang="en-IN" sz="2800" dirty="0"/>
              <a:t>Social Buzz’s need for management of data, setting up for IPO and finding their top 5 popular categories and other insights was the job in hand for the experts at Accenture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4">
                  <a:lumMod val="20000"/>
                  <a:lumOff val="80000"/>
                </a:schemeClr>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3" name="TextBox 22">
            <a:extLst>
              <a:ext uri="{FF2B5EF4-FFF2-40B4-BE49-F238E27FC236}">
                <a16:creationId xmlns:a16="http://schemas.microsoft.com/office/drawing/2014/main" id="{03D26FC3-6D6A-1056-75C9-356ECACA1D4C}"/>
              </a:ext>
            </a:extLst>
          </p:cNvPr>
          <p:cNvSpPr txBox="1"/>
          <p:nvPr/>
        </p:nvSpPr>
        <p:spPr>
          <a:xfrm>
            <a:off x="2375127" y="5143500"/>
            <a:ext cx="7010400" cy="3970318"/>
          </a:xfrm>
          <a:prstGeom prst="rect">
            <a:avLst/>
          </a:prstGeom>
          <a:noFill/>
        </p:spPr>
        <p:txBody>
          <a:bodyPr wrap="square" rtlCol="0">
            <a:spAutoFit/>
          </a:bodyPr>
          <a:lstStyle/>
          <a:p>
            <a:pPr marL="342900" indent="-342900">
              <a:buAutoNum type="arabicPeriod"/>
            </a:pPr>
            <a:r>
              <a:rPr lang="en-IN" b="1" dirty="0"/>
              <a:t>IPO; </a:t>
            </a:r>
            <a:r>
              <a:rPr lang="en-IN" dirty="0"/>
              <a:t>the company which was a private limited has now decided to go public and make its shares available in the stock market, and before the big leap that is, they opt to consult experts at Accenture for a smooth run in their future journey</a:t>
            </a:r>
            <a:r>
              <a:rPr lang="en-IN" b="1" dirty="0"/>
              <a:t>.</a:t>
            </a:r>
          </a:p>
          <a:p>
            <a:pPr marL="342900" indent="-342900">
              <a:buAutoNum type="arabicPeriod"/>
            </a:pPr>
            <a:r>
              <a:rPr lang="en-IN" b="1" dirty="0"/>
              <a:t>Big Data Management: </a:t>
            </a:r>
            <a:r>
              <a:rPr lang="en-IN" dirty="0"/>
              <a:t>in the company’s data canters, there has a been a shortage of people for handling the vast amount of data and our experts are at work as consultants and fixers</a:t>
            </a:r>
            <a:r>
              <a:rPr lang="en-IN" b="1" dirty="0"/>
              <a:t>.</a:t>
            </a:r>
          </a:p>
          <a:p>
            <a:pPr marL="342900" indent="-342900">
              <a:buAutoNum type="arabicPeriod"/>
            </a:pPr>
            <a:r>
              <a:rPr lang="en-IN" b="1" dirty="0"/>
              <a:t>Valuable analytical insights: </a:t>
            </a:r>
            <a:r>
              <a:rPr lang="en-IN" dirty="0"/>
              <a:t>the company aims to implement and explore the data insights from their datasets for a better idea at everything. Our Analytics team is hooked on finding and communicating these insights to the our client, Social Buzz</a:t>
            </a:r>
          </a:p>
          <a:p>
            <a:pPr marL="342900" indent="-342900">
              <a:buAutoNum type="arabicPeriod"/>
            </a:pPr>
            <a:endParaRPr lang="en-IN" b="1" dirty="0"/>
          </a:p>
          <a:p>
            <a:r>
              <a:rPr lang="en-IN" dirty="0"/>
              <a:t>We have also assigned a team of domain experts to work along the other teams for knowledge in social media and content creation field.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extLst>
                  <a:ext uri="{28A0092B-C50C-407E-A947-70E740481C1C}">
                    <a14:useLocalDpi xmlns:a14="http://schemas.microsoft.com/office/drawing/2010/main" val="0"/>
                  </a:ext>
                </a:extLst>
              </a:blip>
              <a:stretch>
                <a:fillRect/>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55211" cy="2123082"/>
            <a:chOff x="-23042" y="66269"/>
            <a:chExt cx="6446080" cy="6349987"/>
          </a:xfrm>
        </p:grpSpPr>
        <p:sp>
          <p:nvSpPr>
            <p:cNvPr id="24" name="Freeform 24"/>
            <p:cNvSpPr/>
            <p:nvPr/>
          </p:nvSpPr>
          <p:spPr>
            <a:xfrm>
              <a:off x="-23042" y="119185"/>
              <a:ext cx="6446080" cy="6244243"/>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extLst>
                  <a:ext uri="{28A0092B-C50C-407E-A947-70E740481C1C}">
                    <a14:useLocalDpi xmlns:a14="http://schemas.microsoft.com/office/drawing/2010/main" val="0"/>
                  </a:ext>
                </a:extLst>
              </a:blip>
              <a:stretch>
                <a:fillRect l="310" r="-14139"/>
              </a:stretch>
            </a:blipFill>
            <a:ln>
              <a:solidFill>
                <a:srgbClr val="00BAFF"/>
              </a:solidFill>
            </a:ln>
          </p:spPr>
          <p:txBody>
            <a:bodyPr/>
            <a:lstStyle/>
            <a:p>
              <a:endParaRPr lang="en-IN" dirty="0"/>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3" name="TextBox 32">
            <a:extLst>
              <a:ext uri="{FF2B5EF4-FFF2-40B4-BE49-F238E27FC236}">
                <a16:creationId xmlns:a16="http://schemas.microsoft.com/office/drawing/2014/main" id="{C204D2CB-ED39-994F-0173-051A92344DAE}"/>
              </a:ext>
            </a:extLst>
          </p:cNvPr>
          <p:cNvSpPr txBox="1"/>
          <p:nvPr/>
        </p:nvSpPr>
        <p:spPr>
          <a:xfrm>
            <a:off x="13981007" y="7691664"/>
            <a:ext cx="9144000" cy="646331"/>
          </a:xfrm>
          <a:prstGeom prst="rect">
            <a:avLst/>
          </a:prstGeom>
          <a:noFill/>
        </p:spPr>
        <p:txBody>
          <a:bodyPr wrap="square">
            <a:spAutoFit/>
          </a:bodyPr>
          <a:lstStyle/>
          <a:p>
            <a:r>
              <a:rPr lang="en-US" b="0" i="0" dirty="0">
                <a:solidFill>
                  <a:srgbClr val="000000"/>
                </a:solidFill>
                <a:effectLst/>
                <a:highlight>
                  <a:srgbClr val="FFFFFF"/>
                </a:highlight>
                <a:latin typeface="DM Sans" pitchFamily="2" charset="0"/>
              </a:rPr>
              <a:t>Marcus </a:t>
            </a:r>
            <a:r>
              <a:rPr lang="en-US" b="0" i="0" dirty="0" err="1">
                <a:solidFill>
                  <a:srgbClr val="000000"/>
                </a:solidFill>
                <a:effectLst/>
                <a:highlight>
                  <a:srgbClr val="FFFFFF"/>
                </a:highlight>
                <a:latin typeface="DM Sans" pitchFamily="2" charset="0"/>
              </a:rPr>
              <a:t>Rompton</a:t>
            </a:r>
            <a:r>
              <a:rPr lang="en-US" b="0" i="0" dirty="0">
                <a:solidFill>
                  <a:srgbClr val="000000"/>
                </a:solidFill>
                <a:effectLst/>
                <a:highlight>
                  <a:srgbClr val="FFFFFF"/>
                </a:highlight>
                <a:latin typeface="DM Sans" pitchFamily="2" charset="0"/>
              </a:rPr>
              <a:t> </a:t>
            </a:r>
          </a:p>
          <a:p>
            <a:r>
              <a:rPr lang="en-US" b="0" i="0" dirty="0">
                <a:solidFill>
                  <a:srgbClr val="000000"/>
                </a:solidFill>
                <a:effectLst/>
                <a:highlight>
                  <a:srgbClr val="FFFFFF"/>
                </a:highlight>
                <a:latin typeface="DM Sans" pitchFamily="2" charset="0"/>
              </a:rPr>
              <a:t>(Senior Principle)</a:t>
            </a:r>
            <a:endParaRPr lang="en-IN" dirty="0"/>
          </a:p>
        </p:txBody>
      </p:sp>
      <p:sp>
        <p:nvSpPr>
          <p:cNvPr id="34" name="TextBox 33">
            <a:extLst>
              <a:ext uri="{FF2B5EF4-FFF2-40B4-BE49-F238E27FC236}">
                <a16:creationId xmlns:a16="http://schemas.microsoft.com/office/drawing/2014/main" id="{970107D8-191F-F417-C07F-AE3DA033DC10}"/>
              </a:ext>
            </a:extLst>
          </p:cNvPr>
          <p:cNvSpPr txBox="1"/>
          <p:nvPr/>
        </p:nvSpPr>
        <p:spPr>
          <a:xfrm>
            <a:off x="13948884" y="1900150"/>
            <a:ext cx="3055645" cy="646331"/>
          </a:xfrm>
          <a:prstGeom prst="rect">
            <a:avLst/>
          </a:prstGeom>
          <a:noFill/>
        </p:spPr>
        <p:txBody>
          <a:bodyPr wrap="none" rtlCol="0">
            <a:spAutoFit/>
          </a:bodyPr>
          <a:lstStyle/>
          <a:p>
            <a:r>
              <a:rPr lang="en-US" b="0" i="0" dirty="0">
                <a:solidFill>
                  <a:srgbClr val="000000"/>
                </a:solidFill>
                <a:effectLst/>
                <a:highlight>
                  <a:srgbClr val="FFFFFF"/>
                </a:highlight>
                <a:latin typeface="DM Sans" pitchFamily="2" charset="0"/>
              </a:rPr>
              <a:t>Andrew Fleming </a:t>
            </a:r>
          </a:p>
          <a:p>
            <a:r>
              <a:rPr lang="en-US" b="0" i="0" dirty="0">
                <a:solidFill>
                  <a:srgbClr val="000000"/>
                </a:solidFill>
                <a:effectLst/>
                <a:highlight>
                  <a:srgbClr val="FFFFFF"/>
                </a:highlight>
                <a:latin typeface="DM Sans" pitchFamily="2" charset="0"/>
              </a:rPr>
              <a:t>(Chief Technical Architect)</a:t>
            </a:r>
            <a:endParaRPr lang="en-IN" dirty="0"/>
          </a:p>
        </p:txBody>
      </p:sp>
      <p:sp>
        <p:nvSpPr>
          <p:cNvPr id="36" name="TextBox 35">
            <a:extLst>
              <a:ext uri="{FF2B5EF4-FFF2-40B4-BE49-F238E27FC236}">
                <a16:creationId xmlns:a16="http://schemas.microsoft.com/office/drawing/2014/main" id="{7EC5EA11-8C30-96FF-85C7-ECDCD84CCF40}"/>
              </a:ext>
            </a:extLst>
          </p:cNvPr>
          <p:cNvSpPr txBox="1"/>
          <p:nvPr/>
        </p:nvSpPr>
        <p:spPr>
          <a:xfrm>
            <a:off x="13981007" y="4518090"/>
            <a:ext cx="2828925" cy="646331"/>
          </a:xfrm>
          <a:prstGeom prst="rect">
            <a:avLst/>
          </a:prstGeom>
          <a:noFill/>
        </p:spPr>
        <p:txBody>
          <a:bodyPr wrap="square">
            <a:spAutoFit/>
          </a:bodyPr>
          <a:lstStyle/>
          <a:p>
            <a:r>
              <a:rPr lang="en-US" b="0" i="0" dirty="0">
                <a:solidFill>
                  <a:srgbClr val="000000"/>
                </a:solidFill>
                <a:effectLst/>
                <a:highlight>
                  <a:srgbClr val="FFFFFF"/>
                </a:highlight>
                <a:latin typeface="DM Sans" pitchFamily="2" charset="0"/>
              </a:rPr>
              <a:t>Vaibhav </a:t>
            </a:r>
            <a:r>
              <a:rPr lang="en-US" b="0" i="0" dirty="0" err="1">
                <a:solidFill>
                  <a:srgbClr val="000000"/>
                </a:solidFill>
                <a:effectLst/>
                <a:highlight>
                  <a:srgbClr val="FFFFFF"/>
                </a:highlight>
                <a:latin typeface="DM Sans" pitchFamily="2" charset="0"/>
              </a:rPr>
              <a:t>Borde</a:t>
            </a:r>
            <a:r>
              <a:rPr lang="en-US" b="0" i="0" dirty="0">
                <a:solidFill>
                  <a:srgbClr val="000000"/>
                </a:solidFill>
                <a:effectLst/>
                <a:highlight>
                  <a:srgbClr val="FFFFFF"/>
                </a:highlight>
                <a:latin typeface="DM Sans" pitchFamily="2" charset="0"/>
              </a:rPr>
              <a:t> </a:t>
            </a:r>
          </a:p>
          <a:p>
            <a:r>
              <a:rPr lang="en-US" b="0" i="0" dirty="0">
                <a:solidFill>
                  <a:srgbClr val="000000"/>
                </a:solidFill>
                <a:effectLst/>
                <a:highlight>
                  <a:srgbClr val="FFFFFF"/>
                </a:highlight>
                <a:latin typeface="DM Sans" pitchFamily="2" charset="0"/>
              </a:rPr>
              <a:t>(Analyst)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1" name="TextBox 40">
            <a:extLst>
              <a:ext uri="{FF2B5EF4-FFF2-40B4-BE49-F238E27FC236}">
                <a16:creationId xmlns:a16="http://schemas.microsoft.com/office/drawing/2014/main" id="{44A94C0E-64C9-66D8-8861-FF91DBA5C979}"/>
              </a:ext>
            </a:extLst>
          </p:cNvPr>
          <p:cNvSpPr txBox="1"/>
          <p:nvPr/>
        </p:nvSpPr>
        <p:spPr>
          <a:xfrm>
            <a:off x="3758354" y="1355499"/>
            <a:ext cx="5010411" cy="646331"/>
          </a:xfrm>
          <a:prstGeom prst="rect">
            <a:avLst/>
          </a:prstGeom>
          <a:noFill/>
        </p:spPr>
        <p:txBody>
          <a:bodyPr wrap="none" rtlCol="0">
            <a:spAutoFit/>
          </a:bodyPr>
          <a:lstStyle/>
          <a:p>
            <a:r>
              <a:rPr lang="en-IN" sz="3600" b="1" dirty="0">
                <a:solidFill>
                  <a:schemeClr val="bg1">
                    <a:lumMod val="95000"/>
                  </a:schemeClr>
                </a:solidFill>
              </a:rPr>
              <a:t>Understanding the needs</a:t>
            </a:r>
          </a:p>
        </p:txBody>
      </p:sp>
      <p:sp>
        <p:nvSpPr>
          <p:cNvPr id="46" name="TextBox 45">
            <a:extLst>
              <a:ext uri="{FF2B5EF4-FFF2-40B4-BE49-F238E27FC236}">
                <a16:creationId xmlns:a16="http://schemas.microsoft.com/office/drawing/2014/main" id="{996AA162-0967-7BAC-6709-8E4CB9492F40}"/>
              </a:ext>
            </a:extLst>
          </p:cNvPr>
          <p:cNvSpPr txBox="1"/>
          <p:nvPr/>
        </p:nvSpPr>
        <p:spPr>
          <a:xfrm>
            <a:off x="5726436" y="3055626"/>
            <a:ext cx="7200304" cy="646331"/>
          </a:xfrm>
          <a:prstGeom prst="rect">
            <a:avLst/>
          </a:prstGeom>
          <a:noFill/>
        </p:spPr>
        <p:txBody>
          <a:bodyPr wrap="none" rtlCol="0">
            <a:spAutoFit/>
          </a:bodyPr>
          <a:lstStyle/>
          <a:p>
            <a:r>
              <a:rPr lang="en-IN" sz="3600" b="1" dirty="0">
                <a:solidFill>
                  <a:schemeClr val="bg1">
                    <a:lumMod val="95000"/>
                  </a:schemeClr>
                </a:solidFill>
              </a:rPr>
              <a:t>Reviewing and Cleaning the datasets</a:t>
            </a:r>
          </a:p>
        </p:txBody>
      </p:sp>
      <p:sp>
        <p:nvSpPr>
          <p:cNvPr id="47" name="TextBox 46">
            <a:extLst>
              <a:ext uri="{FF2B5EF4-FFF2-40B4-BE49-F238E27FC236}">
                <a16:creationId xmlns:a16="http://schemas.microsoft.com/office/drawing/2014/main" id="{ACD5655A-6B93-C0B5-FE27-AA8CCA7E7918}"/>
              </a:ext>
            </a:extLst>
          </p:cNvPr>
          <p:cNvSpPr txBox="1"/>
          <p:nvPr/>
        </p:nvSpPr>
        <p:spPr>
          <a:xfrm>
            <a:off x="7994450" y="4630196"/>
            <a:ext cx="6313460" cy="646331"/>
          </a:xfrm>
          <a:prstGeom prst="rect">
            <a:avLst/>
          </a:prstGeom>
          <a:noFill/>
        </p:spPr>
        <p:txBody>
          <a:bodyPr wrap="none" rtlCol="0">
            <a:spAutoFit/>
          </a:bodyPr>
          <a:lstStyle/>
          <a:p>
            <a:r>
              <a:rPr lang="en-IN" sz="3600" b="1" dirty="0">
                <a:solidFill>
                  <a:schemeClr val="bg1">
                    <a:lumMod val="95000"/>
                  </a:schemeClr>
                </a:solidFill>
              </a:rPr>
              <a:t>Merging and Analysing the Data</a:t>
            </a:r>
          </a:p>
        </p:txBody>
      </p:sp>
      <p:sp>
        <p:nvSpPr>
          <p:cNvPr id="48" name="TextBox 47">
            <a:extLst>
              <a:ext uri="{FF2B5EF4-FFF2-40B4-BE49-F238E27FC236}">
                <a16:creationId xmlns:a16="http://schemas.microsoft.com/office/drawing/2014/main" id="{F79A2E00-E87A-BB39-D693-475EA7497A48}"/>
              </a:ext>
            </a:extLst>
          </p:cNvPr>
          <p:cNvSpPr txBox="1"/>
          <p:nvPr/>
        </p:nvSpPr>
        <p:spPr>
          <a:xfrm>
            <a:off x="9531036" y="6231637"/>
            <a:ext cx="6408549" cy="646331"/>
          </a:xfrm>
          <a:prstGeom prst="rect">
            <a:avLst/>
          </a:prstGeom>
          <a:noFill/>
        </p:spPr>
        <p:txBody>
          <a:bodyPr wrap="none" rtlCol="0">
            <a:spAutoFit/>
          </a:bodyPr>
          <a:lstStyle/>
          <a:p>
            <a:r>
              <a:rPr lang="en-IN" sz="3600" b="1" dirty="0">
                <a:solidFill>
                  <a:schemeClr val="bg1">
                    <a:lumMod val="95000"/>
                  </a:schemeClr>
                </a:solidFill>
              </a:rPr>
              <a:t>Gathering Insights from the data</a:t>
            </a:r>
          </a:p>
        </p:txBody>
      </p:sp>
      <p:sp>
        <p:nvSpPr>
          <p:cNvPr id="49" name="TextBox 48">
            <a:extLst>
              <a:ext uri="{FF2B5EF4-FFF2-40B4-BE49-F238E27FC236}">
                <a16:creationId xmlns:a16="http://schemas.microsoft.com/office/drawing/2014/main" id="{35AFAFF8-3072-B182-B83E-BF34D592F741}"/>
              </a:ext>
            </a:extLst>
          </p:cNvPr>
          <p:cNvSpPr txBox="1"/>
          <p:nvPr/>
        </p:nvSpPr>
        <p:spPr>
          <a:xfrm>
            <a:off x="11214516" y="7878643"/>
            <a:ext cx="5721182" cy="646331"/>
          </a:xfrm>
          <a:prstGeom prst="rect">
            <a:avLst/>
          </a:prstGeom>
          <a:noFill/>
        </p:spPr>
        <p:txBody>
          <a:bodyPr wrap="none" rtlCol="0">
            <a:spAutoFit/>
          </a:bodyPr>
          <a:lstStyle/>
          <a:p>
            <a:r>
              <a:rPr lang="en-IN" sz="3600" b="1" dirty="0">
                <a:solidFill>
                  <a:schemeClr val="bg1">
                    <a:lumMod val="95000"/>
                  </a:schemeClr>
                </a:solidFill>
              </a:rPr>
              <a:t>Presenting results and charts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1D4E0852-ED6D-2848-804C-858DD2B813D0}"/>
              </a:ext>
            </a:extLst>
          </p:cNvPr>
          <p:cNvSpPr txBox="1"/>
          <p:nvPr/>
        </p:nvSpPr>
        <p:spPr>
          <a:xfrm>
            <a:off x="1028700" y="2282711"/>
            <a:ext cx="16268700" cy="3970318"/>
          </a:xfrm>
          <a:prstGeom prst="rect">
            <a:avLst/>
          </a:prstGeom>
          <a:noFill/>
        </p:spPr>
        <p:txBody>
          <a:bodyPr wrap="square" rtlCol="0">
            <a:spAutoFit/>
          </a:bodyPr>
          <a:lstStyle/>
          <a:p>
            <a:pPr marL="571500" indent="-571500">
              <a:buFont typeface="Arial" panose="020B0604020202020204" pitchFamily="34" charset="0"/>
              <a:buChar char="•"/>
            </a:pPr>
            <a:r>
              <a:rPr lang="en-IN" sz="3600" dirty="0">
                <a:latin typeface="Graphik Regular" panose="020B0503030202060203"/>
              </a:rPr>
              <a:t>Finding 1 :  The Majority response nature from the audience</a:t>
            </a:r>
          </a:p>
          <a:p>
            <a:pPr marL="571500" indent="-571500">
              <a:buFont typeface="Arial" panose="020B0604020202020204" pitchFamily="34" charset="0"/>
              <a:buChar char="•"/>
            </a:pPr>
            <a:endParaRPr lang="en-IN" sz="3600" dirty="0">
              <a:latin typeface="Graphik Regular" panose="020B0503030202060203"/>
            </a:endParaRPr>
          </a:p>
          <a:p>
            <a:pPr marL="571500" indent="-571500">
              <a:buFont typeface="Arial" panose="020B0604020202020204" pitchFamily="34" charset="0"/>
              <a:buChar char="•"/>
            </a:pPr>
            <a:endParaRPr lang="en-IN" sz="3600" dirty="0">
              <a:latin typeface="Graphik Regular" panose="020B0503030202060203"/>
            </a:endParaRPr>
          </a:p>
          <a:p>
            <a:pPr marL="571500" indent="-571500">
              <a:buFont typeface="Arial" panose="020B0604020202020204" pitchFamily="34" charset="0"/>
              <a:buChar char="•"/>
            </a:pPr>
            <a:r>
              <a:rPr lang="en-IN" sz="3600" dirty="0">
                <a:latin typeface="Graphik Regular" panose="020B0503030202060203"/>
              </a:rPr>
              <a:t>Finding 2 :  The top 5 categories of content</a:t>
            </a:r>
          </a:p>
          <a:p>
            <a:pPr marL="571500" indent="-571500">
              <a:buFont typeface="Arial" panose="020B0604020202020204" pitchFamily="34" charset="0"/>
              <a:buChar char="•"/>
            </a:pPr>
            <a:endParaRPr lang="en-IN" sz="3600" dirty="0">
              <a:latin typeface="Graphik Regular" panose="020B0503030202060203"/>
            </a:endParaRPr>
          </a:p>
          <a:p>
            <a:pPr marL="571500" indent="-571500">
              <a:buFont typeface="Arial" panose="020B0604020202020204" pitchFamily="34" charset="0"/>
              <a:buChar char="•"/>
            </a:pPr>
            <a:endParaRPr lang="en-IN" sz="3600" dirty="0">
              <a:latin typeface="Graphik Regular" panose="020B0503030202060203"/>
            </a:endParaRPr>
          </a:p>
          <a:p>
            <a:pPr marL="571500" indent="-571500">
              <a:buFont typeface="Arial" panose="020B0604020202020204" pitchFamily="34" charset="0"/>
              <a:buChar char="•"/>
            </a:pPr>
            <a:r>
              <a:rPr lang="en-IN" sz="3600" dirty="0">
                <a:latin typeface="Graphik Regular" panose="020B0503030202060203"/>
              </a:rPr>
              <a:t>Finding 3 : Patterns and Hints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r>
              <a:rPr lang="en-IN" dirty="0"/>
              <a:t>Finding 1</a:t>
            </a: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35620787-C2C0-2268-2874-238115DA2D33}"/>
              </a:ext>
            </a:extLst>
          </p:cNvPr>
          <p:cNvGraphicFramePr>
            <a:graphicFrameLocks/>
          </p:cNvGraphicFramePr>
          <p:nvPr>
            <p:extLst>
              <p:ext uri="{D42A27DB-BD31-4B8C-83A1-F6EECF244321}">
                <p14:modId xmlns:p14="http://schemas.microsoft.com/office/powerpoint/2010/main" val="1714331566"/>
              </p:ext>
            </p:extLst>
          </p:nvPr>
        </p:nvGraphicFramePr>
        <p:xfrm>
          <a:off x="2143719" y="1685151"/>
          <a:ext cx="8936792" cy="7362244"/>
        </p:xfrm>
        <a:graphic>
          <a:graphicData uri="http://schemas.openxmlformats.org/drawingml/2006/chart">
            <c:chart xmlns:c="http://schemas.openxmlformats.org/drawingml/2006/chart" xmlns:r="http://schemas.openxmlformats.org/officeDocument/2006/relationships" r:id="rId7"/>
          </a:graphicData>
        </a:graphic>
      </p:graphicFrame>
      <p:sp>
        <p:nvSpPr>
          <p:cNvPr id="28" name="TextBox 27">
            <a:extLst>
              <a:ext uri="{FF2B5EF4-FFF2-40B4-BE49-F238E27FC236}">
                <a16:creationId xmlns:a16="http://schemas.microsoft.com/office/drawing/2014/main" id="{A63E7C54-4C5A-E840-54DA-23369ECB56E1}"/>
              </a:ext>
            </a:extLst>
          </p:cNvPr>
          <p:cNvSpPr txBox="1"/>
          <p:nvPr/>
        </p:nvSpPr>
        <p:spPr>
          <a:xfrm>
            <a:off x="11080511" y="2095500"/>
            <a:ext cx="6293090" cy="4154984"/>
          </a:xfrm>
          <a:prstGeom prst="rect">
            <a:avLst/>
          </a:prstGeom>
          <a:noFill/>
        </p:spPr>
        <p:txBody>
          <a:bodyPr wrap="square" rtlCol="0">
            <a:spAutoFit/>
          </a:bodyPr>
          <a:lstStyle/>
          <a:p>
            <a:r>
              <a:rPr lang="en-US" sz="2400" dirty="0"/>
              <a:t>This dataset categorizes sentiments across various topics such as animals, cooking, culture, food, fitness, and more. The total count of sentiments is 24,573, with a majority being positive (13,807), followed by negative (7,695), and neutral (3,071).</a:t>
            </a:r>
          </a:p>
          <a:p>
            <a:r>
              <a:rPr lang="en-US" sz="2400" dirty="0"/>
              <a:t>Topics like animals, science, and healthy eating have a high count of positive sentiments, while public speaking and veganism have fewer negative sentiments. Overall, positive sentiment dominates across all categories.</a:t>
            </a:r>
          </a:p>
        </p:txBody>
      </p:sp>
      <p:sp>
        <p:nvSpPr>
          <p:cNvPr id="31" name="Rectangle 2">
            <a:extLst>
              <a:ext uri="{FF2B5EF4-FFF2-40B4-BE49-F238E27FC236}">
                <a16:creationId xmlns:a16="http://schemas.microsoft.com/office/drawing/2014/main" id="{5E67D0EB-8F46-9BC7-2B26-11BF52934738}"/>
              </a:ext>
            </a:extLst>
          </p:cNvPr>
          <p:cNvSpPr>
            <a:spLocks noChangeArrowheads="1"/>
          </p:cNvSpPr>
          <p:nvPr/>
        </p:nvSpPr>
        <p:spPr bwMode="auto">
          <a:xfrm>
            <a:off x="10967271" y="7266142"/>
            <a:ext cx="255491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Most Acclaimed</a:t>
            </a:r>
          </a:p>
          <a:p>
            <a:pPr marL="0" marR="0" lvl="0" indent="0"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Animals (1,050 </a:t>
            </a:r>
          </a:p>
          <a:p>
            <a:pPr marL="0" marR="0" lvl="0" indent="0"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positive reactions)</a:t>
            </a:r>
          </a:p>
        </p:txBody>
      </p:sp>
      <p:sp>
        <p:nvSpPr>
          <p:cNvPr id="33" name="TextBox 32">
            <a:extLst>
              <a:ext uri="{FF2B5EF4-FFF2-40B4-BE49-F238E27FC236}">
                <a16:creationId xmlns:a16="http://schemas.microsoft.com/office/drawing/2014/main" id="{D920DBA9-F2CB-7428-5AD3-25DC1DD9D4A6}"/>
              </a:ext>
            </a:extLst>
          </p:cNvPr>
          <p:cNvSpPr txBox="1"/>
          <p:nvPr/>
        </p:nvSpPr>
        <p:spPr>
          <a:xfrm>
            <a:off x="13125940" y="7266142"/>
            <a:ext cx="1823661" cy="92333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Most Reacted</a:t>
            </a:r>
            <a:r>
              <a:rPr kumimoji="0" lang="en-US" altLang="en-US" sz="1800" b="0" i="0" u="none" strike="noStrike" cap="none" normalizeH="0" baseline="0" dirty="0">
                <a:ln>
                  <a:noFill/>
                </a:ln>
                <a:solidFill>
                  <a:schemeClr val="tx1"/>
                </a:solidFill>
                <a:effectLst/>
                <a:latin typeface="Arial" panose="020B0604020202020204" pitchFamily="34" charset="0"/>
              </a:rPr>
              <a:t>: Animals (1,897 total reactions)</a:t>
            </a:r>
          </a:p>
        </p:txBody>
      </p:sp>
      <p:sp>
        <p:nvSpPr>
          <p:cNvPr id="35" name="TextBox 34">
            <a:extLst>
              <a:ext uri="{FF2B5EF4-FFF2-40B4-BE49-F238E27FC236}">
                <a16:creationId xmlns:a16="http://schemas.microsoft.com/office/drawing/2014/main" id="{8066263A-1511-F839-B377-D07CABB1DA8B}"/>
              </a:ext>
            </a:extLst>
          </p:cNvPr>
          <p:cNvSpPr txBox="1"/>
          <p:nvPr/>
        </p:nvSpPr>
        <p:spPr>
          <a:xfrm>
            <a:off x="15014406" y="7266142"/>
            <a:ext cx="2554919" cy="92333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Least Hated</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Public Speaking (363 negative reactions) </a:t>
            </a:r>
          </a:p>
        </p:txBody>
      </p:sp>
      <p:cxnSp>
        <p:nvCxnSpPr>
          <p:cNvPr id="37" name="Straight Connector 36">
            <a:extLst>
              <a:ext uri="{FF2B5EF4-FFF2-40B4-BE49-F238E27FC236}">
                <a16:creationId xmlns:a16="http://schemas.microsoft.com/office/drawing/2014/main" id="{F01CD540-7095-671C-85A8-C5D1616E3A99}"/>
              </a:ext>
            </a:extLst>
          </p:cNvPr>
          <p:cNvCxnSpPr/>
          <p:nvPr/>
        </p:nvCxnSpPr>
        <p:spPr>
          <a:xfrm>
            <a:off x="10712333" y="2324100"/>
            <a:ext cx="0" cy="3249275"/>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48B08A0-541E-4D0C-502A-B764798B1A78}"/>
              </a:ext>
            </a:extLst>
          </p:cNvPr>
          <p:cNvCxnSpPr>
            <a:cxnSpLocks/>
          </p:cNvCxnSpPr>
          <p:nvPr/>
        </p:nvCxnSpPr>
        <p:spPr>
          <a:xfrm>
            <a:off x="10695706" y="7275072"/>
            <a:ext cx="0" cy="91440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r>
              <a:rPr lang="en-IN" dirty="0"/>
              <a:t>Finding 2</a:t>
            </a: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7239A6C3-CB78-591B-470D-E6EF44205CA6}"/>
              </a:ext>
            </a:extLst>
          </p:cNvPr>
          <p:cNvGraphicFramePr>
            <a:graphicFrameLocks/>
          </p:cNvGraphicFramePr>
          <p:nvPr>
            <p:extLst>
              <p:ext uri="{D42A27DB-BD31-4B8C-83A1-F6EECF244321}">
                <p14:modId xmlns:p14="http://schemas.microsoft.com/office/powerpoint/2010/main" val="2640318693"/>
              </p:ext>
            </p:extLst>
          </p:nvPr>
        </p:nvGraphicFramePr>
        <p:xfrm>
          <a:off x="1939201" y="988198"/>
          <a:ext cx="7961781" cy="4502113"/>
        </p:xfrm>
        <a:graphic>
          <a:graphicData uri="http://schemas.openxmlformats.org/drawingml/2006/chart">
            <c:chart xmlns:c="http://schemas.openxmlformats.org/drawingml/2006/chart" xmlns:r="http://schemas.openxmlformats.org/officeDocument/2006/relationships" r:id="rId7"/>
          </a:graphicData>
        </a:graphic>
      </p:graphicFrame>
      <p:grpSp>
        <p:nvGrpSpPr>
          <p:cNvPr id="28" name="Group 27">
            <a:extLst>
              <a:ext uri="{FF2B5EF4-FFF2-40B4-BE49-F238E27FC236}">
                <a16:creationId xmlns:a16="http://schemas.microsoft.com/office/drawing/2014/main" id="{A1A4FDDE-E918-212C-0FEA-C69D1A839CFA}"/>
              </a:ext>
            </a:extLst>
          </p:cNvPr>
          <p:cNvGrpSpPr/>
          <p:nvPr/>
        </p:nvGrpSpPr>
        <p:grpSpPr>
          <a:xfrm>
            <a:off x="7239000" y="5284655"/>
            <a:ext cx="10656606" cy="4584640"/>
            <a:chOff x="259866" y="0"/>
            <a:chExt cx="7429726" cy="2244246"/>
          </a:xfrm>
        </p:grpSpPr>
        <p:graphicFrame>
          <p:nvGraphicFramePr>
            <p:cNvPr id="29" name="Chart 28">
              <a:extLst>
                <a:ext uri="{FF2B5EF4-FFF2-40B4-BE49-F238E27FC236}">
                  <a16:creationId xmlns:a16="http://schemas.microsoft.com/office/drawing/2014/main" id="{CAD91DF2-7CB1-BDEA-73A7-6EE62F24F8D9}"/>
                </a:ext>
              </a:extLst>
            </p:cNvPr>
            <p:cNvGraphicFramePr/>
            <p:nvPr>
              <p:extLst>
                <p:ext uri="{D42A27DB-BD31-4B8C-83A1-F6EECF244321}">
                  <p14:modId xmlns:p14="http://schemas.microsoft.com/office/powerpoint/2010/main" val="4047917929"/>
                </p:ext>
              </p:extLst>
            </p:nvPr>
          </p:nvGraphicFramePr>
          <p:xfrm>
            <a:off x="259866" y="17396"/>
            <a:ext cx="2505207" cy="222685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0" name="Chart 29">
              <a:extLst>
                <a:ext uri="{FF2B5EF4-FFF2-40B4-BE49-F238E27FC236}">
                  <a16:creationId xmlns:a16="http://schemas.microsoft.com/office/drawing/2014/main" id="{3E6D3218-88FD-4D41-A8BE-EFB2B2221C9E}"/>
                </a:ext>
              </a:extLst>
            </p:cNvPr>
            <p:cNvGraphicFramePr>
              <a:graphicFrameLocks/>
            </p:cNvGraphicFramePr>
            <p:nvPr>
              <p:extLst>
                <p:ext uri="{D42A27DB-BD31-4B8C-83A1-F6EECF244321}">
                  <p14:modId xmlns:p14="http://schemas.microsoft.com/office/powerpoint/2010/main" val="2900517754"/>
                </p:ext>
              </p:extLst>
            </p:nvPr>
          </p:nvGraphicFramePr>
          <p:xfrm>
            <a:off x="5184385" y="0"/>
            <a:ext cx="2505207" cy="222685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1" name="Chart 30">
              <a:extLst>
                <a:ext uri="{FF2B5EF4-FFF2-40B4-BE49-F238E27FC236}">
                  <a16:creationId xmlns:a16="http://schemas.microsoft.com/office/drawing/2014/main" id="{180BF78D-7562-4950-AECF-83B358A96987}"/>
                </a:ext>
              </a:extLst>
            </p:cNvPr>
            <p:cNvGraphicFramePr>
              <a:graphicFrameLocks/>
            </p:cNvGraphicFramePr>
            <p:nvPr>
              <p:extLst>
                <p:ext uri="{D42A27DB-BD31-4B8C-83A1-F6EECF244321}">
                  <p14:modId xmlns:p14="http://schemas.microsoft.com/office/powerpoint/2010/main" val="3833579182"/>
                </p:ext>
              </p:extLst>
            </p:nvPr>
          </p:nvGraphicFramePr>
          <p:xfrm>
            <a:off x="2583495" y="17396"/>
            <a:ext cx="2505207" cy="2226850"/>
          </p:xfrm>
          <a:graphic>
            <a:graphicData uri="http://schemas.openxmlformats.org/drawingml/2006/chart">
              <c:chart xmlns:c="http://schemas.openxmlformats.org/drawingml/2006/chart" xmlns:r="http://schemas.openxmlformats.org/officeDocument/2006/relationships" r:id="rId10"/>
            </a:graphicData>
          </a:graphic>
        </p:graphicFrame>
      </p:grpSp>
      <p:sp>
        <p:nvSpPr>
          <p:cNvPr id="32" name="TextBox 31">
            <a:extLst>
              <a:ext uri="{FF2B5EF4-FFF2-40B4-BE49-F238E27FC236}">
                <a16:creationId xmlns:a16="http://schemas.microsoft.com/office/drawing/2014/main" id="{E91E6143-E44D-49BB-65A9-8A1C5F1A08CF}"/>
              </a:ext>
            </a:extLst>
          </p:cNvPr>
          <p:cNvSpPr txBox="1"/>
          <p:nvPr/>
        </p:nvSpPr>
        <p:spPr>
          <a:xfrm>
            <a:off x="10134601" y="1942471"/>
            <a:ext cx="7543800" cy="3416320"/>
          </a:xfrm>
          <a:prstGeom prst="rect">
            <a:avLst/>
          </a:prstGeom>
          <a:noFill/>
        </p:spPr>
        <p:txBody>
          <a:bodyPr wrap="square" rtlCol="0">
            <a:spAutoFit/>
          </a:bodyPr>
          <a:lstStyle/>
          <a:p>
            <a:r>
              <a:rPr lang="en-IN" sz="2400" dirty="0"/>
              <a:t> </a:t>
            </a:r>
            <a:r>
              <a:rPr lang="en-US" sz="2400" dirty="0"/>
              <a:t>The top-ranked category is </a:t>
            </a:r>
            <a:r>
              <a:rPr lang="en-US" sz="2400" b="1" dirty="0"/>
              <a:t>Animals</a:t>
            </a:r>
            <a:r>
              <a:rPr lang="en-US" sz="2400" dirty="0"/>
              <a:t> with the highest score of </a:t>
            </a:r>
            <a:r>
              <a:rPr lang="en-US" sz="2400" b="1" dirty="0"/>
              <a:t>74,965</a:t>
            </a:r>
            <a:r>
              <a:rPr lang="en-US" sz="2400" dirty="0"/>
              <a:t>, showing strong interest. </a:t>
            </a:r>
            <a:r>
              <a:rPr lang="en-US" sz="2400" b="1" dirty="0"/>
              <a:t>Science</a:t>
            </a:r>
            <a:r>
              <a:rPr lang="en-US" sz="2400" dirty="0"/>
              <a:t> comes in second with </a:t>
            </a:r>
            <a:r>
              <a:rPr lang="en-US" sz="2400" b="1" dirty="0"/>
              <a:t>71,168</a:t>
            </a:r>
            <a:r>
              <a:rPr lang="en-US" sz="2400" dirty="0"/>
              <a:t>, followed by </a:t>
            </a:r>
            <a:r>
              <a:rPr lang="en-US" sz="2400" b="1" dirty="0"/>
              <a:t>Healthy Eating</a:t>
            </a:r>
            <a:r>
              <a:rPr lang="en-US" sz="2400" dirty="0"/>
              <a:t> in third at </a:t>
            </a:r>
            <a:r>
              <a:rPr lang="en-US" sz="2400" b="1" dirty="0"/>
              <a:t>69,339</a:t>
            </a:r>
            <a:r>
              <a:rPr lang="en-US" sz="2400" dirty="0"/>
              <a:t>. </a:t>
            </a:r>
            <a:r>
              <a:rPr lang="en-US" sz="2400" b="1" dirty="0"/>
              <a:t>Technology</a:t>
            </a:r>
            <a:r>
              <a:rPr lang="en-US" sz="2400" dirty="0"/>
              <a:t> and </a:t>
            </a:r>
            <a:r>
              <a:rPr lang="en-US" sz="2400" b="1" dirty="0"/>
              <a:t>Food</a:t>
            </a:r>
            <a:r>
              <a:rPr lang="en-US" sz="2400" dirty="0"/>
              <a:t> also rank highly, reflecting significant attention.</a:t>
            </a:r>
          </a:p>
          <a:p>
            <a:r>
              <a:rPr lang="en-US" sz="2400" dirty="0"/>
              <a:t>Categories like </a:t>
            </a:r>
            <a:r>
              <a:rPr lang="en-US" sz="2400" b="1" dirty="0"/>
              <a:t>Culture</a:t>
            </a:r>
            <a:r>
              <a:rPr lang="en-US" sz="2400" dirty="0"/>
              <a:t>, </a:t>
            </a:r>
            <a:r>
              <a:rPr lang="en-US" sz="2400" b="1" dirty="0"/>
              <a:t>Travel</a:t>
            </a:r>
            <a:r>
              <a:rPr lang="en-US" sz="2400" dirty="0"/>
              <a:t>, and </a:t>
            </a:r>
            <a:r>
              <a:rPr lang="en-US" sz="2400" b="1" dirty="0"/>
              <a:t>Cooking</a:t>
            </a:r>
            <a:r>
              <a:rPr lang="en-US" sz="2400" dirty="0"/>
              <a:t> are popular too, while </a:t>
            </a:r>
            <a:r>
              <a:rPr lang="en-US" sz="2400" b="1" dirty="0"/>
              <a:t>Public Speaking</a:t>
            </a:r>
            <a:r>
              <a:rPr lang="en-US" sz="2400" dirty="0"/>
              <a:t> and </a:t>
            </a:r>
            <a:r>
              <a:rPr lang="en-US" sz="2400" b="1" dirty="0"/>
              <a:t>Veganism</a:t>
            </a:r>
            <a:r>
              <a:rPr lang="en-US" sz="2400" dirty="0"/>
              <a:t> have smaller but engaged audiences.</a:t>
            </a:r>
          </a:p>
          <a:p>
            <a:endParaRPr lang="en-IN" sz="2400" dirty="0"/>
          </a:p>
        </p:txBody>
      </p:sp>
      <p:cxnSp>
        <p:nvCxnSpPr>
          <p:cNvPr id="48" name="Straight Connector 47">
            <a:extLst>
              <a:ext uri="{FF2B5EF4-FFF2-40B4-BE49-F238E27FC236}">
                <a16:creationId xmlns:a16="http://schemas.microsoft.com/office/drawing/2014/main" id="{7724FAB4-7B63-3694-3451-1B35FD9D0B0E}"/>
              </a:ext>
            </a:extLst>
          </p:cNvPr>
          <p:cNvCxnSpPr/>
          <p:nvPr/>
        </p:nvCxnSpPr>
        <p:spPr>
          <a:xfrm>
            <a:off x="9982200" y="1970425"/>
            <a:ext cx="0" cy="3249275"/>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44B260B-E0CB-E72C-C1DA-6ABFEBC51583}"/>
              </a:ext>
            </a:extLst>
          </p:cNvPr>
          <p:cNvSpPr txBox="1"/>
          <p:nvPr/>
        </p:nvSpPr>
        <p:spPr>
          <a:xfrm>
            <a:off x="3352800" y="6809913"/>
            <a:ext cx="3748960" cy="1569660"/>
          </a:xfrm>
          <a:prstGeom prst="rect">
            <a:avLst/>
          </a:prstGeom>
          <a:noFill/>
        </p:spPr>
        <p:txBody>
          <a:bodyPr wrap="square" rtlCol="0">
            <a:spAutoFit/>
          </a:bodyPr>
          <a:lstStyle/>
          <a:p>
            <a:pPr algn="r"/>
            <a:r>
              <a:rPr lang="en-US" sz="2400" dirty="0"/>
              <a:t>This shows that animals, science, and lifestyle topics generate the most enthusiasm.</a:t>
            </a:r>
            <a:endParaRPr lang="en-IN" sz="2400" dirty="0"/>
          </a:p>
        </p:txBody>
      </p:sp>
      <p:cxnSp>
        <p:nvCxnSpPr>
          <p:cNvPr id="50" name="Straight Connector 49">
            <a:extLst>
              <a:ext uri="{FF2B5EF4-FFF2-40B4-BE49-F238E27FC236}">
                <a16:creationId xmlns:a16="http://schemas.microsoft.com/office/drawing/2014/main" id="{A545D2A1-0579-74F3-29B1-F0A6D03DC9A5}"/>
              </a:ext>
            </a:extLst>
          </p:cNvPr>
          <p:cNvCxnSpPr>
            <a:cxnSpLocks/>
          </p:cNvCxnSpPr>
          <p:nvPr/>
        </p:nvCxnSpPr>
        <p:spPr>
          <a:xfrm>
            <a:off x="7162800" y="6896100"/>
            <a:ext cx="0" cy="1483473"/>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287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889</Words>
  <Application>Microsoft Office PowerPoint</Application>
  <PresentationFormat>Custom</PresentationFormat>
  <Paragraphs>111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DM Sans</vt:lpstr>
      <vt:lpstr>Graphik Regular</vt:lpstr>
      <vt:lpstr>Calibri</vt:lpstr>
      <vt:lpstr>Arial</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Vaibhav Work</cp:lastModifiedBy>
  <cp:revision>12</cp:revision>
  <dcterms:created xsi:type="dcterms:W3CDTF">2006-08-16T00:00:00Z</dcterms:created>
  <dcterms:modified xsi:type="dcterms:W3CDTF">2024-08-24T15:41:19Z</dcterms:modified>
  <dc:identifier>DAEhDyfaYKE</dc:identifier>
</cp:coreProperties>
</file>