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>
        <p:scale>
          <a:sx n="150" d="100"/>
          <a:sy n="150" d="100"/>
        </p:scale>
        <p:origin x="-60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9C7D-66B8-4E3F-AC3C-5029E193320D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2815C-390A-45BC-9DE4-0E6B3A256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3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1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9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2815C-390A-45BC-9DE4-0E6B3A256D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3" y="54430"/>
            <a:ext cx="1199605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8" y="1414920"/>
            <a:ext cx="11979729" cy="480626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2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8" y="7664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67" y="1537147"/>
            <a:ext cx="5562603" cy="46513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5371" y="1533965"/>
            <a:ext cx="5889171" cy="46545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5" y="65768"/>
            <a:ext cx="11990614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529" y="82096"/>
            <a:ext cx="12001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" y="1415369"/>
            <a:ext cx="12001500" cy="473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2A52-E5EA-4AB1-B69C-5C6AB89ECFFE}" type="datetimeFigureOut">
              <a:rPr lang="en-US" smtClean="0"/>
              <a:t>8/4/17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C81BB-5D27-48D8-8D4C-554D9E5EE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0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3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202" y="838275"/>
            <a:ext cx="2872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27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28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31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ifle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43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iload_2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Cloud 7"/>
          <p:cNvSpPr/>
          <p:nvPr/>
        </p:nvSpPr>
        <p:spPr>
          <a:xfrm>
            <a:off x="3868108" y="1881431"/>
            <a:ext cx="1638026" cy="18700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907251" y="1665116"/>
            <a:ext cx="1079594" cy="209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832" y="355235"/>
            <a:ext cx="19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Bytecode 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44443" y="355235"/>
            <a:ext cx="199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 Condition / </a:t>
            </a:r>
            <a:r>
              <a:rPr lang="en-US" dirty="0" err="1" smtClean="0"/>
              <a:t>Symb</a:t>
            </a:r>
            <a:r>
              <a:rPr lang="en-US" dirty="0" smtClean="0"/>
              <a:t>. state update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79902" y="1269635"/>
            <a:ext cx="296028" cy="29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2" idx="0"/>
          </p:cNvCxnSpPr>
          <p:nvPr/>
        </p:nvCxnSpPr>
        <p:spPr>
          <a:xfrm>
            <a:off x="4627916" y="940714"/>
            <a:ext cx="0" cy="328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27916" y="1552510"/>
            <a:ext cx="0" cy="3815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618044" y="4289126"/>
            <a:ext cx="148014" cy="14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  <a:endCxn id="8" idx="1"/>
          </p:cNvCxnSpPr>
          <p:nvPr/>
        </p:nvCxnSpPr>
        <p:spPr>
          <a:xfrm flipH="1" flipV="1">
            <a:off x="4687121" y="3749490"/>
            <a:ext cx="4930" cy="539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4"/>
            <a:endCxn id="12" idx="2"/>
          </p:cNvCxnSpPr>
          <p:nvPr/>
        </p:nvCxnSpPr>
        <p:spPr>
          <a:xfrm rot="5400000" flipH="1">
            <a:off x="3076231" y="2821321"/>
            <a:ext cx="3019491" cy="212149"/>
          </a:xfrm>
          <a:prstGeom prst="curvedConnector4">
            <a:avLst>
              <a:gd name="adj1" fmla="val -7571"/>
              <a:gd name="adj2" fmla="val 4868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627916" y="4722134"/>
            <a:ext cx="148014" cy="14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urved Connector 44"/>
          <p:cNvCxnSpPr>
            <a:stCxn id="12" idx="6"/>
            <a:endCxn id="43" idx="6"/>
          </p:cNvCxnSpPr>
          <p:nvPr/>
        </p:nvCxnSpPr>
        <p:spPr>
          <a:xfrm>
            <a:off x="4775930" y="1417649"/>
            <a:ext cx="12700" cy="3378492"/>
          </a:xfrm>
          <a:prstGeom prst="curvedConnector3">
            <a:avLst>
              <a:gd name="adj1" fmla="val 884460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2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202" y="838275"/>
            <a:ext cx="28725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27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28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iaload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31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ifle</a:t>
            </a:r>
            <a:r>
              <a:rPr lang="en-US" sz="1600" dirty="0"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34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37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iinc</a:t>
            </a:r>
            <a:r>
              <a:rPr lang="en-US" sz="1600" dirty="0"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43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iload_2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832" y="355235"/>
            <a:ext cx="19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Bytecode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86" y="838275"/>
            <a:ext cx="287257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11: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14: aload_1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15: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27: aload_1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40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40: return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41: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4, 1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44: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3972453" y="1743280"/>
            <a:ext cx="1207139" cy="2431881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Static region: </a:t>
            </a:r>
            <a:r>
              <a:rPr lang="en-US" sz="1400" dirty="0" err="1" smtClean="0">
                <a:solidFill>
                  <a:schemeClr val="tx1"/>
                </a:solidFill>
              </a:rPr>
              <a:t>Disjunct-ive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formula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21893" y="1638803"/>
            <a:ext cx="1271219" cy="22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22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2910565" y="1953789"/>
            <a:ext cx="746029" cy="2575728"/>
          </a:xfrm>
          <a:prstGeom prst="rightBrac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3112" y="131571"/>
            <a:ext cx="14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SMPListener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0769" y="1067281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9517" y="1320595"/>
            <a:ext cx="374970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2574471" y="3796389"/>
            <a:ext cx="1636940" cy="108368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69210" y="125356"/>
            <a:ext cx="16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</a:t>
            </a:r>
            <a:br>
              <a:rPr lang="en-US" dirty="0" smtClean="0"/>
            </a:b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71994" y="1167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8" idx="0"/>
          </p:cNvCxnSpPr>
          <p:nvPr/>
        </p:nvCxnSpPr>
        <p:spPr>
          <a:xfrm>
            <a:off x="4625062" y="976993"/>
            <a:ext cx="0" cy="190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4"/>
          </p:cNvCxnSpPr>
          <p:nvPr/>
        </p:nvCxnSpPr>
        <p:spPr>
          <a:xfrm>
            <a:off x="4625062" y="1273629"/>
            <a:ext cx="0" cy="53067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30447" y="3677327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3114" y="40528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42385" y="4644812"/>
            <a:ext cx="225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JPF </a:t>
            </a:r>
            <a:r>
              <a:rPr lang="en-US" sz="1400" dirty="0" err="1" smtClean="0"/>
              <a:t>ChoiceGenerator</a:t>
            </a:r>
            <a:r>
              <a:rPr lang="en-US" sz="1400" dirty="0" smtClean="0"/>
              <a:t> for exit points. If SAT, update PC and symbolic store and continue symbolic execution </a:t>
            </a:r>
            <a:endParaRPr lang="en-US" sz="1400" dirty="0"/>
          </a:p>
        </p:txBody>
      </p:sp>
      <p:pic>
        <p:nvPicPr>
          <p:cNvPr id="1026" name="Picture 2" descr="Check, Correct, Mark, Right, Choice, Symbol, Yes,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9" y="1603478"/>
            <a:ext cx="237572" cy="2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038945" y="125356"/>
            <a:ext cx="161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Symbolic </a:t>
            </a:r>
            <a:br>
              <a:rPr lang="en-US" dirty="0" smtClean="0"/>
            </a:br>
            <a:r>
              <a:rPr lang="en-US" dirty="0" smtClean="0"/>
              <a:t>Stack / Heap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87786" y="1414920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31327" y="967635"/>
            <a:ext cx="94302" cy="45459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/>
        </p:nvCxnSpPr>
        <p:spPr>
          <a:xfrm flipH="1">
            <a:off x="4892697" y="1505513"/>
            <a:ext cx="810632" cy="262336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0" idx="3"/>
            <a:endCxn id="58" idx="2"/>
          </p:cNvCxnSpPr>
          <p:nvPr/>
        </p:nvCxnSpPr>
        <p:spPr>
          <a:xfrm>
            <a:off x="4320947" y="3772577"/>
            <a:ext cx="1421269" cy="942984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742216" y="4662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021207" y="3854871"/>
            <a:ext cx="37665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44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229040" y="4243512"/>
            <a:ext cx="7046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return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004374" y="4718667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7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789" y="125356"/>
            <a:ext cx="7937878" cy="5907939"/>
            <a:chOff x="20789" y="125356"/>
            <a:chExt cx="6631886" cy="5907939"/>
          </a:xfrm>
        </p:grpSpPr>
        <p:sp>
          <p:nvSpPr>
            <p:cNvPr id="2" name="Rectangle 1"/>
            <p:cNvSpPr/>
            <p:nvPr/>
          </p:nvSpPr>
          <p:spPr>
            <a:xfrm>
              <a:off x="63786" y="838275"/>
              <a:ext cx="2872576" cy="4770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11: </a:t>
              </a:r>
              <a:r>
                <a:rPr lang="en-US" sz="1600" dirty="0" err="1">
                  <a:latin typeface="Consolas" panose="020B0609020204030204" pitchFamily="49" charset="0"/>
                </a:rPr>
                <a:t>if_icmpge</a:t>
              </a:r>
              <a:r>
                <a:rPr lang="en-US" sz="1600" dirty="0">
                  <a:latin typeface="Consolas" panose="020B0609020204030204" pitchFamily="49" charset="0"/>
                </a:rPr>
                <a:t>     47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14: aload_1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15: </a:t>
              </a:r>
              <a:r>
                <a:rPr lang="en-US" sz="1600" dirty="0" err="1">
                  <a:latin typeface="Consolas" panose="020B0609020204030204" pitchFamily="49" charset="0"/>
                </a:rPr>
                <a:t>iload</a:t>
              </a:r>
              <a:r>
                <a:rPr lang="en-US" sz="1600" dirty="0">
                  <a:latin typeface="Consolas" panose="020B0609020204030204" pitchFamily="49" charset="0"/>
                </a:rPr>
                <a:t>         4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17: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iaload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18: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ifge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27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21: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iinc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2, -1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24: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goto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41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27: aload_1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28: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iload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4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30: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iaload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31: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ifle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40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34: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iinc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2, 1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37: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goto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41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40: return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41: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iinc</a:t>
              </a:r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          4, 1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44: </a:t>
              </a:r>
              <a:r>
                <a:rPr lang="en-US" sz="1600" dirty="0" err="1">
                  <a:latin typeface="Consolas" panose="020B0609020204030204" pitchFamily="49" charset="0"/>
                </a:rPr>
                <a:t>goto</a:t>
              </a:r>
              <a:r>
                <a:rPr lang="en-US" sz="1600" dirty="0">
                  <a:latin typeface="Consolas" panose="020B0609020204030204" pitchFamily="49" charset="0"/>
                </a:rPr>
                <a:t>          8</a:t>
              </a:r>
            </a:p>
            <a:p>
              <a:r>
                <a:rPr lang="en-US" sz="1600" dirty="0" smtClean="0">
                  <a:latin typeface="Consolas" panose="020B0609020204030204" pitchFamily="49" charset="0"/>
                </a:rPr>
                <a:t>…</a:t>
              </a:r>
            </a:p>
            <a:p>
              <a:endParaRPr lang="en-US" sz="1600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3" name="Cloud 2"/>
            <p:cNvSpPr/>
            <p:nvPr/>
          </p:nvSpPr>
          <p:spPr>
            <a:xfrm>
              <a:off x="3972453" y="1743280"/>
              <a:ext cx="1207139" cy="2431881"/>
            </a:xfrm>
            <a:prstGeom prst="cloud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Static region: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Disjunct-ive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formula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3221893" y="1638803"/>
              <a:ext cx="1271219" cy="225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789" y="131571"/>
              <a:ext cx="2228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SPF: </a:t>
              </a:r>
              <a:r>
                <a:rPr lang="en-US" dirty="0" err="1" smtClean="0"/>
                <a:t>SymbolicListener</a:t>
              </a:r>
              <a:r>
                <a:rPr lang="en-US" dirty="0" smtClean="0"/>
                <a:t> </a:t>
              </a:r>
            </a:p>
            <a:p>
              <a:pPr algn="ctr"/>
              <a:r>
                <a:rPr lang="en-US" dirty="0" smtClean="0"/>
                <a:t>Interpreting bytecode</a:t>
              </a:r>
              <a:endParaRPr lang="en-US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2910565" y="1953789"/>
              <a:ext cx="746029" cy="2279544"/>
            </a:xfrm>
            <a:prstGeom prst="rightBrac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3112" y="131571"/>
              <a:ext cx="146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SMPListener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30769" y="1067281"/>
              <a:ext cx="412467" cy="29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9517" y="1320595"/>
              <a:ext cx="374970" cy="29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9210" y="125356"/>
              <a:ext cx="1613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Path </a:t>
              </a:r>
              <a:br>
                <a:rPr lang="en-US" dirty="0" smtClean="0"/>
              </a:br>
              <a:r>
                <a:rPr lang="en-US" dirty="0" smtClean="0"/>
                <a:t>Condition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571994" y="1167493"/>
              <a:ext cx="106136" cy="106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endCxn id="18" idx="0"/>
            </p:cNvCxnSpPr>
            <p:nvPr/>
          </p:nvCxnSpPr>
          <p:spPr>
            <a:xfrm>
              <a:off x="4625062" y="976993"/>
              <a:ext cx="0" cy="190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8" idx="4"/>
            </p:cNvCxnSpPr>
            <p:nvPr/>
          </p:nvCxnSpPr>
          <p:spPr>
            <a:xfrm>
              <a:off x="4625062" y="1273629"/>
              <a:ext cx="0" cy="53067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130447" y="3677327"/>
              <a:ext cx="190500" cy="1905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93114" y="4052888"/>
              <a:ext cx="190500" cy="1905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49869" y="4863744"/>
              <a:ext cx="225443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Add SPF </a:t>
              </a:r>
              <a:r>
                <a:rPr lang="en-US" sz="1400" dirty="0" err="1" smtClean="0"/>
                <a:t>PCChoiceGenerator</a:t>
              </a:r>
              <a:r>
                <a:rPr lang="en-US" sz="1400" dirty="0" smtClean="0"/>
                <a:t> for exit points. If SAT, update PC and symbolic store and continue symbolic execution </a:t>
              </a:r>
              <a:endParaRPr lang="en-US" sz="1400" dirty="0"/>
            </a:p>
          </p:txBody>
        </p:sp>
        <p:pic>
          <p:nvPicPr>
            <p:cNvPr id="1026" name="Picture 2" descr="Check, Correct, Mark, Right, Choice, Symbol, Yes, O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309" y="1603478"/>
              <a:ext cx="237572" cy="226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038945" y="125356"/>
              <a:ext cx="1613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Symbolic </a:t>
              </a:r>
              <a:br>
                <a:rPr lang="en-US" dirty="0" smtClean="0"/>
              </a:br>
              <a:r>
                <a:rPr lang="en-US" dirty="0" smtClean="0"/>
                <a:t>Stack / Heap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687786" y="1414920"/>
              <a:ext cx="106136" cy="106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731327" y="967635"/>
              <a:ext cx="94302" cy="454597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3"/>
            </p:cNvCxnSpPr>
            <p:nvPr/>
          </p:nvCxnSpPr>
          <p:spPr>
            <a:xfrm flipH="1">
              <a:off x="4892697" y="1505513"/>
              <a:ext cx="810632" cy="262336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742216" y="4662493"/>
              <a:ext cx="106136" cy="106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urved Connector 58"/>
            <p:cNvCxnSpPr>
              <a:stCxn id="31" idx="2"/>
              <a:endCxn id="58" idx="2"/>
            </p:cNvCxnSpPr>
            <p:nvPr/>
          </p:nvCxnSpPr>
          <p:spPr>
            <a:xfrm rot="16200000" flipH="1">
              <a:off x="4929204" y="3902548"/>
              <a:ext cx="472173" cy="1153852"/>
            </a:xfrm>
            <a:prstGeom prst="curvedConnector2">
              <a:avLst/>
            </a:prstGeom>
            <a:ln w="381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046600" y="3843985"/>
              <a:ext cx="36665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40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67141" y="4221740"/>
              <a:ext cx="70462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41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04374" y="4734996"/>
              <a:ext cx="412467" cy="2960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Curved Connector 28"/>
            <p:cNvCxnSpPr>
              <a:stCxn id="64" idx="2"/>
            </p:cNvCxnSpPr>
            <p:nvPr/>
          </p:nvCxnSpPr>
          <p:spPr>
            <a:xfrm rot="5400000">
              <a:off x="3373594" y="3568893"/>
              <a:ext cx="273466" cy="1439205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65" idx="2"/>
            </p:cNvCxnSpPr>
            <p:nvPr/>
          </p:nvCxnSpPr>
          <p:spPr>
            <a:xfrm rot="5400000">
              <a:off x="3643151" y="3680367"/>
              <a:ext cx="127150" cy="182545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8314266" y="83134"/>
            <a:ext cx="3369734" cy="1567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lvl="0" algn="ctr"/>
            <a:endParaRPr lang="de-DE" dirty="0" smtClean="0">
              <a:solidFill>
                <a:prstClr val="black"/>
              </a:solidFill>
              <a:latin typeface="Consolas"/>
              <a:cs typeface="Consolas"/>
            </a:endParaRPr>
          </a:p>
          <a:p>
            <a:pPr lvl="0" algn="ctr"/>
            <a:r>
              <a:rPr lang="de-DE" dirty="0" smtClean="0">
                <a:solidFill>
                  <a:prstClr val="black"/>
                </a:solidFill>
                <a:latin typeface="Consolas"/>
                <a:cs typeface="Consolas"/>
              </a:rPr>
              <a:t>14</a:t>
            </a:r>
            <a:r>
              <a:rPr lang="de-DE" dirty="0">
                <a:solidFill>
                  <a:prstClr val="black"/>
                </a:solidFill>
                <a:latin typeface="Consolas"/>
                <a:cs typeface="Consolas"/>
              </a:rPr>
              <a:t>: aload_1</a:t>
            </a:r>
          </a:p>
          <a:p>
            <a:pPr lvl="0" algn="ctr"/>
            <a:r>
              <a:rPr lang="de-DE" dirty="0">
                <a:solidFill>
                  <a:prstClr val="black"/>
                </a:solidFill>
                <a:latin typeface="Consolas"/>
                <a:cs typeface="Consolas"/>
              </a:rPr>
              <a:t>15: </a:t>
            </a:r>
            <a:r>
              <a:rPr lang="de-DE" dirty="0" err="1" smtClean="0">
                <a:solidFill>
                  <a:prstClr val="black"/>
                </a:solidFill>
                <a:latin typeface="Consolas"/>
                <a:cs typeface="Consolas"/>
              </a:rPr>
              <a:t>iload</a:t>
            </a:r>
            <a:r>
              <a:rPr lang="de-DE" dirty="0" smtClean="0">
                <a:solidFill>
                  <a:prstClr val="black"/>
                </a:solidFill>
                <a:latin typeface="Consolas"/>
                <a:cs typeface="Consolas"/>
              </a:rPr>
              <a:t> 4</a:t>
            </a:r>
            <a:endParaRPr lang="de-DE" dirty="0">
              <a:solidFill>
                <a:prstClr val="black"/>
              </a:solidFill>
              <a:latin typeface="Consolas"/>
              <a:cs typeface="Consolas"/>
            </a:endParaRPr>
          </a:p>
          <a:p>
            <a:pPr lvl="0" algn="ctr"/>
            <a:r>
              <a:rPr lang="de-DE" dirty="0">
                <a:solidFill>
                  <a:prstClr val="black"/>
                </a:solidFill>
                <a:latin typeface="Consolas"/>
                <a:cs typeface="Consolas"/>
              </a:rPr>
              <a:t>17: </a:t>
            </a:r>
            <a:r>
              <a:rPr lang="de-DE" dirty="0" err="1">
                <a:solidFill>
                  <a:prstClr val="black"/>
                </a:solidFill>
                <a:latin typeface="Consolas"/>
                <a:cs typeface="Consolas"/>
              </a:rPr>
              <a:t>iaload</a:t>
            </a:r>
            <a:endParaRPr lang="de-DE" dirty="0">
              <a:solidFill>
                <a:prstClr val="black"/>
              </a:solidFill>
              <a:latin typeface="Consolas"/>
              <a:cs typeface="Consolas"/>
            </a:endParaRPr>
          </a:p>
          <a:p>
            <a:pPr lvl="0" algn="ctr"/>
            <a:r>
              <a:rPr lang="de-DE" dirty="0">
                <a:solidFill>
                  <a:prstClr val="black"/>
                </a:solidFill>
                <a:latin typeface="Consolas"/>
                <a:cs typeface="Consolas"/>
              </a:rPr>
              <a:t>18: </a:t>
            </a:r>
            <a:r>
              <a:rPr lang="de-DE" dirty="0" err="1" smtClean="0">
                <a:solidFill>
                  <a:prstClr val="black"/>
                </a:solidFill>
                <a:latin typeface="Consolas"/>
                <a:cs typeface="Consolas"/>
              </a:rPr>
              <a:t>ifge</a:t>
            </a:r>
            <a:r>
              <a:rPr lang="de-DE" dirty="0" smtClean="0">
                <a:solidFill>
                  <a:prstClr val="black"/>
                </a:solidFill>
                <a:latin typeface="Consolas"/>
                <a:cs typeface="Consolas"/>
              </a:rPr>
              <a:t> 27</a:t>
            </a:r>
            <a:endParaRPr lang="de-DE" dirty="0">
              <a:solidFill>
                <a:prstClr val="black"/>
              </a:solidFill>
              <a:latin typeface="Consolas"/>
              <a:cs typeface="Consolas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53" y="838275"/>
            <a:ext cx="343826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11: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47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14: aload_1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15: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27: aload_1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40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41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40: return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41: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  4, 1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44: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66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8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86" y="838275"/>
            <a:ext cx="28725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if_icmpge</a:t>
            </a:r>
            <a:r>
              <a:rPr lang="en-US" sz="1600" dirty="0">
                <a:latin typeface="Consolas" panose="020B0609020204030204" pitchFamily="49" charset="0"/>
              </a:rPr>
              <a:t>     43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14</a:t>
            </a:r>
            <a:r>
              <a:rPr lang="en-US" sz="1600" dirty="0"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15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iload</a:t>
            </a:r>
            <a:r>
              <a:rPr lang="en-US" sz="1600" dirty="0"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18: </a:t>
            </a:r>
            <a:r>
              <a:rPr lang="en-US" sz="16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ifge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-1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aload_1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28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iload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4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iaload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37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34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2, 1</a:t>
            </a:r>
          </a:p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37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iinc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    4,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40: </a:t>
            </a:r>
            <a:r>
              <a:rPr lang="en-US" sz="1600" dirty="0" err="1">
                <a:latin typeface="Consolas" panose="020B0609020204030204" pitchFamily="49" charset="0"/>
              </a:rPr>
              <a:t>goto</a:t>
            </a:r>
            <a:r>
              <a:rPr lang="en-US" sz="1600" dirty="0">
                <a:latin typeface="Consolas" panose="020B0609020204030204" pitchFamily="49" charset="0"/>
              </a:rPr>
              <a:t>          8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…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53: …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3972453" y="1743280"/>
            <a:ext cx="1207139" cy="2431881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Static region: </a:t>
            </a:r>
            <a:r>
              <a:rPr lang="en-US" sz="1400" dirty="0" err="1" smtClean="0">
                <a:solidFill>
                  <a:schemeClr val="tx1"/>
                </a:solidFill>
              </a:rPr>
              <a:t>Disjunct-ive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formula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221893" y="1638803"/>
            <a:ext cx="1271219" cy="22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89" y="131571"/>
            <a:ext cx="222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SPF: </a:t>
            </a:r>
            <a:r>
              <a:rPr lang="en-US" dirty="0" err="1" smtClean="0"/>
              <a:t>SymbolicListener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Interpreting bytecode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037968" y="1953790"/>
            <a:ext cx="335505" cy="221878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3112" y="131571"/>
            <a:ext cx="146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SMPListener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0769" y="1067281"/>
            <a:ext cx="412467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9517" y="1320595"/>
            <a:ext cx="374970" cy="296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0800000" flipV="1">
            <a:off x="2765321" y="3981452"/>
            <a:ext cx="1446088" cy="4437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8197" y="21939"/>
            <a:ext cx="161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Path Condition/ Symbolic Store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571994" y="1167493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71994" y="1414920"/>
            <a:ext cx="106136" cy="10613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8" idx="0"/>
          </p:cNvCxnSpPr>
          <p:nvPr/>
        </p:nvCxnSpPr>
        <p:spPr>
          <a:xfrm>
            <a:off x="4625062" y="976993"/>
            <a:ext cx="0" cy="1905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19" idx="0"/>
          </p:cNvCxnSpPr>
          <p:nvPr/>
        </p:nvCxnSpPr>
        <p:spPr>
          <a:xfrm>
            <a:off x="4625062" y="1273629"/>
            <a:ext cx="0" cy="1412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4"/>
          </p:cNvCxnSpPr>
          <p:nvPr/>
        </p:nvCxnSpPr>
        <p:spPr>
          <a:xfrm>
            <a:off x="4625062" y="1521056"/>
            <a:ext cx="0" cy="2832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3" idx="1"/>
          </p:cNvCxnSpPr>
          <p:nvPr/>
        </p:nvCxnSpPr>
        <p:spPr>
          <a:xfrm rot="5400000">
            <a:off x="3173988" y="3667992"/>
            <a:ext cx="897457" cy="190661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30447" y="38623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93114" y="4052888"/>
            <a:ext cx="190500" cy="1905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24486" y="4958444"/>
            <a:ext cx="225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JPF </a:t>
            </a:r>
            <a:r>
              <a:rPr lang="en-US" sz="1400" dirty="0" err="1" smtClean="0"/>
              <a:t>ChoiceGenerator</a:t>
            </a:r>
            <a:r>
              <a:rPr lang="en-US" sz="1400" dirty="0" smtClean="0"/>
              <a:t> for exit points. If SAT, update PC and symbolic store and continue symbolic execution </a:t>
            </a:r>
            <a:endParaRPr lang="en-US" sz="1400" dirty="0"/>
          </a:p>
        </p:txBody>
      </p:sp>
      <p:pic>
        <p:nvPicPr>
          <p:cNvPr id="1026" name="Picture 2" descr="Check, Correct, Mark, Right, Choice, Symbol, Yes, 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9" y="1603478"/>
            <a:ext cx="237572" cy="22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9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58332" y="125469"/>
            <a:ext cx="10244667" cy="6495459"/>
            <a:chOff x="1058332" y="125469"/>
            <a:chExt cx="10244667" cy="6495459"/>
          </a:xfrm>
        </p:grpSpPr>
        <p:sp>
          <p:nvSpPr>
            <p:cNvPr id="4" name="Oval 3"/>
            <p:cNvSpPr/>
            <p:nvPr/>
          </p:nvSpPr>
          <p:spPr>
            <a:xfrm>
              <a:off x="3581398" y="125469"/>
              <a:ext cx="3369734" cy="14323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endParaRPr lang="de-DE" dirty="0" smtClean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lvl="0" algn="ctr"/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(1)</a:t>
              </a:r>
            </a:p>
            <a:p>
              <a:pPr lvl="0" algn="ctr"/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14</a:t>
              </a:r>
              <a:r>
                <a:rPr lang="de-DE" dirty="0">
                  <a:solidFill>
                    <a:prstClr val="black"/>
                  </a:solidFill>
                  <a:latin typeface="Consolas"/>
                  <a:cs typeface="Consolas"/>
                </a:rPr>
                <a:t>: aload_1</a:t>
              </a:r>
            </a:p>
            <a:p>
              <a:pPr lvl="0" algn="ctr"/>
              <a:r>
                <a:rPr lang="de-DE" dirty="0">
                  <a:solidFill>
                    <a:prstClr val="black"/>
                  </a:solidFill>
                  <a:latin typeface="Consolas"/>
                  <a:cs typeface="Consolas"/>
                </a:rPr>
                <a:t>15: </a:t>
              </a:r>
              <a:r>
                <a:rPr lang="de-DE" dirty="0" err="1" smtClean="0">
                  <a:solidFill>
                    <a:prstClr val="black"/>
                  </a:solidFill>
                  <a:latin typeface="Consolas"/>
                  <a:cs typeface="Consolas"/>
                </a:rPr>
                <a:t>iload</a:t>
              </a:r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 4</a:t>
              </a:r>
            </a:p>
            <a:p>
              <a:pPr lvl="0" algn="ctr"/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17: </a:t>
              </a:r>
              <a:r>
                <a:rPr lang="de-DE" dirty="0" err="1" smtClean="0">
                  <a:solidFill>
                    <a:prstClr val="black"/>
                  </a:solidFill>
                  <a:latin typeface="Consolas"/>
                  <a:cs typeface="Consolas"/>
                </a:rPr>
                <a:t>iaload</a:t>
              </a:r>
              <a:r>
                <a:rPr lang="de-DE" dirty="0" err="1">
                  <a:solidFill>
                    <a:schemeClr val="bg1"/>
                  </a:solidFill>
                  <a:latin typeface="Consolas"/>
                  <a:cs typeface="Consolas"/>
                </a:rPr>
                <a:t>s</a:t>
              </a:r>
              <a:endParaRPr lang="de-DE" dirty="0">
                <a:solidFill>
                  <a:schemeClr val="bg1"/>
                </a:solidFill>
                <a:latin typeface="Consolas"/>
                <a:cs typeface="Consolas"/>
              </a:endParaRPr>
            </a:p>
            <a:p>
              <a:pPr lvl="0" algn="ctr"/>
              <a:r>
                <a:rPr lang="de-DE" dirty="0">
                  <a:solidFill>
                    <a:prstClr val="black"/>
                  </a:solidFill>
                  <a:latin typeface="Consolas"/>
                  <a:cs typeface="Consolas"/>
                </a:rPr>
                <a:t>18: </a:t>
              </a:r>
              <a:r>
                <a:rPr lang="de-DE" dirty="0" err="1" smtClean="0">
                  <a:solidFill>
                    <a:prstClr val="black"/>
                  </a:solidFill>
                  <a:latin typeface="Consolas"/>
                  <a:cs typeface="Consolas"/>
                </a:rPr>
                <a:t>ifge</a:t>
              </a:r>
              <a:r>
                <a:rPr lang="de-DE" dirty="0" smtClean="0">
                  <a:solidFill>
                    <a:prstClr val="black"/>
                  </a:solidFill>
                  <a:latin typeface="Consolas"/>
                  <a:cs typeface="Consolas"/>
                </a:rPr>
                <a:t> 27</a:t>
              </a:r>
              <a:endParaRPr lang="de-DE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58332" y="1526685"/>
              <a:ext cx="3369734" cy="14323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(2)</a:t>
              </a: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21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iinc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2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, -1</a:t>
              </a:r>
            </a:p>
            <a:p>
              <a:pPr lvl="0"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24: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goto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41</a:t>
              </a:r>
              <a:r>
                <a:rPr lang="en-US" dirty="0" smtClean="0">
                  <a:solidFill>
                    <a:srgbClr val="FFFFFF"/>
                  </a:solidFill>
                  <a:latin typeface="Consolas" panose="020B0609020204030204" pitchFamily="49" charset="0"/>
                </a:rPr>
                <a:t>sss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079064" y="1526685"/>
              <a:ext cx="3369734" cy="14323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(3)</a:t>
              </a:r>
            </a:p>
            <a:p>
              <a:pPr lvl="0" algn="ctr"/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27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aload_1</a:t>
              </a:r>
            </a:p>
            <a:p>
              <a:pPr lvl="0"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28: 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iload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4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30: 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iaload</a:t>
              </a:r>
              <a:r>
                <a:rPr lang="en-US" dirty="0" err="1" smtClean="0">
                  <a:solidFill>
                    <a:srgbClr val="FFFFFF"/>
                  </a:solidFill>
                  <a:latin typeface="Consolas" panose="020B0609020204030204" pitchFamily="49" charset="0"/>
                </a:rPr>
                <a:t>s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31: </a:t>
              </a:r>
              <a:r>
                <a:rPr lang="en-US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ifle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40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157131" y="3131105"/>
              <a:ext cx="3369734" cy="14323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(4)</a:t>
              </a: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34: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iinc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 smtClean="0">
                  <a:solidFill>
                    <a:srgbClr val="FFFFFF"/>
                  </a:solidFill>
                  <a:latin typeface="Consolas" panose="020B0609020204030204" pitchFamily="49" charset="0"/>
                </a:rPr>
                <a:t>s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37: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goto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41</a:t>
              </a:r>
              <a:r>
                <a:rPr lang="en-US" dirty="0" smtClean="0">
                  <a:solidFill>
                    <a:srgbClr val="FFFFFF"/>
                  </a:solidFill>
                  <a:latin typeface="Consolas" panose="020B0609020204030204" pitchFamily="49" charset="0"/>
                </a:rPr>
                <a:t>sss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933265" y="3131105"/>
              <a:ext cx="3369734" cy="14323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(5)</a:t>
              </a:r>
            </a:p>
            <a:p>
              <a:pPr lvl="0" algn="ctr"/>
              <a:r>
                <a:rPr 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40: return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81398" y="5188531"/>
              <a:ext cx="3369734" cy="14323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(6)</a:t>
              </a: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41: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iinc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 4, 1</a:t>
              </a:r>
            </a:p>
            <a:p>
              <a:pPr lvl="0" algn="ctr"/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44: </a:t>
              </a:r>
              <a:r>
                <a:rPr lang="en-US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goto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r>
                <a:rPr lang="en-US" dirty="0" smtClean="0">
                  <a:solidFill>
                    <a:srgbClr val="FFFFFF"/>
                  </a:solidFill>
                  <a:latin typeface="Consolas" panose="020B0609020204030204" pitchFamily="49" charset="0"/>
                </a:rPr>
                <a:t>sss</a:t>
              </a:r>
              <a:endParaRPr lang="en-US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4" idx="3"/>
              <a:endCxn id="5" idx="7"/>
            </p:cNvCxnSpPr>
            <p:nvPr/>
          </p:nvCxnSpPr>
          <p:spPr>
            <a:xfrm flipH="1">
              <a:off x="3934580" y="1348096"/>
              <a:ext cx="140304" cy="38835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5"/>
              <a:endCxn id="6" idx="1"/>
            </p:cNvCxnSpPr>
            <p:nvPr/>
          </p:nvCxnSpPr>
          <p:spPr>
            <a:xfrm>
              <a:off x="6457646" y="1348096"/>
              <a:ext cx="114904" cy="38835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9" idx="0"/>
            </p:cNvCxnSpPr>
            <p:nvPr/>
          </p:nvCxnSpPr>
          <p:spPr>
            <a:xfrm>
              <a:off x="2743199" y="2959082"/>
              <a:ext cx="2523066" cy="22294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7" idx="0"/>
            </p:cNvCxnSpPr>
            <p:nvPr/>
          </p:nvCxnSpPr>
          <p:spPr>
            <a:xfrm flipH="1">
              <a:off x="5841998" y="2749312"/>
              <a:ext cx="730552" cy="38179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5"/>
              <a:endCxn id="8" idx="0"/>
            </p:cNvCxnSpPr>
            <p:nvPr/>
          </p:nvCxnSpPr>
          <p:spPr>
            <a:xfrm>
              <a:off x="8955312" y="2749312"/>
              <a:ext cx="662820" cy="38179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9" idx="0"/>
            </p:cNvCxnSpPr>
            <p:nvPr/>
          </p:nvCxnSpPr>
          <p:spPr>
            <a:xfrm flipH="1">
              <a:off x="5266265" y="4563502"/>
              <a:ext cx="575733" cy="62502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9" idx="0"/>
            </p:cNvCxnSpPr>
            <p:nvPr/>
          </p:nvCxnSpPr>
          <p:spPr>
            <a:xfrm flipH="1">
              <a:off x="5266265" y="4563502"/>
              <a:ext cx="4351867" cy="62502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50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sting.potx" id="{A5FA5B82-E600-4A7E-8AE1-C06213944F22}" vid="{FF5EF395-F461-41AE-BF11-49871E4AB0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Testing</Template>
  <TotalTime>237</TotalTime>
  <Words>627</Words>
  <Application>Microsoft Macintosh PowerPoint</Application>
  <PresentationFormat>Custom</PresentationFormat>
  <Paragraphs>177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whalen</dc:creator>
  <cp:lastModifiedBy>Vaibhav Sharma</cp:lastModifiedBy>
  <cp:revision>63</cp:revision>
  <dcterms:created xsi:type="dcterms:W3CDTF">2017-08-04T21:34:37Z</dcterms:created>
  <dcterms:modified xsi:type="dcterms:W3CDTF">2017-08-05T03:55:44Z</dcterms:modified>
</cp:coreProperties>
</file>