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6" r:id="rId5"/>
    <p:sldId id="265" r:id="rId6"/>
    <p:sldId id="263" r:id="rId7"/>
    <p:sldId id="264" r:id="rId8"/>
    <p:sldId id="257" r:id="rId9"/>
    <p:sldId id="258" r:id="rId10"/>
    <p:sldId id="259" r:id="rId11"/>
    <p:sldId id="260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EBD7-12A2-354B-80AA-E83C0AC1A6A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D4C1-5560-474D-B5C7-1490652E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17409" y="2253002"/>
            <a:ext cx="6314302" cy="80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17409" y="4098566"/>
            <a:ext cx="6314302" cy="80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74560" y="2253002"/>
            <a:ext cx="0" cy="805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4560" y="4098566"/>
            <a:ext cx="0" cy="805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38102" y="2253002"/>
            <a:ext cx="0" cy="805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919" y="2471474"/>
            <a:ext cx="77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field2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3878" y="2471474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field1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63202" y="4342149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field1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51933" y="4355803"/>
            <a:ext cx="77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field2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417409" y="3058620"/>
            <a:ext cx="0" cy="10399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3" idx="0"/>
          </p:cNvCxnSpPr>
          <p:nvPr/>
        </p:nvCxnSpPr>
        <p:spPr>
          <a:xfrm>
            <a:off x="2923884" y="3058620"/>
            <a:ext cx="1650676" cy="10399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4560" y="3058620"/>
            <a:ext cx="3157151" cy="10399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1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52900" y="2262576"/>
            <a:ext cx="6358021" cy="2990668"/>
            <a:chOff x="1373690" y="2253002"/>
            <a:chExt cx="6358021" cy="2990668"/>
          </a:xfrm>
        </p:grpSpPr>
        <p:sp>
          <p:nvSpPr>
            <p:cNvPr id="22" name="Rectangle 21"/>
            <p:cNvSpPr/>
            <p:nvPr/>
          </p:nvSpPr>
          <p:spPr>
            <a:xfrm>
              <a:off x="1417409" y="2253002"/>
              <a:ext cx="6314302" cy="80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17409" y="4098566"/>
              <a:ext cx="6314302" cy="80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574560" y="2253002"/>
              <a:ext cx="0" cy="8056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74560" y="4098566"/>
              <a:ext cx="0" cy="8056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8102" y="2253002"/>
              <a:ext cx="0" cy="8056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31919" y="2471473"/>
              <a:ext cx="654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field2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43878" y="2471473"/>
              <a:ext cx="654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field1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63202" y="4342149"/>
              <a:ext cx="654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field1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51933" y="4355803"/>
              <a:ext cx="654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field2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417409" y="3058620"/>
              <a:ext cx="0" cy="1039946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23" idx="0"/>
            </p:cNvCxnSpPr>
            <p:nvPr/>
          </p:nvCxnSpPr>
          <p:spPr>
            <a:xfrm>
              <a:off x="2923884" y="3058620"/>
              <a:ext cx="1650676" cy="1039946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74560" y="3058620"/>
              <a:ext cx="3157151" cy="1039946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373690" y="307640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053" y="307640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3690" y="493589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36729" y="307640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6729" y="493278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27305" y="3542465"/>
              <a:ext cx="1020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sign extend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72319" y="3542465"/>
              <a:ext cx="1020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sign extend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7905" y="2481048"/>
            <a:ext cx="1502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target structure</a:t>
            </a:r>
          </a:p>
          <a:p>
            <a:pPr algn="ctr"/>
            <a:r>
              <a:rPr lang="en-US" sz="1600" dirty="0"/>
              <a:t>layout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145" y="4351723"/>
            <a:ext cx="14326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inner structure</a:t>
            </a:r>
          </a:p>
          <a:p>
            <a:pPr algn="ctr"/>
            <a:r>
              <a:rPr lang="en-US" sz="1600" dirty="0"/>
              <a:t>layout</a:t>
            </a:r>
          </a:p>
        </p:txBody>
      </p:sp>
      <p:cxnSp>
        <p:nvCxnSpPr>
          <p:cNvPr id="34" name="Straight Connector 33"/>
          <p:cNvCxnSpPr>
            <a:stCxn id="5" idx="2"/>
            <a:endCxn id="30" idx="0"/>
          </p:cNvCxnSpPr>
          <p:nvPr/>
        </p:nvCxnSpPr>
        <p:spPr>
          <a:xfrm flipH="1">
            <a:off x="1172447" y="3065824"/>
            <a:ext cx="36575" cy="1285899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72448" y="3552040"/>
            <a:ext cx="60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adapt</a:t>
            </a:r>
          </a:p>
        </p:txBody>
      </p:sp>
    </p:spTree>
    <p:extLst>
      <p:ext uri="{BB962C8B-B14F-4D97-AF65-F5344CB8AC3E}">
        <p14:creationId xmlns:p14="http://schemas.microsoft.com/office/powerpoint/2010/main" val="358336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96619" y="2262576"/>
            <a:ext cx="6314302" cy="61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96619" y="3673284"/>
            <a:ext cx="6314302" cy="61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553770" y="2262576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53770" y="3673284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17312" y="2262576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52482" y="2429570"/>
            <a:ext cx="512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a[1]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9569" y="2442284"/>
            <a:ext cx="512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a[0]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0095" y="3859473"/>
            <a:ext cx="337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bʹ</a:t>
            </a:r>
          </a:p>
        </p:txBody>
      </p:sp>
      <p:cxnSp>
        <p:nvCxnSpPr>
          <p:cNvPr id="35" name="Straight Connector 34"/>
          <p:cNvCxnSpPr>
            <a:stCxn id="19" idx="0"/>
          </p:cNvCxnSpPr>
          <p:nvPr/>
        </p:nvCxnSpPr>
        <p:spPr>
          <a:xfrm flipH="1">
            <a:off x="2396620" y="2891964"/>
            <a:ext cx="1506474" cy="781320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3" idx="0"/>
          </p:cNvCxnSpPr>
          <p:nvPr/>
        </p:nvCxnSpPr>
        <p:spPr>
          <a:xfrm>
            <a:off x="2396619" y="2878372"/>
            <a:ext cx="3157151" cy="794912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0"/>
          </p:cNvCxnSpPr>
          <p:nvPr/>
        </p:nvCxnSpPr>
        <p:spPr>
          <a:xfrm>
            <a:off x="3903094" y="2891964"/>
            <a:ext cx="4807827" cy="781320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2900" y="2891964"/>
            <a:ext cx="275661" cy="23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5263" y="2891964"/>
            <a:ext cx="275661" cy="23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2900" y="4313318"/>
            <a:ext cx="275661" cy="23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5939" y="2891964"/>
            <a:ext cx="275661" cy="23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5939" y="4310939"/>
            <a:ext cx="275661" cy="23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1600" y="3425788"/>
            <a:ext cx="104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 extend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6952" y="3425788"/>
            <a:ext cx="1020720" cy="23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 extend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05" y="2266382"/>
            <a:ext cx="1502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target structure</a:t>
            </a:r>
          </a:p>
          <a:p>
            <a:pPr algn="ctr"/>
            <a:r>
              <a:rPr lang="en-US" sz="1600" dirty="0"/>
              <a:t>layout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2720" y="3704304"/>
            <a:ext cx="14326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inner structure</a:t>
            </a:r>
          </a:p>
          <a:p>
            <a:pPr algn="ctr"/>
            <a:r>
              <a:rPr lang="en-US" sz="1600" dirty="0"/>
              <a:t>layout</a:t>
            </a:r>
          </a:p>
        </p:txBody>
      </p:sp>
      <p:cxnSp>
        <p:nvCxnSpPr>
          <p:cNvPr id="34" name="Straight Connector 33"/>
          <p:cNvCxnSpPr>
            <a:stCxn id="5" idx="2"/>
            <a:endCxn id="30" idx="0"/>
          </p:cNvCxnSpPr>
          <p:nvPr/>
        </p:nvCxnSpPr>
        <p:spPr>
          <a:xfrm>
            <a:off x="1209022" y="2851158"/>
            <a:ext cx="0" cy="853146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72448" y="3181631"/>
            <a:ext cx="60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adapt</a:t>
            </a:r>
          </a:p>
        </p:txBody>
      </p:sp>
      <p:cxnSp>
        <p:nvCxnSpPr>
          <p:cNvPr id="39" name="Straight Connector 38"/>
          <p:cNvCxnSpPr>
            <a:stCxn id="22" idx="2"/>
            <a:endCxn id="23" idx="0"/>
          </p:cNvCxnSpPr>
          <p:nvPr/>
        </p:nvCxnSpPr>
        <p:spPr>
          <a:xfrm>
            <a:off x="5553770" y="2878372"/>
            <a:ext cx="0" cy="794912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35260" y="431331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161995" y="2262576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62669" y="2442284"/>
            <a:ext cx="292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169891" y="3661046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50312" y="3859473"/>
            <a:ext cx="558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aʹ[0]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37745" y="3859473"/>
            <a:ext cx="604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aʹ [1]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32060" y="431331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24164" y="289196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87277" y="3420842"/>
            <a:ext cx="104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 extend</a:t>
            </a:r>
          </a:p>
        </p:txBody>
      </p:sp>
    </p:spTree>
    <p:extLst>
      <p:ext uri="{BB962C8B-B14F-4D97-AF65-F5344CB8AC3E}">
        <p14:creationId xmlns:p14="http://schemas.microsoft.com/office/powerpoint/2010/main" val="98045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3D7D55-2550-49D2-ADE8-492DB16093F1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9" name="TextBox 88"/>
          <p:cNvSpPr txBox="1"/>
          <p:nvPr/>
        </p:nvSpPr>
        <p:spPr>
          <a:xfrm>
            <a:off x="4873940" y="1510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96619" y="3354603"/>
            <a:ext cx="6314302" cy="6157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86838" y="5360739"/>
            <a:ext cx="6314302" cy="6157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553770" y="3354603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53770" y="5360739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17312" y="3354603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68167" y="3448774"/>
            <a:ext cx="5696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a[1]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97165" y="3462276"/>
            <a:ext cx="5696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a[0]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08525" y="5499360"/>
            <a:ext cx="35711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bʹ</a:t>
            </a: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2396619" y="3965018"/>
            <a:ext cx="1520693" cy="1395721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endCxn id="55" idx="0"/>
          </p:cNvCxnSpPr>
          <p:nvPr/>
        </p:nvCxnSpPr>
        <p:spPr>
          <a:xfrm>
            <a:off x="2396619" y="3992258"/>
            <a:ext cx="3147370" cy="1368481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3917312" y="3992258"/>
            <a:ext cx="4733660" cy="1356243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58788" y="3021242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80095" y="3027452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58788" y="5979453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15939" y="3048000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15939" y="5983994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94235" y="4762899"/>
            <a:ext cx="139012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8-to-16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zero extend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23997" y="5028254"/>
            <a:ext cx="228780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16-to-32 sign extend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0503" y="3358409"/>
            <a:ext cx="173703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target structure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layout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8476" y="5391759"/>
            <a:ext cx="212109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reference structure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layout</a:t>
            </a:r>
          </a:p>
        </p:txBody>
      </p:sp>
      <p:cxnSp>
        <p:nvCxnSpPr>
          <p:cNvPr id="74" name="Straight Connector 73"/>
          <p:cNvCxnSpPr>
            <a:stCxn id="72" idx="2"/>
            <a:endCxn id="73" idx="0"/>
          </p:cNvCxnSpPr>
          <p:nvPr/>
        </p:nvCxnSpPr>
        <p:spPr>
          <a:xfrm>
            <a:off x="1209022" y="4004740"/>
            <a:ext cx="1" cy="1387019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72448" y="4496946"/>
            <a:ext cx="76231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adapt</a:t>
            </a:r>
          </a:p>
        </p:txBody>
      </p:sp>
      <p:cxnSp>
        <p:nvCxnSpPr>
          <p:cNvPr id="76" name="Straight Connector 75"/>
          <p:cNvCxnSpPr>
            <a:stCxn id="54" idx="2"/>
            <a:endCxn id="55" idx="0"/>
          </p:cNvCxnSpPr>
          <p:nvPr/>
        </p:nvCxnSpPr>
        <p:spPr>
          <a:xfrm flipH="1">
            <a:off x="5543989" y="3970399"/>
            <a:ext cx="9781" cy="1390340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553529" y="6002651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8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3161995" y="3354603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57231" y="3457593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7169891" y="5348501"/>
            <a:ext cx="0" cy="61579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25339" y="5480865"/>
            <a:ext cx="61375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aʹ[0]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60742" y="5480865"/>
            <a:ext cx="6778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aʹ [1]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32060" y="5986373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26586" y="3012802"/>
            <a:ext cx="313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07135" y="1664095"/>
            <a:ext cx="286291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t 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 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a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[</a:t>
            </a:r>
            <a:r>
              <a:rPr lang="en-US" dirty="0">
                <a:solidFill>
                  <a:srgbClr val="008C00"/>
                </a:solidFill>
                <a:latin typeface="Arial"/>
                <a:ea typeface="ＭＳ 明朝"/>
                <a:cs typeface="Arial"/>
              </a:rPr>
              <a:t>2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b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};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74242" y="1664095"/>
            <a:ext cx="3067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r 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  </a:t>
            </a:r>
          </a:p>
          <a:p>
            <a:pPr lv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b’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 </a:t>
            </a:r>
          </a:p>
          <a:p>
            <a:pPr lv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a’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[</a:t>
            </a:r>
            <a:r>
              <a:rPr lang="en-US" dirty="0">
                <a:solidFill>
                  <a:srgbClr val="008C00"/>
                </a:solidFill>
                <a:latin typeface="Arial"/>
                <a:ea typeface="ＭＳ 明朝"/>
                <a:cs typeface="Arial"/>
              </a:rPr>
              <a:t>2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</a:p>
          <a:p>
            <a:pPr lv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};</a:t>
            </a:r>
            <a:endParaRPr lang="en-US" dirty="0">
              <a:solidFill>
                <a:srgbClr val="000000"/>
              </a:solidFill>
              <a:latin typeface="Arial"/>
              <a:ea typeface="ＭＳ 明朝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7A866-C7F6-AE4B-9252-B5388E65FDDB}"/>
              </a:ext>
            </a:extLst>
          </p:cNvPr>
          <p:cNvSpPr txBox="1"/>
          <p:nvPr/>
        </p:nvSpPr>
        <p:spPr>
          <a:xfrm>
            <a:off x="443796" y="2296745"/>
            <a:ext cx="12448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byte offset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B4BD1A-870A-2D4F-9DCB-EE5DFD1BFD58}"/>
              </a:ext>
            </a:extLst>
          </p:cNvPr>
          <p:cNvCxnSpPr>
            <a:cxnSpLocks/>
            <a:stCxn id="65" idx="1"/>
            <a:endCxn id="39" idx="2"/>
          </p:cNvCxnSpPr>
          <p:nvPr/>
        </p:nvCxnSpPr>
        <p:spPr>
          <a:xfrm flipH="1" flipV="1">
            <a:off x="1066242" y="2666077"/>
            <a:ext cx="1192546" cy="539831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5C0E54-A767-0645-927B-BE4C21E6F538}"/>
              </a:ext>
            </a:extLst>
          </p:cNvPr>
          <p:cNvCxnSpPr>
            <a:cxnSpLocks/>
            <a:stCxn id="84" idx="1"/>
            <a:endCxn id="39" idx="2"/>
          </p:cNvCxnSpPr>
          <p:nvPr/>
        </p:nvCxnSpPr>
        <p:spPr>
          <a:xfrm flipH="1" flipV="1">
            <a:off x="1066242" y="2666077"/>
            <a:ext cx="1960344" cy="531391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BABE65-51A6-7F42-AAEE-C34370DD20C3}"/>
              </a:ext>
            </a:extLst>
          </p:cNvPr>
          <p:cNvCxnSpPr>
            <a:cxnSpLocks/>
            <a:stCxn id="66" idx="1"/>
            <a:endCxn id="39" idx="2"/>
          </p:cNvCxnSpPr>
          <p:nvPr/>
        </p:nvCxnSpPr>
        <p:spPr>
          <a:xfrm flipH="1" flipV="1">
            <a:off x="1066242" y="2666077"/>
            <a:ext cx="2713853" cy="546041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F659C8-53B8-B84D-978C-3091957FC3C1}"/>
              </a:ext>
            </a:extLst>
          </p:cNvPr>
          <p:cNvCxnSpPr>
            <a:cxnSpLocks/>
            <a:stCxn id="68" idx="1"/>
            <a:endCxn id="39" idx="2"/>
          </p:cNvCxnSpPr>
          <p:nvPr/>
        </p:nvCxnSpPr>
        <p:spPr>
          <a:xfrm flipH="1" flipV="1">
            <a:off x="1066242" y="2666077"/>
            <a:ext cx="4349697" cy="566589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B01527-0700-404B-BECA-6A8EC407EC87}"/>
              </a:ext>
            </a:extLst>
          </p:cNvPr>
          <p:cNvSpPr txBox="1"/>
          <p:nvPr/>
        </p:nvSpPr>
        <p:spPr>
          <a:xfrm>
            <a:off x="7260848" y="4762899"/>
            <a:ext cx="139012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8-to-16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zero extend</a:t>
            </a:r>
          </a:p>
        </p:txBody>
      </p:sp>
    </p:spTree>
    <p:extLst>
      <p:ext uri="{BB962C8B-B14F-4D97-AF65-F5344CB8AC3E}">
        <p14:creationId xmlns:p14="http://schemas.microsoft.com/office/powerpoint/2010/main" val="153827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7921" y="1160640"/>
            <a:ext cx="2908601" cy="1488347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"/>
                <a:cs typeface="Courier"/>
              </a:rPr>
              <a:t>CheckAdapter</a:t>
            </a:r>
            <a:endParaRPr lang="en-US" dirty="0">
              <a:latin typeface="Courier"/>
              <a:cs typeface="Courier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Q: Is there an input on which the reference and target code outputs differ with the current adapter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7921" y="3893754"/>
            <a:ext cx="2908601" cy="147732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"/>
                <a:cs typeface="Courier"/>
              </a:rPr>
              <a:t>SynthesizeAdapter</a:t>
            </a:r>
            <a:endParaRPr lang="en-US" dirty="0">
              <a:latin typeface="Courier"/>
              <a:cs typeface="Courier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Q: Is there an adapter such that the output of the reference and target code is the same on all tests?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498" y="320881"/>
            <a:ext cx="290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Inputs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reference, target code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adapter family F</a:t>
            </a:r>
            <a:r>
              <a:rPr lang="en-US" baseline="-25000" dirty="0">
                <a:latin typeface="Arial"/>
                <a:cs typeface="Arial"/>
              </a:rPr>
              <a:t>A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default adapter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4755" y="320881"/>
            <a:ext cx="290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Output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The target code is substitutable with the current adapter</a:t>
            </a:r>
          </a:p>
        </p:txBody>
      </p:sp>
      <p:cxnSp>
        <p:nvCxnSpPr>
          <p:cNvPr id="24" name="Curved Connector 23"/>
          <p:cNvCxnSpPr>
            <a:stCxn id="4" idx="3"/>
            <a:endCxn id="5" idx="3"/>
          </p:cNvCxnSpPr>
          <p:nvPr/>
        </p:nvCxnSpPr>
        <p:spPr>
          <a:xfrm>
            <a:off x="6166522" y="1904814"/>
            <a:ext cx="12700" cy="2727604"/>
          </a:xfrm>
          <a:prstGeom prst="curvedConnector3">
            <a:avLst>
              <a:gd name="adj1" fmla="val 4380551"/>
            </a:avLst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1"/>
            <a:endCxn id="4" idx="1"/>
          </p:cNvCxnSpPr>
          <p:nvPr/>
        </p:nvCxnSpPr>
        <p:spPr>
          <a:xfrm rot="10800000">
            <a:off x="3257921" y="1904814"/>
            <a:ext cx="12700" cy="2727604"/>
          </a:xfrm>
          <a:prstGeom prst="curvedConnector3">
            <a:avLst>
              <a:gd name="adj1" fmla="val 4810638"/>
            </a:avLst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2"/>
            <a:endCxn id="4" idx="1"/>
          </p:cNvCxnSpPr>
          <p:nvPr/>
        </p:nvCxnSpPr>
        <p:spPr>
          <a:xfrm>
            <a:off x="1805799" y="1521210"/>
            <a:ext cx="1452122" cy="383604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7" idx="2"/>
          </p:cNvCxnSpPr>
          <p:nvPr/>
        </p:nvCxnSpPr>
        <p:spPr>
          <a:xfrm flipV="1">
            <a:off x="6166522" y="1521210"/>
            <a:ext cx="1622534" cy="383604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9319" y="5293344"/>
            <a:ext cx="290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Output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The target code is not substitutable with any adapter in F</a:t>
            </a:r>
            <a:r>
              <a:rPr lang="en-US" baseline="-25000" dirty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>
            <a:stCxn id="5" idx="1"/>
            <a:endCxn id="47" idx="0"/>
          </p:cNvCxnSpPr>
          <p:nvPr/>
        </p:nvCxnSpPr>
        <p:spPr>
          <a:xfrm flipH="1">
            <a:off x="1803620" y="4632418"/>
            <a:ext cx="1454301" cy="66092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68669" y="1638541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A:</a:t>
            </a:r>
            <a:r>
              <a:rPr lang="en-US" dirty="0">
                <a:latin typeface="Arial"/>
                <a:cs typeface="Arial"/>
              </a:rPr>
              <a:t> no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96397" y="2662645"/>
            <a:ext cx="2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A: </a:t>
            </a:r>
            <a:r>
              <a:rPr lang="en-US" dirty="0">
                <a:latin typeface="Arial"/>
                <a:cs typeface="Arial"/>
              </a:rPr>
              <a:t>Yes, </a:t>
            </a:r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 </a:t>
            </a:r>
            <a:r>
              <a:rPr lang="en-US" i="1" dirty="0">
                <a:latin typeface="Arial"/>
                <a:cs typeface="Arial"/>
              </a:rPr>
              <a:t>, </a:t>
            </a:r>
            <a:r>
              <a:rPr lang="is-IS" i="1" dirty="0">
                <a:latin typeface="Arial"/>
                <a:cs typeface="Arial"/>
              </a:rPr>
              <a:t>…, x</a:t>
            </a:r>
            <a:r>
              <a:rPr lang="is-IS" i="1" baseline="-25000" dirty="0">
                <a:latin typeface="Arial"/>
                <a:cs typeface="Arial"/>
              </a:rPr>
              <a:t>n</a:t>
            </a:r>
            <a:r>
              <a:rPr lang="is-IS" i="1" dirty="0">
                <a:latin typeface="Arial"/>
                <a:cs typeface="Arial"/>
              </a:rPr>
              <a:t> </a:t>
            </a:r>
            <a:r>
              <a:rPr lang="is-IS" dirty="0">
                <a:latin typeface="Arial"/>
                <a:cs typeface="Arial"/>
              </a:rPr>
              <a:t>is a counterexample (add </a:t>
            </a:r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 </a:t>
            </a:r>
            <a:r>
              <a:rPr lang="en-US" i="1" dirty="0">
                <a:latin typeface="Arial"/>
                <a:cs typeface="Arial"/>
              </a:rPr>
              <a:t>, </a:t>
            </a:r>
            <a:r>
              <a:rPr lang="is-IS" i="1" dirty="0">
                <a:latin typeface="Arial"/>
                <a:cs typeface="Arial"/>
              </a:rPr>
              <a:t>…, x</a:t>
            </a:r>
            <a:r>
              <a:rPr lang="is-IS" i="1" baseline="-25000" dirty="0">
                <a:latin typeface="Arial"/>
                <a:cs typeface="Arial"/>
              </a:rPr>
              <a:t>n</a:t>
            </a:r>
            <a:r>
              <a:rPr lang="is-IS" dirty="0">
                <a:latin typeface="Arial"/>
                <a:cs typeface="Arial"/>
              </a:rPr>
              <a:t> to the test list)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109240" y="2662645"/>
            <a:ext cx="2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A: </a:t>
            </a:r>
            <a:r>
              <a:rPr lang="en-US" dirty="0">
                <a:latin typeface="Arial"/>
                <a:cs typeface="Arial"/>
              </a:rPr>
              <a:t>Yes, </a:t>
            </a:r>
            <a:r>
              <a:rPr lang="en-US" i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 is a suitable adapter (set the current adapter to </a:t>
            </a:r>
            <a:r>
              <a:rPr lang="en-US" i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9273" y="4621615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A:</a:t>
            </a:r>
            <a:r>
              <a:rPr lang="en-US" dirty="0">
                <a:latin typeface="Arial"/>
                <a:cs typeface="Arial"/>
              </a:rPr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18841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70301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mbedtls_arc4_setup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  (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mbedtls_arc4_context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ctx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key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keylen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</a:t>
            </a:r>
            <a:endParaRPr lang="en-US" dirty="0">
              <a:latin typeface="Arial"/>
              <a:ea typeface="ＭＳ 明朝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084795"/>
            <a:ext cx="832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RC4_set_key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RC4_KEY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RC4_KEY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len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data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endParaRPr lang="en-US" dirty="0">
              <a:solidFill>
                <a:srgbClr val="000000"/>
              </a:solidFill>
              <a:latin typeface="Arial"/>
              <a:ea typeface="ＭＳ 明朝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505200" y="2349346"/>
            <a:ext cx="304800" cy="801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62000" y="2236415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248400" y="2349346"/>
            <a:ext cx="1447800" cy="801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748315" y="2533361"/>
            <a:ext cx="313044" cy="369332"/>
          </a:xfrm>
          <a:prstGeom prst="rect">
            <a:avLst/>
          </a:prstGeom>
          <a:solidFill>
            <a:srgbClr val="008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"/>
                <a:cs typeface="Arial"/>
              </a:rPr>
              <a:t>1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28" y="2394862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direction of </a:t>
            </a:r>
          </a:p>
          <a:p>
            <a:r>
              <a:rPr lang="en-US" dirty="0">
                <a:latin typeface="Arial"/>
                <a:cs typeface="Arial"/>
              </a:rPr>
              <a:t>adaptation</a:t>
            </a:r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 bwMode="auto">
          <a:xfrm>
            <a:off x="4904837" y="2902693"/>
            <a:ext cx="332401" cy="248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90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33400" y="665269"/>
            <a:ext cx="8458200" cy="2574277"/>
            <a:chOff x="533400" y="665269"/>
            <a:chExt cx="8458200" cy="2574277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665269"/>
              <a:ext cx="8458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b="1" dirty="0" err="1">
                  <a:solidFill>
                    <a:srgbClr val="800000"/>
                  </a:solidFill>
                  <a:latin typeface="Courier"/>
                  <a:ea typeface="ＭＳ 明朝"/>
                  <a:cs typeface="Courier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mbedtls_arc4_crypt</a:t>
              </a:r>
            </a:p>
            <a:p>
              <a:pPr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dirty="0">
                  <a:solidFill>
                    <a:srgbClr val="808030"/>
                  </a:solidFill>
                  <a:latin typeface="Courier"/>
                  <a:ea typeface="ＭＳ 明朝"/>
                  <a:cs typeface="Courier"/>
                </a:rPr>
                <a:t>(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mbedtls_arc4_context </a:t>
              </a:r>
              <a:r>
                <a:rPr lang="en-US" dirty="0">
                  <a:solidFill>
                    <a:srgbClr val="808030"/>
                  </a:solidFill>
                  <a:latin typeface="Courier"/>
                  <a:ea typeface="ＭＳ 明朝"/>
                  <a:cs typeface="Courier"/>
                </a:rPr>
                <a:t>*</a:t>
              </a:r>
              <a:r>
                <a:rPr lang="en-US" dirty="0" err="1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ctx</a:t>
              </a:r>
              <a:r>
                <a:rPr lang="en-US" dirty="0">
                  <a:solidFill>
                    <a:srgbClr val="808030"/>
                  </a:solidFill>
                  <a:latin typeface="Courier"/>
                  <a:ea typeface="ＭＳ 明朝"/>
                  <a:cs typeface="Courier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dirty="0" err="1">
                  <a:solidFill>
                    <a:srgbClr val="603000"/>
                  </a:solidFill>
                  <a:latin typeface="Courier"/>
                  <a:ea typeface="ＭＳ 明朝"/>
                  <a:cs typeface="Courier"/>
                </a:rPr>
                <a:t>size_t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length</a:t>
              </a:r>
              <a:r>
                <a:rPr lang="en-US" dirty="0">
                  <a:solidFill>
                    <a:srgbClr val="808030"/>
                  </a:solidFill>
                  <a:latin typeface="Courier"/>
                  <a:ea typeface="ＭＳ 明朝"/>
                  <a:cs typeface="Courier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</a:p>
            <a:p>
              <a:pPr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"/>
                  <a:ea typeface="ＭＳ 明朝"/>
                  <a:cs typeface="Courier"/>
                </a:rPr>
                <a:t>  </a:t>
              </a:r>
              <a:r>
                <a:rPr lang="en-US" b="1" dirty="0" err="1">
                  <a:solidFill>
                    <a:srgbClr val="800000"/>
                  </a:solidFill>
                  <a:latin typeface="Courier"/>
                  <a:ea typeface="ＭＳ 明朝"/>
                  <a:cs typeface="Courier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"/>
                  <a:ea typeface="ＭＳ 明朝"/>
                  <a:cs typeface="Courier"/>
                </a:rPr>
                <a:t>unsigned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"/>
                  <a:ea typeface="ＭＳ 明朝"/>
                  <a:cs typeface="Courier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"/>
                  <a:ea typeface="ＭＳ 明朝"/>
                  <a:cs typeface="Courier"/>
                </a:rPr>
                <a:t>*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input</a:t>
              </a:r>
              <a:r>
                <a:rPr lang="en-US" dirty="0">
                  <a:solidFill>
                    <a:srgbClr val="808030"/>
                  </a:solidFill>
                  <a:latin typeface="Courier"/>
                  <a:ea typeface="ＭＳ 明朝"/>
                  <a:cs typeface="Courier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"/>
                  <a:ea typeface="ＭＳ 明朝"/>
                  <a:cs typeface="Courier"/>
                </a:rPr>
                <a:t>unsigned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"/>
                  <a:ea typeface="ＭＳ 明朝"/>
                  <a:cs typeface="Courier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"/>
                  <a:ea typeface="ＭＳ 明朝"/>
                  <a:cs typeface="Courier"/>
                </a:rPr>
                <a:t>*</a:t>
              </a:r>
              <a:r>
                <a:rPr lang="en-US" dirty="0">
                  <a:solidFill>
                    <a:srgbClr val="000000"/>
                  </a:solidFill>
                  <a:latin typeface="Courier"/>
                  <a:ea typeface="ＭＳ 明朝"/>
                  <a:cs typeface="Courier"/>
                </a:rPr>
                <a:t>output </a:t>
              </a:r>
              <a:r>
                <a:rPr lang="en-US" dirty="0">
                  <a:solidFill>
                    <a:srgbClr val="808030"/>
                  </a:solidFill>
                  <a:latin typeface="Courier"/>
                  <a:ea typeface="ＭＳ 明朝"/>
                  <a:cs typeface="Courier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Courier"/>
                  <a:ea typeface="ＭＳ 明朝"/>
                  <a:cs typeface="Courier"/>
                </a:rPr>
                <a:t>;</a:t>
              </a:r>
              <a:endParaRPr lang="en-US" sz="2800" dirty="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2593215"/>
              <a:ext cx="7803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"/>
                  <a:cs typeface="Courier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RC4</a:t>
              </a:r>
              <a:r>
                <a:rPr lang="en-US" dirty="0">
                  <a:solidFill>
                    <a:srgbClr val="808030"/>
                  </a:solidFill>
                  <a:latin typeface="Courier"/>
                  <a:cs typeface="Courier"/>
                </a:rPr>
                <a:t>(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RC4_KEY </a:t>
              </a:r>
              <a:r>
                <a:rPr lang="en-US" dirty="0">
                  <a:solidFill>
                    <a:srgbClr val="808030"/>
                  </a:solidFill>
                  <a:latin typeface="Courier"/>
                  <a:cs typeface="Courier"/>
                </a:rPr>
                <a:t>*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key</a:t>
              </a:r>
              <a:r>
                <a:rPr lang="en-US" dirty="0">
                  <a:solidFill>
                    <a:srgbClr val="808030"/>
                  </a:solidFill>
                  <a:latin typeface="Courier"/>
                  <a:cs typeface="Courier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   </a:t>
              </a:r>
              <a:r>
                <a:rPr lang="en-US" dirty="0" err="1">
                  <a:solidFill>
                    <a:srgbClr val="603000"/>
                  </a:solidFill>
                  <a:latin typeface="Courier"/>
                  <a:cs typeface="Courier"/>
                </a:rPr>
                <a:t>size_t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urier"/>
                  <a:cs typeface="Courier"/>
                </a:rPr>
                <a:t>len</a:t>
              </a:r>
              <a:r>
                <a:rPr lang="en-US" dirty="0">
                  <a:solidFill>
                    <a:srgbClr val="808030"/>
                  </a:solidFill>
                  <a:latin typeface="Courier"/>
                  <a:cs typeface="Courier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"/>
                  <a:cs typeface="Courier"/>
                </a:rPr>
                <a:t>  </a:t>
              </a:r>
              <a:r>
                <a:rPr lang="en-US" b="1" dirty="0" err="1">
                  <a:solidFill>
                    <a:srgbClr val="800000"/>
                  </a:solidFill>
                  <a:latin typeface="Courier"/>
                  <a:cs typeface="Courier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"/>
                  <a:cs typeface="Courier"/>
                </a:rPr>
                <a:t>unsigned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"/>
                  <a:cs typeface="Courier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"/>
                  <a:cs typeface="Courier"/>
                </a:rPr>
                <a:t>*</a:t>
              </a:r>
              <a:r>
                <a:rPr lang="en-US" dirty="0" err="1">
                  <a:solidFill>
                    <a:srgbClr val="000000"/>
                  </a:solidFill>
                  <a:latin typeface="Courier"/>
                  <a:cs typeface="Courier"/>
                </a:rPr>
                <a:t>indata</a:t>
              </a:r>
              <a:r>
                <a:rPr lang="en-US" dirty="0">
                  <a:solidFill>
                    <a:srgbClr val="808030"/>
                  </a:solidFill>
                  <a:latin typeface="Courier"/>
                  <a:cs typeface="Courier"/>
                </a:rPr>
                <a:t>, </a:t>
              </a:r>
              <a:r>
                <a:rPr lang="en-US" b="1" dirty="0">
                  <a:solidFill>
                    <a:srgbClr val="800000"/>
                  </a:solidFill>
                  <a:latin typeface="Courier"/>
                  <a:cs typeface="Courier"/>
                </a:rPr>
                <a:t>unsigned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"/>
                  <a:cs typeface="Courier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"/>
                  <a:cs typeface="Courier"/>
                </a:rPr>
                <a:t>*</a:t>
              </a:r>
              <a:r>
                <a:rPr lang="en-US" dirty="0" err="1">
                  <a:solidFill>
                    <a:srgbClr val="000000"/>
                  </a:solidFill>
                  <a:latin typeface="Courier"/>
                  <a:cs typeface="Courier"/>
                </a:rPr>
                <a:t>outdata</a:t>
              </a:r>
              <a:r>
                <a:rPr lang="en-US" dirty="0">
                  <a:solidFill>
                    <a:srgbClr val="808030"/>
                  </a:solidFill>
                  <a:latin typeface="Courier"/>
                  <a:cs typeface="Courier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Courier"/>
                  <a:cs typeface="Courier"/>
                </a:rPr>
                <a:t>;</a:t>
              </a:r>
              <a:r>
                <a:rPr lang="en-US" dirty="0">
                  <a:latin typeface="Courier"/>
                  <a:cs typeface="Courier"/>
                </a:rPr>
                <a:t> </a:t>
              </a:r>
              <a:endParaRPr lang="en-US" dirty="0">
                <a:solidFill>
                  <a:srgbClr val="000000"/>
                </a:solidFill>
                <a:latin typeface="Courier"/>
                <a:ea typeface="ＭＳ 明朝"/>
                <a:cs typeface="Courier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>
              <a:off x="2621838" y="1256219"/>
              <a:ext cx="327730" cy="13369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628985" y="1506670"/>
              <a:ext cx="0" cy="11755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812404" y="1588599"/>
              <a:ext cx="0" cy="12925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4243065" y="1862317"/>
              <a:ext cx="313044" cy="369332"/>
            </a:xfrm>
            <a:prstGeom prst="rect">
              <a:avLst/>
            </a:prstGeom>
            <a:solidFill>
              <a:srgbClr val="008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latin typeface="Arial"/>
                  <a:cs typeface="Arial"/>
                </a:rPr>
                <a:t>1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1408" y="1848662"/>
              <a:ext cx="1326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direction of </a:t>
              </a:r>
            </a:p>
            <a:p>
              <a:r>
                <a:rPr lang="en-US" dirty="0">
                  <a:latin typeface="Arial"/>
                  <a:cs typeface="Arial"/>
                </a:rPr>
                <a:t>adaptation</a:t>
              </a:r>
            </a:p>
          </p:txBody>
        </p:sp>
        <p:cxnSp>
          <p:nvCxnSpPr>
            <p:cNvPr id="22" name="Straight Arrow Connector 21"/>
            <p:cNvCxnSpPr>
              <a:stCxn id="11" idx="2"/>
            </p:cNvCxnSpPr>
            <p:nvPr/>
          </p:nvCxnSpPr>
          <p:spPr bwMode="auto">
            <a:xfrm>
              <a:off x="4399587" y="2231649"/>
              <a:ext cx="844088" cy="450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7018878" y="1588599"/>
              <a:ext cx="0" cy="12925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09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5456" y="1697026"/>
            <a:ext cx="300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long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target_fn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BIGNUM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h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)</a:t>
            </a:r>
            <a:endParaRPr lang="en-US" sz="2800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5456" y="3078806"/>
            <a:ext cx="42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0000"/>
                </a:solidFill>
                <a:latin typeface="Arial"/>
                <a:cs typeface="Arial"/>
              </a:rPr>
              <a:t>long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inner_fn</a:t>
            </a:r>
            <a:r>
              <a:rPr lang="en-US" dirty="0">
                <a:solidFill>
                  <a:srgbClr val="808030"/>
                </a:solidFill>
                <a:latin typeface="Arial"/>
                <a:cs typeface="Arial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mbedtls_mpi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dirty="0">
                <a:solidFill>
                  <a:srgbClr val="808030"/>
                </a:solidFill>
                <a:latin typeface="Arial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radix</a:t>
            </a:r>
            <a:r>
              <a:rPr lang="en-US" dirty="0">
                <a:solidFill>
                  <a:srgbClr val="808030"/>
                </a:solidFill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> </a:t>
            </a:r>
            <a:endParaRPr lang="en-US" dirty="0">
              <a:solidFill>
                <a:srgbClr val="000000"/>
              </a:solidFill>
              <a:latin typeface="Arial"/>
              <a:ea typeface="ＭＳ 明朝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918438" y="1961652"/>
            <a:ext cx="333520" cy="1229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957856" y="2169951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469698" y="2328398"/>
            <a:ext cx="441422" cy="369332"/>
          </a:xfrm>
          <a:prstGeom prst="rect">
            <a:avLst/>
          </a:prstGeom>
          <a:solidFill>
            <a:srgbClr val="008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"/>
                <a:cs typeface="Arial"/>
              </a:rPr>
              <a:t>16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7384" y="232839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direction of </a:t>
            </a:r>
          </a:p>
          <a:p>
            <a:r>
              <a:rPr lang="en-US" dirty="0">
                <a:latin typeface="Arial"/>
                <a:cs typeface="Arial"/>
              </a:rPr>
              <a:t>adaptation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 bwMode="auto">
          <a:xfrm>
            <a:off x="5690409" y="2697730"/>
            <a:ext cx="220711" cy="493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205980" y="3483745"/>
            <a:ext cx="26049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800000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696969"/>
                </a:solidFill>
              </a:rPr>
              <a:t>/* integer sign */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696969"/>
                </a:solidFill>
              </a:rPr>
              <a:t>/* total # of limbs */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603000"/>
                </a:solidFill>
              </a:rPr>
              <a:t>size_t</a:t>
            </a:r>
            <a:r>
              <a:rPr lang="en-US" dirty="0">
                <a:solidFill>
                  <a:srgbClr val="000000"/>
                </a:solidFill>
              </a:rPr>
              <a:t> n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696969"/>
                </a:solidFill>
              </a:rPr>
              <a:t>/* pointer to limbs */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mbedtls_mpi_uint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30"/>
                </a:solidFill>
              </a:rPr>
              <a:t>*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mbedtls_mpi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/>
              <a:t> 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345793" y="4326759"/>
            <a:ext cx="2215931" cy="9984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33400" y="3483745"/>
            <a:ext cx="41384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800000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</a:p>
          <a:p>
            <a:r>
              <a:rPr lang="en-US" dirty="0">
                <a:solidFill>
                  <a:srgbClr val="800080"/>
                </a:solidFill>
              </a:rPr>
              <a:t>      </a:t>
            </a:r>
            <a:r>
              <a:rPr lang="en-US" dirty="0">
                <a:solidFill>
                  <a:srgbClr val="696969"/>
                </a:solidFill>
              </a:rPr>
              <a:t>/* Pointer to an array of bit chunks */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BN_ULONG </a:t>
            </a:r>
            <a:r>
              <a:rPr lang="en-US" dirty="0">
                <a:solidFill>
                  <a:srgbClr val="808030"/>
                </a:solidFill>
              </a:rPr>
              <a:t>*</a:t>
            </a: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696969"/>
                </a:solidFill>
              </a:rPr>
              <a:t>/* Index of last used d+1 */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top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696969"/>
                </a:solidFill>
              </a:rPr>
              <a:t>/* Size of the d array. */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dmax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696969"/>
                </a:solidFill>
              </a:rPr>
              <a:t>/* 1 = negative */</a:t>
            </a: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neg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696969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flags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BIGNUM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/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345793" y="4834761"/>
            <a:ext cx="22159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3345793" y="4326759"/>
            <a:ext cx="2215931" cy="1567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2583826" y="5894552"/>
            <a:ext cx="7619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583826" y="4326759"/>
            <a:ext cx="761967" cy="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583826" y="4834761"/>
            <a:ext cx="7619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583826" y="5841992"/>
            <a:ext cx="12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-2*</a:t>
            </a:r>
            <a:r>
              <a:rPr lang="en-US" dirty="0" err="1">
                <a:latin typeface="Arial"/>
                <a:cs typeface="Arial"/>
              </a:rPr>
              <a:t>neg</a:t>
            </a:r>
            <a:r>
              <a:rPr lang="en-US" dirty="0">
                <a:latin typeface="Arial"/>
                <a:cs typeface="Arial"/>
              </a:rPr>
              <a:t> + 1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83826" y="4018744"/>
            <a:ext cx="92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1*d + 0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3826" y="4539022"/>
            <a:ext cx="111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1*top + 0</a:t>
            </a:r>
          </a:p>
        </p:txBody>
      </p:sp>
    </p:spTree>
    <p:extLst>
      <p:ext uri="{BB962C8B-B14F-4D97-AF65-F5344CB8AC3E}">
        <p14:creationId xmlns:p14="http://schemas.microsoft.com/office/powerpoint/2010/main" val="9220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75" y="1703015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100" b="1" dirty="0">
                <a:solidFill>
                  <a:srgbClr val="800000"/>
                </a:solidFill>
                <a:latin typeface="Arial"/>
                <a:cs typeface="Arial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Arial"/>
                <a:cs typeface="Arial"/>
              </a:rPr>
              <a:t> crc32_target</a:t>
            </a:r>
            <a:r>
              <a:rPr lang="en-US" sz="2100" dirty="0">
                <a:solidFill>
                  <a:srgbClr val="808030"/>
                </a:solidFill>
                <a:latin typeface="Arial"/>
                <a:cs typeface="Arial"/>
              </a:rPr>
              <a:t>(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100" b="1" dirty="0">
                <a:solidFill>
                  <a:srgbClr val="808030"/>
                </a:solidFill>
                <a:latin typeface="Arial"/>
                <a:cs typeface="Arial"/>
              </a:rPr>
              <a:t>  </a:t>
            </a:r>
            <a:r>
              <a:rPr lang="en-US" sz="2100" b="1" dirty="0">
                <a:solidFill>
                  <a:srgbClr val="800000"/>
                </a:solidFill>
                <a:latin typeface="Arial"/>
                <a:cs typeface="Arial"/>
              </a:rPr>
              <a:t>unsigned</a:t>
            </a:r>
            <a:r>
              <a:rPr lang="en-US" sz="2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100" b="1" dirty="0">
                <a:solidFill>
                  <a:srgbClr val="800000"/>
                </a:solidFill>
                <a:latin typeface="Arial"/>
                <a:cs typeface="Arial"/>
              </a:rPr>
              <a:t>char</a:t>
            </a:r>
            <a:r>
              <a:rPr lang="en-US" sz="2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Arial"/>
                <a:cs typeface="Arial"/>
              </a:rPr>
              <a:t>*</a:t>
            </a:r>
            <a:r>
              <a:rPr lang="en-US" sz="2100" dirty="0">
                <a:solidFill>
                  <a:srgbClr val="000000"/>
                </a:solidFill>
                <a:latin typeface="Arial"/>
                <a:cs typeface="Arial"/>
              </a:rPr>
              <a:t>message</a:t>
            </a:r>
            <a:r>
              <a:rPr lang="en-US" sz="2100" dirty="0">
                <a:solidFill>
                  <a:srgbClr val="808030"/>
                </a:solidFill>
                <a:latin typeface="Arial"/>
                <a:cs typeface="Arial"/>
              </a:rPr>
              <a:t>, </a:t>
            </a:r>
            <a:r>
              <a:rPr lang="en-US" sz="2100" b="1" dirty="0" err="1">
                <a:solidFill>
                  <a:srgbClr val="800000"/>
                </a:solidFill>
                <a:latin typeface="Arial"/>
                <a:cs typeface="Arial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Arial"/>
                <a:cs typeface="Arial"/>
              </a:rPr>
              <a:t>len</a:t>
            </a:r>
            <a:r>
              <a:rPr lang="en-US" sz="2100" dirty="0">
                <a:solidFill>
                  <a:srgbClr val="808030"/>
                </a:solidFill>
                <a:latin typeface="Arial"/>
                <a:cs typeface="Arial"/>
              </a:rPr>
              <a:t>)</a:t>
            </a:r>
            <a:r>
              <a:rPr lang="en-US" sz="2100" dirty="0">
                <a:solidFill>
                  <a:srgbClr val="800080"/>
                </a:solidFill>
                <a:latin typeface="Arial"/>
                <a:cs typeface="Arial"/>
              </a:rPr>
              <a:t>;</a:t>
            </a:r>
            <a:r>
              <a:rPr lang="en-US" sz="2100" dirty="0">
                <a:latin typeface="Arial"/>
                <a:cs typeface="Arial"/>
              </a:rPr>
              <a:t> </a:t>
            </a:r>
            <a:endParaRPr lang="en-US" sz="2100" dirty="0">
              <a:latin typeface="Arial"/>
              <a:ea typeface="ＭＳ 明朝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75" y="3108985"/>
            <a:ext cx="115896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crc32_inner</a:t>
            </a:r>
            <a:r>
              <a:rPr lang="en-US" sz="2100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(</a:t>
            </a:r>
          </a:p>
          <a:p>
            <a:r>
              <a:rPr lang="en-US" sz="2100" b="1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  </a:t>
            </a:r>
            <a:r>
              <a:rPr lang="en-US" sz="2100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bogus_1</a:t>
            </a:r>
            <a:r>
              <a:rPr lang="en-US" sz="2100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sz="2100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sz="2100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message</a:t>
            </a:r>
            <a:r>
              <a:rPr lang="en-US" sz="2100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sz="2100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bogus_2</a:t>
            </a:r>
            <a:r>
              <a:rPr lang="en-US" sz="2100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sz="2100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bogus_3</a:t>
            </a:r>
            <a:r>
              <a:rPr lang="en-US" sz="2100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sz="2100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bogus_4</a:t>
            </a:r>
            <a:r>
              <a:rPr lang="en-US" sz="2100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sz="2100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len</a:t>
            </a:r>
            <a:r>
              <a:rPr lang="en-US" sz="2100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)</a:t>
            </a:r>
            <a:r>
              <a:rPr lang="en-US" sz="2100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sz="2100" dirty="0">
                <a:latin typeface="Arial"/>
                <a:cs typeface="Arial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92815" y="2387914"/>
            <a:ext cx="1622177" cy="107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15707" y="2240447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792816" y="2387914"/>
            <a:ext cx="6964958" cy="107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55235" y="2398894"/>
            <a:ext cx="1518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/>
                <a:cs typeface="Arial"/>
              </a:rPr>
              <a:t>direction of </a:t>
            </a:r>
          </a:p>
          <a:p>
            <a:r>
              <a:rPr lang="en-US" sz="2100" dirty="0">
                <a:latin typeface="Arial"/>
                <a:cs typeface="Arial"/>
              </a:rPr>
              <a:t>adaptation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857042" y="2387914"/>
            <a:ext cx="935774" cy="1171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792816" y="2387914"/>
            <a:ext cx="2766993" cy="107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792816" y="2387914"/>
            <a:ext cx="4645208" cy="107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079597" y="2370672"/>
            <a:ext cx="6716854" cy="1078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562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0465" y="1622723"/>
            <a:ext cx="3234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typedef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rc4_key_st 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x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y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data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[</a:t>
            </a:r>
            <a:r>
              <a:rPr lang="en-US" dirty="0">
                <a:solidFill>
                  <a:srgbClr val="008C00"/>
                </a:solidFill>
                <a:latin typeface="Arial"/>
                <a:ea typeface="ＭＳ 明朝"/>
                <a:cs typeface="Arial"/>
              </a:rPr>
              <a:t>256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} 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RC4_KEY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175" y="1622723"/>
            <a:ext cx="3183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typedef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  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x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y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   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m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[</a:t>
            </a:r>
            <a:r>
              <a:rPr lang="en-US" dirty="0">
                <a:solidFill>
                  <a:srgbClr val="008C00"/>
                </a:solidFill>
                <a:latin typeface="Arial"/>
                <a:ea typeface="ＭＳ 明朝"/>
                <a:cs typeface="Arial"/>
              </a:rPr>
              <a:t>256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} 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mbedtls_arc4_context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1624993" y="2147208"/>
            <a:ext cx="46701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>
            <a:off x="1624993" y="2147208"/>
            <a:ext cx="4670149" cy="243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3413051" y="2390453"/>
            <a:ext cx="2882092" cy="235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497217" y="252700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8-to-32-zero-extend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256 array entries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3847" y="1777876"/>
            <a:ext cx="155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32-to-32 map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1912" y="35116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direction of </a:t>
            </a:r>
          </a:p>
          <a:p>
            <a:r>
              <a:rPr lang="en-US" dirty="0">
                <a:latin typeface="Arial"/>
                <a:cs typeface="Arial"/>
              </a:rPr>
              <a:t>adaptation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3534016" y="3491067"/>
            <a:ext cx="22087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39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4921" y="1934646"/>
            <a:ext cx="762085" cy="369332"/>
          </a:xfrm>
          <a:prstGeom prst="rect">
            <a:avLst/>
          </a:prstGeom>
          <a:solidFill>
            <a:srgbClr val="1F497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nmap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48" y="1511200"/>
            <a:ext cx="1017524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8517" y="3628667"/>
            <a:ext cx="1929547" cy="923330"/>
          </a:xfrm>
          <a:prstGeom prst="rect">
            <a:avLst/>
          </a:prstGeom>
          <a:solidFill>
            <a:srgbClr val="C0504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libmbedcrypto.so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5548" y="3020273"/>
            <a:ext cx="1275484" cy="369332"/>
          </a:xfrm>
          <a:prstGeom prst="rect">
            <a:avLst/>
          </a:prstGeom>
          <a:solidFill>
            <a:srgbClr val="C0504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adapter.so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6648" y="3721000"/>
            <a:ext cx="1877220" cy="98790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libcrypto.so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>
            <a:off x="4355964" y="2303978"/>
            <a:ext cx="1179294" cy="1417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3069113" y="2616770"/>
            <a:ext cx="17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LD_PRELOAD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6313158" y="3015815"/>
            <a:ext cx="1540618" cy="519351"/>
          </a:xfrm>
          <a:prstGeom prst="wedgeEllipseCallout">
            <a:avLst>
              <a:gd name="adj1" fmla="val -43986"/>
              <a:gd name="adj2" fmla="val 91140"/>
            </a:avLst>
          </a:prstGeom>
          <a:solidFill>
            <a:srgbClr val="008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EVP_rc4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698835" y="2304900"/>
            <a:ext cx="1540618" cy="519351"/>
          </a:xfrm>
          <a:prstGeom prst="wedgeEllipseCallout">
            <a:avLst>
              <a:gd name="adj1" fmla="val 24547"/>
              <a:gd name="adj2" fmla="val 93264"/>
            </a:avLst>
          </a:prstGeom>
          <a:solidFill>
            <a:srgbClr val="C0504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EVP_rc4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737006" y="2119312"/>
            <a:ext cx="1231242" cy="14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4749048" y="1816000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HTTPS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6688" y="21335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RC4+RSA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-9269" b="-9269"/>
          <a:stretch/>
        </p:blipFill>
        <p:spPr>
          <a:xfrm>
            <a:off x="2873250" y="4018759"/>
            <a:ext cx="1447800" cy="464241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 flipH="1">
            <a:off x="3433290" y="2303978"/>
            <a:ext cx="922674" cy="71629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001" y="4275179"/>
            <a:ext cx="1884633" cy="512621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7" idx="2"/>
            <a:endCxn id="6" idx="0"/>
          </p:cNvCxnSpPr>
          <p:nvPr/>
        </p:nvCxnSpPr>
        <p:spPr>
          <a:xfrm>
            <a:off x="3433290" y="3389605"/>
            <a:ext cx="1" cy="23906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4572000" y="4752565"/>
            <a:ext cx="3916094" cy="1144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RC4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(RC4_KEY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RC4_KEY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603000"/>
                </a:solidFill>
                <a:latin typeface="Arial"/>
                <a:ea typeface="ＭＳ 明朝"/>
                <a:cs typeface="Arial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len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indata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outdata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6740" y="4711600"/>
            <a:ext cx="4191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mbedtls_arc4_crypt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mbedtls_arc4_context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ctx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603000"/>
                </a:solidFill>
                <a:latin typeface="Arial"/>
                <a:ea typeface="ＭＳ 明朝"/>
                <a:cs typeface="Arial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length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input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Arial"/>
                <a:ea typeface="ＭＳ 明朝"/>
                <a:cs typeface="Arial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output</a:t>
            </a:r>
            <a:r>
              <a:rPr lang="en-US" dirty="0">
                <a:solidFill>
                  <a:srgbClr val="808030"/>
                </a:solidFill>
                <a:latin typeface="Arial"/>
                <a:ea typeface="ＭＳ 明朝"/>
                <a:cs typeface="Arial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/>
                <a:ea typeface="ＭＳ 明朝"/>
                <a:cs typeface="Arial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  </a:t>
            </a:r>
            <a:endParaRPr lang="en-US" dirty="0">
              <a:latin typeface="Arial"/>
              <a:ea typeface="ＭＳ 明朝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26740" y="4787799"/>
            <a:ext cx="3571324" cy="1479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601894" y="4787799"/>
            <a:ext cx="3659626" cy="14796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12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17409" y="2253002"/>
            <a:ext cx="6314302" cy="80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17409" y="4098566"/>
            <a:ext cx="6314302" cy="80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74560" y="2253002"/>
            <a:ext cx="0" cy="805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4560" y="4098566"/>
            <a:ext cx="0" cy="805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38102" y="2253002"/>
            <a:ext cx="0" cy="805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919" y="2471474"/>
            <a:ext cx="31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3878" y="2471474"/>
            <a:ext cx="30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68595" y="4346654"/>
            <a:ext cx="29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51933" y="4340022"/>
            <a:ext cx="31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417409" y="3058620"/>
            <a:ext cx="0" cy="1039946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3" idx="0"/>
          </p:cNvCxnSpPr>
          <p:nvPr/>
        </p:nvCxnSpPr>
        <p:spPr>
          <a:xfrm>
            <a:off x="2923884" y="3058620"/>
            <a:ext cx="1650676" cy="1039946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4560" y="3058620"/>
            <a:ext cx="3157151" cy="1039946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73690" y="307640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6053" y="307640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3690" y="493589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6729" y="307640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36729" y="493278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4292" y="3388578"/>
            <a:ext cx="125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extend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72319" y="3388578"/>
            <a:ext cx="125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extend</a:t>
            </a:r>
          </a:p>
        </p:txBody>
      </p:sp>
    </p:spTree>
    <p:extLst>
      <p:ext uri="{BB962C8B-B14F-4D97-AF65-F5344CB8AC3E}">
        <p14:creationId xmlns:p14="http://schemas.microsoft.com/office/powerpoint/2010/main" val="114828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52900" y="2262576"/>
            <a:ext cx="6358021" cy="2990668"/>
            <a:chOff x="1373690" y="2253002"/>
            <a:chExt cx="6358021" cy="2990668"/>
          </a:xfrm>
        </p:grpSpPr>
        <p:sp>
          <p:nvSpPr>
            <p:cNvPr id="22" name="Rectangle 21"/>
            <p:cNvSpPr/>
            <p:nvPr/>
          </p:nvSpPr>
          <p:spPr>
            <a:xfrm>
              <a:off x="1417409" y="2253002"/>
              <a:ext cx="6314302" cy="80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17409" y="4098566"/>
              <a:ext cx="6314302" cy="80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574560" y="2253002"/>
              <a:ext cx="0" cy="8056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74560" y="4098566"/>
              <a:ext cx="0" cy="8056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8102" y="2253002"/>
              <a:ext cx="0" cy="8056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31919" y="2471474"/>
              <a:ext cx="771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field2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43878" y="2471474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field1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63202" y="4342149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field1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51933" y="4355803"/>
              <a:ext cx="771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field2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417409" y="3058620"/>
              <a:ext cx="0" cy="1039946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23" idx="0"/>
            </p:cNvCxnSpPr>
            <p:nvPr/>
          </p:nvCxnSpPr>
          <p:spPr>
            <a:xfrm>
              <a:off x="2923884" y="3058620"/>
              <a:ext cx="1650676" cy="1039946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74560" y="3058620"/>
              <a:ext cx="3157151" cy="1039946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373690" y="307640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053" y="307640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3690" y="493589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36729" y="307640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6729" y="493278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27305" y="3542465"/>
              <a:ext cx="1020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sign extend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72319" y="3542465"/>
              <a:ext cx="1020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sign extend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27730" y="2481048"/>
            <a:ext cx="176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</a:t>
            </a:r>
            <a:r>
              <a:rPr lang="en-US" sz="2000" dirty="0"/>
              <a:t>structure</a:t>
            </a:r>
          </a:p>
          <a:p>
            <a:pPr algn="ctr"/>
            <a:r>
              <a:rPr lang="en-US" sz="2000" dirty="0"/>
              <a:t>layout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730" y="4351723"/>
            <a:ext cx="1689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inner </a:t>
            </a:r>
            <a:r>
              <a:rPr lang="en-US" sz="2000" dirty="0"/>
              <a:t>structure</a:t>
            </a:r>
          </a:p>
          <a:p>
            <a:pPr algn="ctr"/>
            <a:r>
              <a:rPr lang="en-US" sz="2000" dirty="0"/>
              <a:t>layout</a:t>
            </a:r>
          </a:p>
        </p:txBody>
      </p:sp>
      <p:cxnSp>
        <p:nvCxnSpPr>
          <p:cNvPr id="34" name="Straight Connector 33"/>
          <p:cNvCxnSpPr>
            <a:stCxn id="5" idx="2"/>
            <a:endCxn id="30" idx="0"/>
          </p:cNvCxnSpPr>
          <p:nvPr/>
        </p:nvCxnSpPr>
        <p:spPr>
          <a:xfrm flipH="1">
            <a:off x="1172448" y="3188934"/>
            <a:ext cx="0" cy="1162789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72448" y="3552040"/>
            <a:ext cx="60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adapt</a:t>
            </a:r>
          </a:p>
        </p:txBody>
      </p:sp>
    </p:spTree>
    <p:extLst>
      <p:ext uri="{BB962C8B-B14F-4D97-AF65-F5344CB8AC3E}">
        <p14:creationId xmlns:p14="http://schemas.microsoft.com/office/powerpoint/2010/main" val="89463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698</Words>
  <Application>Microsoft Macintosh PowerPoint</Application>
  <PresentationFormat>On-screen Show (4:3)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ＭＳ 明朝</vt:lpstr>
      <vt:lpstr>Arial</vt:lpstr>
      <vt:lpstr>Calibri</vt:lpstr>
      <vt:lpstr>Cambria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Sharma</dc:creator>
  <cp:lastModifiedBy>Microsoft Office User</cp:lastModifiedBy>
  <cp:revision>151</cp:revision>
  <cp:lastPrinted>2017-01-30T03:58:36Z</cp:lastPrinted>
  <dcterms:created xsi:type="dcterms:W3CDTF">2016-10-13T20:06:57Z</dcterms:created>
  <dcterms:modified xsi:type="dcterms:W3CDTF">2018-08-08T03:18:38Z</dcterms:modified>
</cp:coreProperties>
</file>