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9"/>
  </p:notesMasterIdLst>
  <p:sldIdLst>
    <p:sldId id="324" r:id="rId2"/>
    <p:sldId id="312" r:id="rId3"/>
    <p:sldId id="325" r:id="rId4"/>
    <p:sldId id="323" r:id="rId5"/>
    <p:sldId id="338" r:id="rId6"/>
    <p:sldId id="337" r:id="rId7"/>
    <p:sldId id="339" r:id="rId8"/>
    <p:sldId id="327" r:id="rId9"/>
    <p:sldId id="328" r:id="rId10"/>
    <p:sldId id="329" r:id="rId11"/>
    <p:sldId id="330" r:id="rId12"/>
    <p:sldId id="268" r:id="rId13"/>
    <p:sldId id="266" r:id="rId14"/>
    <p:sldId id="333" r:id="rId15"/>
    <p:sldId id="334" r:id="rId16"/>
    <p:sldId id="335" r:id="rId17"/>
    <p:sldId id="272" r:id="rId18"/>
  </p:sldIdLst>
  <p:sldSz cx="9144000" cy="5143500" type="screen16x9"/>
  <p:notesSz cx="6858000" cy="9144000"/>
  <p:embeddedFontLst>
    <p:embeddedFont>
      <p:font typeface="Algerian" panose="04020705040A02060702" pitchFamily="82" charset="0"/>
      <p:regular r:id="rId20"/>
    </p:embeddedFont>
    <p:embeddedFont>
      <p:font typeface="Canva Sans Bold" panose="020B0604020202020204" charset="0"/>
      <p:regular r:id="rId21"/>
    </p:embeddedFont>
    <p:embeddedFont>
      <p:font typeface="Gill Sans MT" panose="020B0502020104020203" pitchFamily="34" charset="0"/>
      <p:regular r:id="rId22"/>
      <p:bold r:id="rId23"/>
      <p:italic r:id="rId24"/>
      <p:boldItalic r:id="rId25"/>
    </p:embeddedFont>
    <p:embeddedFont>
      <p:font typeface="More Sugar" panose="020B0604020202020204" charset="0"/>
      <p:regular r:id="rId26"/>
    </p:embeddedFont>
    <p:embeddedFont>
      <p:font typeface="Wingdings 2" panose="050201020105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FC8DCE-97AB-45AC-8D3E-C88A91488724}">
  <a:tblStyle styleId="{21FC8DCE-97AB-45AC-8D3E-C88A914887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41" autoAdjust="0"/>
  </p:normalViewPr>
  <p:slideViewPr>
    <p:cSldViewPr snapToGrid="0">
      <p:cViewPr varScale="1">
        <p:scale>
          <a:sx n="97" d="100"/>
          <a:sy n="97" d="100"/>
        </p:scale>
        <p:origin x="994" y="72"/>
      </p:cViewPr>
      <p:guideLst/>
    </p:cSldViewPr>
  </p:slideViewPr>
  <p:outlineViewPr>
    <p:cViewPr>
      <p:scale>
        <a:sx n="33" d="100"/>
        <a:sy n="33" d="100"/>
      </p:scale>
      <p:origin x="0" y="-168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dalvi" userId="5da92c34253a19dc" providerId="LiveId" clId="{04BD8547-4E2C-4A71-A2D1-4C5A0F8BBCDF}"/>
    <pc:docChg chg="modSld sldOrd">
      <pc:chgData name="vivek dalvi" userId="5da92c34253a19dc" providerId="LiveId" clId="{04BD8547-4E2C-4A71-A2D1-4C5A0F8BBCDF}" dt="2024-09-02T09:14:38.356" v="11" actId="20577"/>
      <pc:docMkLst>
        <pc:docMk/>
      </pc:docMkLst>
      <pc:sldChg chg="modSp mod">
        <pc:chgData name="vivek dalvi" userId="5da92c34253a19dc" providerId="LiveId" clId="{04BD8547-4E2C-4A71-A2D1-4C5A0F8BBCDF}" dt="2024-09-02T09:14:38.356" v="11" actId="20577"/>
        <pc:sldMkLst>
          <pc:docMk/>
          <pc:sldMk cId="2162280954" sldId="323"/>
        </pc:sldMkLst>
        <pc:spChg chg="mod">
          <ac:chgData name="vivek dalvi" userId="5da92c34253a19dc" providerId="LiveId" clId="{04BD8547-4E2C-4A71-A2D1-4C5A0F8BBCDF}" dt="2024-09-02T09:14:38.356" v="11" actId="20577"/>
          <ac:spMkLst>
            <pc:docMk/>
            <pc:sldMk cId="2162280954" sldId="323"/>
            <ac:spMk id="5" creationId="{DA105539-F0FC-134C-BB22-00E5D2C86074}"/>
          </ac:spMkLst>
        </pc:spChg>
      </pc:sldChg>
      <pc:sldChg chg="ord">
        <pc:chgData name="vivek dalvi" userId="5da92c34253a19dc" providerId="LiveId" clId="{04BD8547-4E2C-4A71-A2D1-4C5A0F8BBCDF}" dt="2024-09-02T06:08:26.182" v="1"/>
        <pc:sldMkLst>
          <pc:docMk/>
          <pc:sldMk cId="2904861592" sldId="327"/>
        </pc:sldMkLst>
      </pc:sldChg>
      <pc:sldChg chg="ord">
        <pc:chgData name="vivek dalvi" userId="5da92c34253a19dc" providerId="LiveId" clId="{04BD8547-4E2C-4A71-A2D1-4C5A0F8BBCDF}" dt="2024-09-02T06:08:34.142" v="3"/>
        <pc:sldMkLst>
          <pc:docMk/>
          <pc:sldMk cId="1698538938" sldId="3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781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2033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46489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278270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22620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50982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58429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163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4992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439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33287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68284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897723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09/APCI61480.2024.10616900" TargetMode="External"/><Relationship Id="rId2" Type="http://schemas.openxmlformats.org/officeDocument/2006/relationships/hyperlink" Target="https://doi.org/10.1109/ICITEICS61368.2024.10625415" TargetMode="External"/><Relationship Id="rId1" Type="http://schemas.openxmlformats.org/officeDocument/2006/relationships/slideLayout" Target="../slideLayouts/slideLayout12.xml"/><Relationship Id="rId4" Type="http://schemas.openxmlformats.org/officeDocument/2006/relationships/hyperlink" Target="https://doi.org/10.1109/ICCCI54379.2022.974078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148A3348-F069-87A9-0F7C-7D585B19BB77}"/>
              </a:ext>
            </a:extLst>
          </p:cNvPr>
          <p:cNvPicPr/>
          <p:nvPr/>
        </p:nvPicPr>
        <p:blipFill>
          <a:blip r:embed="rId2" cstate="print"/>
          <a:stretch>
            <a:fillRect/>
          </a:stretch>
        </p:blipFill>
        <p:spPr>
          <a:xfrm>
            <a:off x="2951723" y="496065"/>
            <a:ext cx="2824608" cy="1752984"/>
          </a:xfrm>
          <a:prstGeom prst="rect">
            <a:avLst/>
          </a:prstGeom>
        </p:spPr>
      </p:pic>
      <p:sp>
        <p:nvSpPr>
          <p:cNvPr id="4" name="TextBox 3">
            <a:extLst>
              <a:ext uri="{FF2B5EF4-FFF2-40B4-BE49-F238E27FC236}">
                <a16:creationId xmlns:a16="http://schemas.microsoft.com/office/drawing/2014/main" id="{C087E826-9D9A-910D-76D5-E8C63B01D54D}"/>
              </a:ext>
            </a:extLst>
          </p:cNvPr>
          <p:cNvSpPr txBox="1"/>
          <p:nvPr/>
        </p:nvSpPr>
        <p:spPr>
          <a:xfrm>
            <a:off x="2286000" y="2395595"/>
            <a:ext cx="4572000" cy="646331"/>
          </a:xfrm>
          <a:prstGeom prst="rect">
            <a:avLst/>
          </a:prstGeom>
          <a:noFill/>
        </p:spPr>
        <p:txBody>
          <a:bodyPr wrap="square">
            <a:spAutoFit/>
          </a:bodyPr>
          <a:lstStyle/>
          <a:p>
            <a:pPr algn="ctr"/>
            <a:r>
              <a:rPr lang="en-US" sz="1800" dirty="0">
                <a:latin typeface="Times New Roman" panose="02020603050405020304" pitchFamily="18" charset="0"/>
                <a:cs typeface="Times New Roman" panose="02020603050405020304" pitchFamily="18" charset="0"/>
              </a:rPr>
              <a:t>Department</a:t>
            </a:r>
            <a:r>
              <a:rPr lang="en-US" sz="1800" spc="-12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a:t>
            </a:r>
            <a:r>
              <a:rPr lang="en-US" sz="1800" spc="-1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Computer</a:t>
            </a:r>
            <a:r>
              <a:rPr lang="en-US" sz="1800" spc="-19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Science</a:t>
            </a:r>
            <a:r>
              <a:rPr lang="en-US" sz="1800" spc="-14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&amp; Engineering </a:t>
            </a:r>
          </a:p>
          <a:p>
            <a:pPr algn="ctr"/>
            <a:r>
              <a:rPr lang="en-US" sz="1800" spc="-1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Artificial</a:t>
            </a:r>
            <a:r>
              <a:rPr lang="en-US" sz="1800" spc="-1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Intelligence</a:t>
            </a:r>
            <a:r>
              <a:rPr lang="en-US" sz="1800" spc="-1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&amp;</a:t>
            </a:r>
            <a:r>
              <a:rPr lang="en-US" sz="1800" spc="-1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Machine</a:t>
            </a:r>
            <a:r>
              <a:rPr lang="en-US" sz="1800" spc="-14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Learning)</a:t>
            </a: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50C968-1629-34F2-75F6-60E81AEB6610}"/>
              </a:ext>
            </a:extLst>
          </p:cNvPr>
          <p:cNvSpPr txBox="1"/>
          <p:nvPr/>
        </p:nvSpPr>
        <p:spPr>
          <a:xfrm>
            <a:off x="2286000" y="3188472"/>
            <a:ext cx="4572000" cy="1477328"/>
          </a:xfrm>
          <a:prstGeom prst="rect">
            <a:avLst/>
          </a:prstGeom>
          <a:noFill/>
        </p:spPr>
        <p:txBody>
          <a:bodyPr wrap="square">
            <a:spAutoFit/>
          </a:bodyPr>
          <a:lstStyle/>
          <a:p>
            <a:pPr algn="ctr"/>
            <a:r>
              <a:rPr lang="en-US" sz="1800" dirty="0">
                <a:solidFill>
                  <a:schemeClr val="tx1">
                    <a:lumMod val="85000"/>
                  </a:schemeClr>
                </a:solidFill>
                <a:latin typeface="Times New Roman" panose="02020603050405020304" pitchFamily="18" charset="0"/>
                <a:cs typeface="Times New Roman" panose="02020603050405020304" pitchFamily="18" charset="0"/>
              </a:rPr>
              <a:t>A.P. Shah Institute of Technology</a:t>
            </a:r>
          </a:p>
          <a:p>
            <a:pPr algn="ctr"/>
            <a:r>
              <a:rPr lang="en-US" sz="1800" dirty="0">
                <a:solidFill>
                  <a:schemeClr val="tx1">
                    <a:lumMod val="85000"/>
                  </a:schemeClr>
                </a:solidFill>
                <a:latin typeface="Times New Roman" panose="02020603050405020304" pitchFamily="18" charset="0"/>
                <a:cs typeface="Times New Roman" panose="02020603050405020304" pitchFamily="18" charset="0"/>
              </a:rPr>
              <a:t>G.B. Road, Kasarvadavali, Thane (West) – 400615</a:t>
            </a:r>
          </a:p>
          <a:p>
            <a:pPr algn="ctr"/>
            <a:r>
              <a:rPr lang="en-US" sz="1800" dirty="0">
                <a:solidFill>
                  <a:schemeClr val="tx1">
                    <a:lumMod val="85000"/>
                  </a:schemeClr>
                </a:solidFill>
                <a:latin typeface="Times New Roman" panose="02020603050405020304" pitchFamily="18" charset="0"/>
                <a:cs typeface="Times New Roman" panose="02020603050405020304" pitchFamily="18" charset="0"/>
              </a:rPr>
              <a:t>University of Mumbai</a:t>
            </a:r>
          </a:p>
          <a:p>
            <a:pPr algn="ctr"/>
            <a:r>
              <a:rPr lang="en-US" sz="1800" dirty="0">
                <a:solidFill>
                  <a:schemeClr val="tx1">
                    <a:lumMod val="85000"/>
                  </a:schemeClr>
                </a:solidFill>
                <a:latin typeface="Times New Roman" panose="02020603050405020304" pitchFamily="18" charset="0"/>
                <a:cs typeface="Times New Roman" panose="02020603050405020304" pitchFamily="18" charset="0"/>
              </a:rPr>
              <a:t>Academic Year 2024 - 2025 </a:t>
            </a:r>
          </a:p>
        </p:txBody>
      </p:sp>
    </p:spTree>
    <p:extLst>
      <p:ext uri="{BB962C8B-B14F-4D97-AF65-F5344CB8AC3E}">
        <p14:creationId xmlns:p14="http://schemas.microsoft.com/office/powerpoint/2010/main" val="83569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CEBF-461F-CFEC-19EE-3C49FC768C39}"/>
              </a:ext>
            </a:extLst>
          </p:cNvPr>
          <p:cNvSpPr>
            <a:spLocks noGrp="1"/>
          </p:cNvSpPr>
          <p:nvPr>
            <p:ph type="title"/>
          </p:nvPr>
        </p:nvSpPr>
        <p:spPr/>
        <p:txBody>
          <a:bodyPr/>
          <a:lstStyle/>
          <a:p>
            <a:r>
              <a:rPr lang="en-US" dirty="0"/>
              <a:t>Proposed system design</a:t>
            </a:r>
            <a:endParaRPr lang="en-IN" dirty="0"/>
          </a:p>
        </p:txBody>
      </p:sp>
      <p:sp>
        <p:nvSpPr>
          <p:cNvPr id="3" name="Text Placeholder 2">
            <a:extLst>
              <a:ext uri="{FF2B5EF4-FFF2-40B4-BE49-F238E27FC236}">
                <a16:creationId xmlns:a16="http://schemas.microsoft.com/office/drawing/2014/main" id="{ED6D2E79-048A-811E-628A-EFE8EE9ED716}"/>
              </a:ext>
            </a:extLst>
          </p:cNvPr>
          <p:cNvSpPr>
            <a:spLocks noGrp="1"/>
          </p:cNvSpPr>
          <p:nvPr>
            <p:ph type="body" idx="1"/>
          </p:nvPr>
        </p:nvSpPr>
        <p:spPr/>
        <p:txBody>
          <a:bodyPr/>
          <a:lstStyle/>
          <a:p>
            <a:pPr marL="155575" indent="0">
              <a:buNone/>
            </a:pPr>
            <a:r>
              <a:rPr lang="en-US" dirty="0">
                <a:solidFill>
                  <a:srgbClr val="002060"/>
                </a:solidFill>
              </a:rPr>
              <a:t>.</a:t>
            </a:r>
            <a:endParaRPr lang="en-IN" dirty="0">
              <a:solidFill>
                <a:srgbClr val="002060"/>
              </a:solidFill>
            </a:endParaRPr>
          </a:p>
        </p:txBody>
      </p:sp>
      <p:sp>
        <p:nvSpPr>
          <p:cNvPr id="4" name="Rectangle: Rounded Corners 3">
            <a:extLst>
              <a:ext uri="{FF2B5EF4-FFF2-40B4-BE49-F238E27FC236}">
                <a16:creationId xmlns:a16="http://schemas.microsoft.com/office/drawing/2014/main" id="{8AF80F71-0AA2-E337-A02D-D9FCCDA27375}"/>
              </a:ext>
            </a:extLst>
          </p:cNvPr>
          <p:cNvSpPr/>
          <p:nvPr/>
        </p:nvSpPr>
        <p:spPr>
          <a:xfrm>
            <a:off x="1129990" y="1386425"/>
            <a:ext cx="1360449" cy="65420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Prepare Dataset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C7E3B1EB-2241-0488-92ED-44C2611415D4}"/>
              </a:ext>
            </a:extLst>
          </p:cNvPr>
          <p:cNvSpPr/>
          <p:nvPr/>
        </p:nvSpPr>
        <p:spPr>
          <a:xfrm>
            <a:off x="1129989" y="2965295"/>
            <a:ext cx="1360449" cy="65420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Text Prediction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65F9E8E-0FCB-D1E7-A2EA-1D2D8051C1B0}"/>
              </a:ext>
            </a:extLst>
          </p:cNvPr>
          <p:cNvSpPr/>
          <p:nvPr/>
        </p:nvSpPr>
        <p:spPr>
          <a:xfrm>
            <a:off x="3211551" y="2965296"/>
            <a:ext cx="1360449" cy="65420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Model Training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57469C0-C568-57DB-2D17-4B7F2104B770}"/>
              </a:ext>
            </a:extLst>
          </p:cNvPr>
          <p:cNvSpPr/>
          <p:nvPr/>
        </p:nvSpPr>
        <p:spPr>
          <a:xfrm>
            <a:off x="3211551" y="1412401"/>
            <a:ext cx="1360449" cy="65420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Vectorizing text data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0063B022-2A67-55B8-399B-D4C6EAB92C25}"/>
              </a:ext>
            </a:extLst>
          </p:cNvPr>
          <p:cNvSpPr/>
          <p:nvPr/>
        </p:nvSpPr>
        <p:spPr>
          <a:xfrm>
            <a:off x="5389949" y="1412401"/>
            <a:ext cx="1360449" cy="65420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Building pipeline for training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F4E9794A-9A30-F132-2051-2BFB04A9F1F9}"/>
              </a:ext>
            </a:extLst>
          </p:cNvPr>
          <p:cNvSpPr/>
          <p:nvPr/>
        </p:nvSpPr>
        <p:spPr>
          <a:xfrm>
            <a:off x="5389950" y="2965296"/>
            <a:ext cx="1360449" cy="65420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Building the model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1FCBB25E-E567-942C-06D4-DF0D143B3BD2}"/>
              </a:ext>
            </a:extLst>
          </p:cNvPr>
          <p:cNvSpPr/>
          <p:nvPr/>
        </p:nvSpPr>
        <p:spPr>
          <a:xfrm>
            <a:off x="2561062" y="1650956"/>
            <a:ext cx="579865" cy="25276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33B3755-2084-9E3E-02C2-45BB37C458C7}"/>
              </a:ext>
            </a:extLst>
          </p:cNvPr>
          <p:cNvSpPr/>
          <p:nvPr/>
        </p:nvSpPr>
        <p:spPr>
          <a:xfrm>
            <a:off x="4668644" y="1650912"/>
            <a:ext cx="579865" cy="25276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D3FF6194-D9D1-2A41-1884-711809ABF7C1}"/>
              </a:ext>
            </a:extLst>
          </p:cNvPr>
          <p:cNvSpPr/>
          <p:nvPr/>
        </p:nvSpPr>
        <p:spPr>
          <a:xfrm>
            <a:off x="4642624" y="3211551"/>
            <a:ext cx="650489" cy="252761"/>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3A2FE950-00B0-443C-D2DD-9547C7DCE601}"/>
              </a:ext>
            </a:extLst>
          </p:cNvPr>
          <p:cNvSpPr/>
          <p:nvPr/>
        </p:nvSpPr>
        <p:spPr>
          <a:xfrm>
            <a:off x="2527803" y="3211551"/>
            <a:ext cx="650489" cy="252761"/>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EE024339-C6E2-00B3-2213-CFBF712A1AC0}"/>
              </a:ext>
            </a:extLst>
          </p:cNvPr>
          <p:cNvSpPr/>
          <p:nvPr/>
        </p:nvSpPr>
        <p:spPr>
          <a:xfrm>
            <a:off x="5910146" y="2178205"/>
            <a:ext cx="423747" cy="68940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370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6CF4-C366-4A39-8E6D-BBCA534B13C6}"/>
              </a:ext>
            </a:extLst>
          </p:cNvPr>
          <p:cNvSpPr>
            <a:spLocks noGrp="1"/>
          </p:cNvSpPr>
          <p:nvPr>
            <p:ph type="title"/>
          </p:nvPr>
        </p:nvSpPr>
        <p:spPr/>
        <p:txBody>
          <a:bodyPr/>
          <a:lstStyle/>
          <a:p>
            <a:r>
              <a:rPr lang="en-US" dirty="0"/>
              <a:t>framework / algorithm</a:t>
            </a:r>
            <a:endParaRPr lang="en-IN" dirty="0"/>
          </a:p>
        </p:txBody>
      </p:sp>
      <p:sp>
        <p:nvSpPr>
          <p:cNvPr id="3" name="Text Placeholder 2">
            <a:extLst>
              <a:ext uri="{FF2B5EF4-FFF2-40B4-BE49-F238E27FC236}">
                <a16:creationId xmlns:a16="http://schemas.microsoft.com/office/drawing/2014/main" id="{C5101749-8C8C-324F-3298-271C45CA87C5}"/>
              </a:ext>
            </a:extLst>
          </p:cNvPr>
          <p:cNvSpPr>
            <a:spLocks noGrp="1"/>
          </p:cNvSpPr>
          <p:nvPr>
            <p:ph type="body" idx="1"/>
          </p:nvPr>
        </p:nvSpPr>
        <p:spPr/>
        <p:txBody>
          <a:bodyPr/>
          <a:lstStyle/>
          <a:p>
            <a:pPr marL="155575" indent="0" algn="just">
              <a:buNone/>
            </a:pPr>
            <a:r>
              <a:rPr lang="en-US" sz="1800" b="1" dirty="0">
                <a:latin typeface="Times New Roman" panose="02020603050405020304" pitchFamily="18" charset="0"/>
                <a:cs typeface="Times New Roman" panose="02020603050405020304" pitchFamily="18" charset="0"/>
              </a:rPr>
              <a:t>Convolutional Neural Network (CNN)</a:t>
            </a:r>
          </a:p>
          <a:p>
            <a:pPr marL="155575" indent="0" algn="just">
              <a:buNone/>
            </a:pPr>
            <a:endParaRPr lang="en-US" sz="1800" b="1" dirty="0">
              <a:latin typeface="Times New Roman" panose="02020603050405020304" pitchFamily="18" charset="0"/>
              <a:cs typeface="Times New Roman" panose="02020603050405020304" pitchFamily="18" charset="0"/>
            </a:endParaRPr>
          </a:p>
          <a:p>
            <a:pPr marL="155575" indent="0" algn="just">
              <a:buNone/>
            </a:pPr>
            <a:r>
              <a:rPr lang="en-US" sz="1800" dirty="0">
                <a:latin typeface="Times New Roman" panose="02020603050405020304" pitchFamily="18" charset="0"/>
                <a:cs typeface="Times New Roman" panose="02020603050405020304" pitchFamily="18" charset="0"/>
              </a:rPr>
              <a:t>A Convolutional Neural Network (CNN) is a type of deep learning model that is particularly effective for tasks involving image data. In the context of your image captioning project, a CNN is used to process the image data and extract meaningful features that can be used by the model to generate accurate captions.</a:t>
            </a:r>
          </a:p>
        </p:txBody>
      </p:sp>
    </p:spTree>
    <p:extLst>
      <p:ext uri="{BB962C8B-B14F-4D97-AF65-F5344CB8AC3E}">
        <p14:creationId xmlns:p14="http://schemas.microsoft.com/office/powerpoint/2010/main" val="1249626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82" y="0"/>
            <a:ext cx="9144000" cy="51435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334901" y="342900"/>
            <a:ext cx="2777490" cy="71248"/>
            <a:chOff x="0" y="0"/>
            <a:chExt cx="7406640" cy="189995"/>
          </a:xfrm>
        </p:grpSpPr>
        <p:sp>
          <p:nvSpPr>
            <p:cNvPr id="4" name="Freeform 4"/>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472C4"/>
            </a:solidFill>
          </p:spPr>
        </p:sp>
      </p:grpSp>
      <p:grpSp>
        <p:nvGrpSpPr>
          <p:cNvPr id="5" name="Group 5"/>
          <p:cNvGrpSpPr/>
          <p:nvPr/>
        </p:nvGrpSpPr>
        <p:grpSpPr>
          <a:xfrm>
            <a:off x="6031610" y="340232"/>
            <a:ext cx="2777490" cy="73916"/>
            <a:chOff x="0" y="0"/>
            <a:chExt cx="7406640" cy="197109"/>
          </a:xfrm>
        </p:grpSpPr>
        <p:sp>
          <p:nvSpPr>
            <p:cNvPr id="6" name="Freeform 6"/>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FFC000"/>
            </a:solidFill>
          </p:spPr>
        </p:sp>
      </p:grpSp>
      <p:grpSp>
        <p:nvGrpSpPr>
          <p:cNvPr id="7" name="Group 7"/>
          <p:cNvGrpSpPr/>
          <p:nvPr/>
        </p:nvGrpSpPr>
        <p:grpSpPr>
          <a:xfrm>
            <a:off x="3181373" y="342900"/>
            <a:ext cx="2777490" cy="68580"/>
            <a:chOff x="0" y="0"/>
            <a:chExt cx="7406640" cy="182880"/>
          </a:xfrm>
        </p:grpSpPr>
        <p:sp>
          <p:nvSpPr>
            <p:cNvPr id="8" name="Freeform 8"/>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ED7D31"/>
            </a:solidFill>
          </p:spPr>
        </p:sp>
      </p:grpSp>
      <p:sp>
        <p:nvSpPr>
          <p:cNvPr id="9" name="Freeform 9"/>
          <p:cNvSpPr/>
          <p:nvPr/>
        </p:nvSpPr>
        <p:spPr>
          <a:xfrm>
            <a:off x="466317" y="1046526"/>
            <a:ext cx="1257329" cy="1257329"/>
          </a:xfrm>
          <a:custGeom>
            <a:avLst/>
            <a:gdLst/>
            <a:ahLst/>
            <a:cxnLst/>
            <a:rect l="l" t="t" r="r" b="b"/>
            <a:pathLst>
              <a:path w="2514658" h="2514658">
                <a:moveTo>
                  <a:pt x="0" y="0"/>
                </a:moveTo>
                <a:lnTo>
                  <a:pt x="2514658" y="0"/>
                </a:lnTo>
                <a:lnTo>
                  <a:pt x="2514658" y="2514659"/>
                </a:lnTo>
                <a:lnTo>
                  <a:pt x="0" y="2514659"/>
                </a:lnTo>
                <a:lnTo>
                  <a:pt x="0" y="0"/>
                </a:lnTo>
                <a:close/>
              </a:path>
            </a:pathLst>
          </a:custGeom>
          <a:blipFill>
            <a:blip r:embed="rId3"/>
            <a:stretch>
              <a:fillRect/>
            </a:stretch>
          </a:blipFill>
        </p:spPr>
      </p:sp>
      <p:sp>
        <p:nvSpPr>
          <p:cNvPr id="10" name="Freeform 10"/>
          <p:cNvSpPr/>
          <p:nvPr/>
        </p:nvSpPr>
        <p:spPr>
          <a:xfrm rot="2345730">
            <a:off x="1806353" y="1604238"/>
            <a:ext cx="1018624" cy="364158"/>
          </a:xfrm>
          <a:custGeom>
            <a:avLst/>
            <a:gdLst/>
            <a:ahLst/>
            <a:cxnLst/>
            <a:rect l="l" t="t" r="r" b="b"/>
            <a:pathLst>
              <a:path w="2037247" h="728316">
                <a:moveTo>
                  <a:pt x="0" y="0"/>
                </a:moveTo>
                <a:lnTo>
                  <a:pt x="2037247" y="0"/>
                </a:lnTo>
                <a:lnTo>
                  <a:pt x="2037247" y="728316"/>
                </a:lnTo>
                <a:lnTo>
                  <a:pt x="0" y="72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6709450" y="805397"/>
            <a:ext cx="2322652" cy="2988645"/>
          </a:xfrm>
          <a:custGeom>
            <a:avLst/>
            <a:gdLst/>
            <a:ahLst/>
            <a:cxnLst/>
            <a:rect l="l" t="t" r="r" b="b"/>
            <a:pathLst>
              <a:path w="4645304" h="5977290">
                <a:moveTo>
                  <a:pt x="0" y="0"/>
                </a:moveTo>
                <a:lnTo>
                  <a:pt x="4645304" y="0"/>
                </a:lnTo>
                <a:lnTo>
                  <a:pt x="4645304" y="5977290"/>
                </a:lnTo>
                <a:lnTo>
                  <a:pt x="0" y="5977290"/>
                </a:lnTo>
                <a:lnTo>
                  <a:pt x="0" y="0"/>
                </a:lnTo>
                <a:close/>
              </a:path>
            </a:pathLst>
          </a:custGeom>
          <a:blipFill>
            <a:blip r:embed="rId6"/>
            <a:stretch>
              <a:fillRect/>
            </a:stretch>
          </a:blipFill>
        </p:spPr>
      </p:sp>
      <p:sp>
        <p:nvSpPr>
          <p:cNvPr id="12" name="TextBox 12"/>
          <p:cNvSpPr txBox="1"/>
          <p:nvPr/>
        </p:nvSpPr>
        <p:spPr>
          <a:xfrm>
            <a:off x="522062" y="490195"/>
            <a:ext cx="5644275" cy="349070"/>
          </a:xfrm>
          <a:prstGeom prst="rect">
            <a:avLst/>
          </a:prstGeom>
        </p:spPr>
        <p:txBody>
          <a:bodyPr lIns="0" tIns="0" rIns="0" bIns="0" rtlCol="0" anchor="t">
            <a:spAutoFit/>
          </a:bodyPr>
          <a:lstStyle/>
          <a:p>
            <a:pPr>
              <a:lnSpc>
                <a:spcPts val="2880"/>
              </a:lnSpc>
            </a:pPr>
            <a:r>
              <a:rPr lang="en-US" sz="2400" spc="56" dirty="0">
                <a:solidFill>
                  <a:srgbClr val="4472C4"/>
                </a:solidFill>
                <a:latin typeface="+mj-lt"/>
                <a:ea typeface="TT Smalls"/>
                <a:cs typeface="TT Smalls"/>
                <a:sym typeface="TT Smalls"/>
              </a:rPr>
              <a:t>DATA PREPROCESSING</a:t>
            </a:r>
          </a:p>
        </p:txBody>
      </p:sp>
      <p:sp>
        <p:nvSpPr>
          <p:cNvPr id="13" name="TextBox 13"/>
          <p:cNvSpPr txBox="1"/>
          <p:nvPr/>
        </p:nvSpPr>
        <p:spPr>
          <a:xfrm>
            <a:off x="334901" y="2414793"/>
            <a:ext cx="5826009" cy="662810"/>
          </a:xfrm>
          <a:prstGeom prst="rect">
            <a:avLst/>
          </a:prstGeom>
        </p:spPr>
        <p:txBody>
          <a:bodyPr lIns="0" tIns="0" rIns="0" bIns="0" rtlCol="0" anchor="t">
            <a:spAutoFit/>
          </a:bodyPr>
          <a:lstStyle/>
          <a:p>
            <a:pPr algn="just">
              <a:lnSpc>
                <a:spcPts val="2730"/>
              </a:lnSpc>
            </a:pPr>
            <a:r>
              <a:rPr lang="en-US" sz="2000" dirty="0">
                <a:solidFill>
                  <a:srgbClr val="FFFFFF"/>
                </a:solidFill>
                <a:latin typeface="Times New Roman" panose="02020603050405020304" pitchFamily="18" charset="0"/>
                <a:ea typeface="Canva Sans Bold"/>
                <a:cs typeface="Times New Roman" panose="02020603050405020304" pitchFamily="18" charset="0"/>
                <a:sym typeface="Canva Sans Bold"/>
              </a:rPr>
              <a:t>Fliker8k_Dataset.zip: Contains images</a:t>
            </a:r>
          </a:p>
          <a:p>
            <a:pPr algn="just">
              <a:lnSpc>
                <a:spcPts val="2730"/>
              </a:lnSpc>
            </a:pPr>
            <a:r>
              <a:rPr lang="en-US" sz="2000" dirty="0">
                <a:solidFill>
                  <a:srgbClr val="FFFFFF"/>
                </a:solidFill>
                <a:latin typeface="Times New Roman" panose="02020603050405020304" pitchFamily="18" charset="0"/>
                <a:ea typeface="Canva Sans Bold"/>
                <a:cs typeface="Times New Roman" panose="02020603050405020304" pitchFamily="18" charset="0"/>
                <a:sym typeface="Canva Sans Bold"/>
              </a:rPr>
              <a:t>Around 8 thousand</a:t>
            </a:r>
          </a:p>
        </p:txBody>
      </p:sp>
      <p:sp>
        <p:nvSpPr>
          <p:cNvPr id="14" name="TextBox 14"/>
          <p:cNvSpPr txBox="1"/>
          <p:nvPr/>
        </p:nvSpPr>
        <p:spPr>
          <a:xfrm>
            <a:off x="334901" y="3143055"/>
            <a:ext cx="4414926" cy="662810"/>
          </a:xfrm>
          <a:prstGeom prst="rect">
            <a:avLst/>
          </a:prstGeom>
        </p:spPr>
        <p:txBody>
          <a:bodyPr wrap="square" lIns="0" tIns="0" rIns="0" bIns="0" rtlCol="0" anchor="t">
            <a:spAutoFit/>
          </a:bodyPr>
          <a:lstStyle/>
          <a:p>
            <a:pPr algn="just">
              <a:lnSpc>
                <a:spcPts val="2730"/>
              </a:lnSpc>
            </a:pPr>
            <a:r>
              <a:rPr lang="en-US" sz="2000" dirty="0">
                <a:solidFill>
                  <a:srgbClr val="FFFFFF"/>
                </a:solidFill>
                <a:latin typeface="Times New Roman" panose="02020603050405020304" pitchFamily="18" charset="0"/>
                <a:ea typeface="Canva Sans Bold"/>
                <a:cs typeface="Times New Roman" panose="02020603050405020304" pitchFamily="18" charset="0"/>
                <a:sym typeface="Canva Sans Bold"/>
              </a:rPr>
              <a:t>Fliker8k_text.zip: Contains  </a:t>
            </a:r>
          </a:p>
          <a:p>
            <a:pPr algn="just">
              <a:lnSpc>
                <a:spcPts val="2730"/>
              </a:lnSpc>
            </a:pPr>
            <a:r>
              <a:rPr lang="en-US" sz="2000" dirty="0">
                <a:solidFill>
                  <a:srgbClr val="FFFFFF"/>
                </a:solidFill>
                <a:latin typeface="Times New Roman" panose="02020603050405020304" pitchFamily="18" charset="0"/>
                <a:ea typeface="Canva Sans Bold"/>
                <a:cs typeface="Times New Roman" panose="02020603050405020304" pitchFamily="18" charset="0"/>
                <a:sym typeface="Canva Sans Bold"/>
              </a:rPr>
              <a:t>captions in text format</a:t>
            </a:r>
          </a:p>
        </p:txBody>
      </p:sp>
      <p:sp>
        <p:nvSpPr>
          <p:cNvPr id="15" name="TextBox 15"/>
          <p:cNvSpPr txBox="1"/>
          <p:nvPr/>
        </p:nvSpPr>
        <p:spPr>
          <a:xfrm>
            <a:off x="-105301" y="4005865"/>
            <a:ext cx="7525656" cy="1094852"/>
          </a:xfrm>
          <a:prstGeom prst="rect">
            <a:avLst/>
          </a:prstGeom>
        </p:spPr>
        <p:txBody>
          <a:bodyPr lIns="0" tIns="0" rIns="0" bIns="0" rtlCol="0" anchor="t">
            <a:spAutoFit/>
          </a:bodyPr>
          <a:lstStyle/>
          <a:p>
            <a:pPr algn="ctr">
              <a:lnSpc>
                <a:spcPts val="2870"/>
              </a:lnSpc>
            </a:pPr>
            <a:r>
              <a:rPr lang="en-US" sz="2400" dirty="0">
                <a:solidFill>
                  <a:srgbClr val="FFFFFF"/>
                </a:solidFill>
                <a:latin typeface="Times New Roman" panose="02020603050405020304" pitchFamily="18" charset="0"/>
                <a:ea typeface="Canva Sans Bold"/>
                <a:cs typeface="Times New Roman" panose="02020603050405020304" pitchFamily="18" charset="0"/>
                <a:sym typeface="Canva Sans Bold"/>
              </a:rPr>
              <a:t>We are using image caption pairs for training the model</a:t>
            </a:r>
          </a:p>
          <a:p>
            <a:pPr algn="ctr">
              <a:lnSpc>
                <a:spcPts val="2870"/>
              </a:lnSpc>
            </a:pPr>
            <a:r>
              <a:rPr lang="en-US" sz="2400" dirty="0">
                <a:solidFill>
                  <a:srgbClr val="FFFFFF"/>
                </a:solidFill>
                <a:latin typeface="Times New Roman" panose="02020603050405020304" pitchFamily="18" charset="0"/>
                <a:ea typeface="Canva Sans Bold"/>
                <a:cs typeface="Times New Roman" panose="02020603050405020304" pitchFamily="18" charset="0"/>
                <a:sym typeface="Canva Sans Bold"/>
              </a:rPr>
              <a:t>The dataset consists of images paired with five different captions.</a:t>
            </a:r>
          </a:p>
        </p:txBody>
      </p:sp>
      <p:sp>
        <p:nvSpPr>
          <p:cNvPr id="16" name="Freeform 16"/>
          <p:cNvSpPr/>
          <p:nvPr/>
        </p:nvSpPr>
        <p:spPr>
          <a:xfrm rot="-95226">
            <a:off x="1802291" y="1039122"/>
            <a:ext cx="1018624" cy="364158"/>
          </a:xfrm>
          <a:custGeom>
            <a:avLst/>
            <a:gdLst/>
            <a:ahLst/>
            <a:cxnLst/>
            <a:rect l="l" t="t" r="r" b="b"/>
            <a:pathLst>
              <a:path w="2037247" h="728316">
                <a:moveTo>
                  <a:pt x="0" y="0"/>
                </a:moveTo>
                <a:lnTo>
                  <a:pt x="2037247" y="0"/>
                </a:lnTo>
                <a:lnTo>
                  <a:pt x="2037247" y="728316"/>
                </a:lnTo>
                <a:lnTo>
                  <a:pt x="0" y="728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2897199" y="989376"/>
            <a:ext cx="3425081" cy="500137"/>
          </a:xfrm>
          <a:prstGeom prst="rect">
            <a:avLst/>
          </a:prstGeom>
        </p:spPr>
        <p:txBody>
          <a:bodyPr lIns="0" tIns="0" rIns="0" bIns="0" rtlCol="0" anchor="t">
            <a:spAutoFit/>
          </a:bodyPr>
          <a:lstStyle/>
          <a:p>
            <a:pPr algn="ctr">
              <a:lnSpc>
                <a:spcPts val="4218"/>
              </a:lnSpc>
            </a:pPr>
            <a:r>
              <a:rPr lang="en-US" sz="3200" dirty="0">
                <a:solidFill>
                  <a:srgbClr val="FFFFFF"/>
                </a:solidFill>
                <a:latin typeface="Times New Roman" panose="02020603050405020304" pitchFamily="18" charset="0"/>
                <a:ea typeface="Canva Sans Bold"/>
                <a:cs typeface="Times New Roman" panose="02020603050405020304" pitchFamily="18" charset="0"/>
                <a:sym typeface="Canva Sans Bold"/>
              </a:rPr>
              <a:t>By jason brownlee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334901" y="342900"/>
            <a:ext cx="2777490" cy="71248"/>
            <a:chOff x="0" y="0"/>
            <a:chExt cx="7406640" cy="189995"/>
          </a:xfrm>
        </p:grpSpPr>
        <p:sp>
          <p:nvSpPr>
            <p:cNvPr id="4" name="Freeform 4"/>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472C4"/>
            </a:solidFill>
          </p:spPr>
        </p:sp>
      </p:grpSp>
      <p:grpSp>
        <p:nvGrpSpPr>
          <p:cNvPr id="5" name="Group 5"/>
          <p:cNvGrpSpPr/>
          <p:nvPr/>
        </p:nvGrpSpPr>
        <p:grpSpPr>
          <a:xfrm>
            <a:off x="6031610" y="340232"/>
            <a:ext cx="2777490" cy="73916"/>
            <a:chOff x="0" y="0"/>
            <a:chExt cx="7406640" cy="197109"/>
          </a:xfrm>
        </p:grpSpPr>
        <p:sp>
          <p:nvSpPr>
            <p:cNvPr id="6" name="Freeform 6"/>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FFC000"/>
            </a:solidFill>
          </p:spPr>
        </p:sp>
      </p:grpSp>
      <p:grpSp>
        <p:nvGrpSpPr>
          <p:cNvPr id="7" name="Group 7"/>
          <p:cNvGrpSpPr/>
          <p:nvPr/>
        </p:nvGrpSpPr>
        <p:grpSpPr>
          <a:xfrm>
            <a:off x="3181373" y="342900"/>
            <a:ext cx="2777490" cy="68580"/>
            <a:chOff x="0" y="0"/>
            <a:chExt cx="7406640" cy="182880"/>
          </a:xfrm>
        </p:grpSpPr>
        <p:sp>
          <p:nvSpPr>
            <p:cNvPr id="8" name="Freeform 8"/>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ED7D31"/>
            </a:solidFill>
          </p:spPr>
        </p:sp>
      </p:grpSp>
      <p:sp>
        <p:nvSpPr>
          <p:cNvPr id="9" name="Freeform 9"/>
          <p:cNvSpPr/>
          <p:nvPr/>
        </p:nvSpPr>
        <p:spPr>
          <a:xfrm>
            <a:off x="514350" y="1054200"/>
            <a:ext cx="1381539" cy="884972"/>
          </a:xfrm>
          <a:custGeom>
            <a:avLst/>
            <a:gdLst/>
            <a:ahLst/>
            <a:cxnLst/>
            <a:rect l="l" t="t" r="r" b="b"/>
            <a:pathLst>
              <a:path w="2763078" h="1769943">
                <a:moveTo>
                  <a:pt x="0" y="0"/>
                </a:moveTo>
                <a:lnTo>
                  <a:pt x="2763078" y="0"/>
                </a:lnTo>
                <a:lnTo>
                  <a:pt x="2763078" y="1769943"/>
                </a:lnTo>
                <a:lnTo>
                  <a:pt x="0" y="1769943"/>
                </a:lnTo>
                <a:lnTo>
                  <a:pt x="0" y="0"/>
                </a:lnTo>
                <a:close/>
              </a:path>
            </a:pathLst>
          </a:custGeom>
          <a:blipFill>
            <a:blip r:embed="rId3"/>
            <a:stretch>
              <a:fillRect/>
            </a:stretch>
          </a:blipFill>
        </p:spPr>
      </p:sp>
      <p:sp>
        <p:nvSpPr>
          <p:cNvPr id="10" name="Freeform 10"/>
          <p:cNvSpPr/>
          <p:nvPr/>
        </p:nvSpPr>
        <p:spPr>
          <a:xfrm>
            <a:off x="1723646" y="1442861"/>
            <a:ext cx="789420" cy="107648"/>
          </a:xfrm>
          <a:custGeom>
            <a:avLst/>
            <a:gdLst/>
            <a:ahLst/>
            <a:cxnLst/>
            <a:rect l="l" t="t" r="r" b="b"/>
            <a:pathLst>
              <a:path w="1578840" h="215296">
                <a:moveTo>
                  <a:pt x="0" y="0"/>
                </a:moveTo>
                <a:lnTo>
                  <a:pt x="1578840" y="0"/>
                </a:lnTo>
                <a:lnTo>
                  <a:pt x="1578840" y="215296"/>
                </a:lnTo>
                <a:lnTo>
                  <a:pt x="0" y="2152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526481" y="2319026"/>
            <a:ext cx="1369409" cy="1114909"/>
          </a:xfrm>
          <a:custGeom>
            <a:avLst/>
            <a:gdLst/>
            <a:ahLst/>
            <a:cxnLst/>
            <a:rect l="l" t="t" r="r" b="b"/>
            <a:pathLst>
              <a:path w="2738817" h="2229817">
                <a:moveTo>
                  <a:pt x="0" y="0"/>
                </a:moveTo>
                <a:lnTo>
                  <a:pt x="2738817" y="0"/>
                </a:lnTo>
                <a:lnTo>
                  <a:pt x="2738817" y="2229817"/>
                </a:lnTo>
                <a:lnTo>
                  <a:pt x="0" y="2229817"/>
                </a:lnTo>
                <a:lnTo>
                  <a:pt x="0" y="0"/>
                </a:lnTo>
                <a:close/>
              </a:path>
            </a:pathLst>
          </a:custGeom>
          <a:blipFill>
            <a:blip r:embed="rId6"/>
            <a:stretch>
              <a:fillRect t="-9611" b="-13215"/>
            </a:stretch>
          </a:blipFill>
        </p:spPr>
      </p:sp>
      <p:sp>
        <p:nvSpPr>
          <p:cNvPr id="12" name="Freeform 12"/>
          <p:cNvSpPr/>
          <p:nvPr/>
        </p:nvSpPr>
        <p:spPr>
          <a:xfrm>
            <a:off x="1895889" y="2768832"/>
            <a:ext cx="789420" cy="107648"/>
          </a:xfrm>
          <a:custGeom>
            <a:avLst/>
            <a:gdLst/>
            <a:ahLst/>
            <a:cxnLst/>
            <a:rect l="l" t="t" r="r" b="b"/>
            <a:pathLst>
              <a:path w="1578840" h="215296">
                <a:moveTo>
                  <a:pt x="0" y="0"/>
                </a:moveTo>
                <a:lnTo>
                  <a:pt x="1578839" y="0"/>
                </a:lnTo>
                <a:lnTo>
                  <a:pt x="1578839" y="215296"/>
                </a:lnTo>
                <a:lnTo>
                  <a:pt x="0" y="2152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514350" y="3814935"/>
            <a:ext cx="1604006" cy="905307"/>
          </a:xfrm>
          <a:custGeom>
            <a:avLst/>
            <a:gdLst/>
            <a:ahLst/>
            <a:cxnLst/>
            <a:rect l="l" t="t" r="r" b="b"/>
            <a:pathLst>
              <a:path w="3208012" h="1810613">
                <a:moveTo>
                  <a:pt x="0" y="0"/>
                </a:moveTo>
                <a:lnTo>
                  <a:pt x="3208012" y="0"/>
                </a:lnTo>
                <a:lnTo>
                  <a:pt x="3208012" y="1810613"/>
                </a:lnTo>
                <a:lnTo>
                  <a:pt x="0" y="1810613"/>
                </a:lnTo>
                <a:lnTo>
                  <a:pt x="0" y="0"/>
                </a:lnTo>
                <a:close/>
              </a:path>
            </a:pathLst>
          </a:custGeom>
          <a:blipFill>
            <a:blip r:embed="rId7"/>
            <a:stretch>
              <a:fillRect t="-691" b="-19789"/>
            </a:stretch>
          </a:blipFill>
        </p:spPr>
      </p:sp>
      <p:sp>
        <p:nvSpPr>
          <p:cNvPr id="14" name="TextBox 14"/>
          <p:cNvSpPr txBox="1"/>
          <p:nvPr/>
        </p:nvSpPr>
        <p:spPr>
          <a:xfrm>
            <a:off x="984212" y="523037"/>
            <a:ext cx="6832029" cy="352341"/>
          </a:xfrm>
          <a:prstGeom prst="rect">
            <a:avLst/>
          </a:prstGeom>
        </p:spPr>
        <p:txBody>
          <a:bodyPr wrap="square" lIns="0" tIns="0" rIns="0" bIns="0" rtlCol="0" anchor="t">
            <a:spAutoFit/>
          </a:bodyPr>
          <a:lstStyle/>
          <a:p>
            <a:pPr>
              <a:lnSpc>
                <a:spcPts val="2880"/>
              </a:lnSpc>
            </a:pPr>
            <a:r>
              <a:rPr lang="en-US" sz="2400" spc="56" dirty="0">
                <a:solidFill>
                  <a:schemeClr val="accent1">
                    <a:lumMod val="75000"/>
                  </a:schemeClr>
                </a:solidFill>
                <a:latin typeface="+mj-lt"/>
                <a:ea typeface="TT Smalls"/>
                <a:cs typeface="Times New Roman" panose="02020603050405020304" pitchFamily="18" charset="0"/>
                <a:sym typeface="TT Smalls"/>
              </a:rPr>
              <a:t>TECHNOLOGY STACK FOR PROPOSED SYSTEM</a:t>
            </a:r>
          </a:p>
        </p:txBody>
      </p:sp>
      <p:sp>
        <p:nvSpPr>
          <p:cNvPr id="15" name="TextBox 15"/>
          <p:cNvSpPr txBox="1"/>
          <p:nvPr/>
        </p:nvSpPr>
        <p:spPr>
          <a:xfrm>
            <a:off x="2685309" y="1092857"/>
            <a:ext cx="4602072" cy="769441"/>
          </a:xfrm>
          <a:prstGeom prst="rect">
            <a:avLst/>
          </a:prstGeom>
        </p:spPr>
        <p:txBody>
          <a:bodyPr lIns="0" tIns="0" rIns="0" bIns="0" rtlCol="0" anchor="t">
            <a:spAutoFit/>
          </a:bodyPr>
          <a:lstStyle/>
          <a:p>
            <a:pPr>
              <a:lnSpc>
                <a:spcPts val="1985"/>
              </a:lnSpc>
            </a:pPr>
            <a:r>
              <a:rPr lang="en-US" dirty="0">
                <a:solidFill>
                  <a:srgbClr val="FFFFFF"/>
                </a:solidFill>
                <a:latin typeface="Times New Roman" panose="02020603050405020304" pitchFamily="18" charset="0"/>
                <a:ea typeface="Canva Sans Bold"/>
                <a:cs typeface="Times New Roman" panose="02020603050405020304" pitchFamily="18" charset="0"/>
                <a:sym typeface="Canva Sans Bold"/>
              </a:rPr>
              <a:t>TensorFlow’s Text Vectorization layer :</a:t>
            </a:r>
          </a:p>
          <a:p>
            <a:pPr>
              <a:lnSpc>
                <a:spcPts val="1985"/>
              </a:lnSpc>
            </a:pPr>
            <a:r>
              <a:rPr lang="en-US" dirty="0">
                <a:solidFill>
                  <a:srgbClr val="FFFFFF"/>
                </a:solidFill>
                <a:latin typeface="Times New Roman" panose="02020603050405020304" pitchFamily="18" charset="0"/>
                <a:ea typeface="Canva Sans Bold"/>
                <a:cs typeface="Times New Roman" panose="02020603050405020304" pitchFamily="18" charset="0"/>
                <a:sym typeface="Canva Sans Bold"/>
              </a:rPr>
              <a:t>converting text  into numerical representations that can be processed for training models.</a:t>
            </a:r>
          </a:p>
        </p:txBody>
      </p:sp>
      <p:sp>
        <p:nvSpPr>
          <p:cNvPr id="16" name="TextBox 16"/>
          <p:cNvSpPr txBox="1"/>
          <p:nvPr/>
        </p:nvSpPr>
        <p:spPr>
          <a:xfrm>
            <a:off x="2818283" y="2499201"/>
            <a:ext cx="4602072" cy="512961"/>
          </a:xfrm>
          <a:prstGeom prst="rect">
            <a:avLst/>
          </a:prstGeom>
        </p:spPr>
        <p:txBody>
          <a:bodyPr lIns="0" tIns="0" rIns="0" bIns="0" rtlCol="0" anchor="t">
            <a:spAutoFit/>
          </a:bodyPr>
          <a:lstStyle/>
          <a:p>
            <a:pPr>
              <a:lnSpc>
                <a:spcPts val="1985"/>
              </a:lnSpc>
            </a:pPr>
            <a:r>
              <a:rPr lang="en-US" dirty="0">
                <a:solidFill>
                  <a:srgbClr val="FFFFFF"/>
                </a:solidFill>
                <a:latin typeface="Times New Roman" panose="02020603050405020304" pitchFamily="18" charset="0"/>
                <a:ea typeface="Canva Sans Bold"/>
                <a:cs typeface="Times New Roman" panose="02020603050405020304" pitchFamily="18" charset="0"/>
                <a:sym typeface="Canva Sans Bold"/>
              </a:rPr>
              <a:t>It contains around 8 thousand images and text file which contains captions</a:t>
            </a:r>
          </a:p>
        </p:txBody>
      </p:sp>
      <p:sp>
        <p:nvSpPr>
          <p:cNvPr id="17" name="Freeform 17"/>
          <p:cNvSpPr/>
          <p:nvPr/>
        </p:nvSpPr>
        <p:spPr>
          <a:xfrm>
            <a:off x="2118356" y="4159940"/>
            <a:ext cx="789420" cy="107648"/>
          </a:xfrm>
          <a:custGeom>
            <a:avLst/>
            <a:gdLst/>
            <a:ahLst/>
            <a:cxnLst/>
            <a:rect l="l" t="t" r="r" b="b"/>
            <a:pathLst>
              <a:path w="1578840" h="215296">
                <a:moveTo>
                  <a:pt x="0" y="0"/>
                </a:moveTo>
                <a:lnTo>
                  <a:pt x="1578839" y="0"/>
                </a:lnTo>
                <a:lnTo>
                  <a:pt x="1578839" y="215297"/>
                </a:lnTo>
                <a:lnTo>
                  <a:pt x="0" y="215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p:cNvSpPr txBox="1"/>
          <p:nvPr/>
        </p:nvSpPr>
        <p:spPr>
          <a:xfrm>
            <a:off x="3018628" y="4014133"/>
            <a:ext cx="4599605" cy="490262"/>
          </a:xfrm>
          <a:prstGeom prst="rect">
            <a:avLst/>
          </a:prstGeom>
        </p:spPr>
        <p:txBody>
          <a:bodyPr lIns="0" tIns="0" rIns="0" bIns="0" rtlCol="0" anchor="t">
            <a:spAutoFit/>
          </a:bodyPr>
          <a:lstStyle/>
          <a:p>
            <a:pPr>
              <a:lnSpc>
                <a:spcPts val="1985"/>
              </a:lnSpc>
            </a:pPr>
            <a:r>
              <a:rPr lang="en-US" dirty="0">
                <a:solidFill>
                  <a:srgbClr val="FFFFFF"/>
                </a:solidFill>
                <a:latin typeface="Times New Roman" panose="02020603050405020304" pitchFamily="18" charset="0"/>
                <a:ea typeface="Canva Sans Bold"/>
                <a:cs typeface="Times New Roman" panose="02020603050405020304" pitchFamily="18" charset="0"/>
                <a:sym typeface="Canva Sans Bold"/>
              </a:rPr>
              <a:t>CNN OR VGG16 </a:t>
            </a:r>
          </a:p>
          <a:p>
            <a:pPr>
              <a:lnSpc>
                <a:spcPts val="1985"/>
              </a:lnSpc>
            </a:pPr>
            <a:endParaRPr lang="en-US" sz="1418" dirty="0">
              <a:solidFill>
                <a:srgbClr val="FFFFFF"/>
              </a:solidFill>
              <a:latin typeface="Canva Sans Bold"/>
              <a:ea typeface="Canva Sans Bold"/>
              <a:cs typeface="Canva Sans Bold"/>
              <a:sym typeface="Canva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1A59-6C74-C6CA-49EB-53492D1E87B5}"/>
              </a:ext>
            </a:extLst>
          </p:cNvPr>
          <p:cNvSpPr>
            <a:spLocks noGrp="1"/>
          </p:cNvSpPr>
          <p:nvPr>
            <p:ph type="title"/>
          </p:nvPr>
        </p:nvSpPr>
        <p:spPr/>
        <p:txBody>
          <a:bodyPr/>
          <a:lstStyle/>
          <a:p>
            <a:r>
              <a:rPr lang="en-US" dirty="0"/>
              <a:t>implementation</a:t>
            </a:r>
            <a:endParaRPr lang="en-IN" dirty="0"/>
          </a:p>
        </p:txBody>
      </p:sp>
      <p:sp>
        <p:nvSpPr>
          <p:cNvPr id="3" name="Text Placeholder 2">
            <a:extLst>
              <a:ext uri="{FF2B5EF4-FFF2-40B4-BE49-F238E27FC236}">
                <a16:creationId xmlns:a16="http://schemas.microsoft.com/office/drawing/2014/main" id="{5CC962E4-3FE9-3C51-AC1A-62411CDDEB47}"/>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11555A79-66C5-1396-63CF-F6ACCA3AAE7C}"/>
              </a:ext>
            </a:extLst>
          </p:cNvPr>
          <p:cNvPicPr>
            <a:picLocks noChangeAspect="1"/>
          </p:cNvPicPr>
          <p:nvPr/>
        </p:nvPicPr>
        <p:blipFill>
          <a:blip r:embed="rId2"/>
          <a:stretch>
            <a:fillRect/>
          </a:stretch>
        </p:blipFill>
        <p:spPr>
          <a:xfrm>
            <a:off x="891050" y="1162580"/>
            <a:ext cx="7267000" cy="3535895"/>
          </a:xfrm>
          <a:prstGeom prst="rect">
            <a:avLst/>
          </a:prstGeom>
        </p:spPr>
      </p:pic>
    </p:spTree>
    <p:extLst>
      <p:ext uri="{BB962C8B-B14F-4D97-AF65-F5344CB8AC3E}">
        <p14:creationId xmlns:p14="http://schemas.microsoft.com/office/powerpoint/2010/main" val="380685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DC79-3CC6-25F6-A916-4A4855CF1719}"/>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8787C401-78CD-63B7-5133-254CD5AD4857}"/>
              </a:ext>
            </a:extLst>
          </p:cNvPr>
          <p:cNvSpPr>
            <a:spLocks noGrp="1"/>
          </p:cNvSpPr>
          <p:nvPr>
            <p:ph type="body" idx="1"/>
          </p:nvPr>
        </p:nvSpPr>
        <p:spPr/>
        <p:txBody>
          <a:bodyPr/>
          <a:lstStyle/>
          <a:p>
            <a:pPr marL="155575" indent="0" algn="just">
              <a:buNone/>
            </a:pPr>
            <a:r>
              <a:rPr lang="en-US" sz="1800" dirty="0">
                <a:latin typeface="Times New Roman" panose="02020603050405020304" pitchFamily="18" charset="0"/>
                <a:cs typeface="Times New Roman" panose="02020603050405020304" pitchFamily="18" charset="0"/>
              </a:rPr>
              <a:t>In conclusion, using Convolutional Neural Networks (CNNs) for image caption generation effectively leverages their powerful feature extraction capabilities to analyze and understand visual content. This integration not only enhances user experience and accessibility but also streamlines content management and digital media applications, showcasing the potential of artificial intelligence in bridging visual and textual information.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69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0B48-7D27-3627-C0CC-1E0D0C6DAD92}"/>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68FB04A0-2AAF-0623-441A-EB4E9CA15AA0}"/>
              </a:ext>
            </a:extLst>
          </p:cNvPr>
          <p:cNvSpPr>
            <a:spLocks noGrp="1"/>
          </p:cNvSpPr>
          <p:nvPr>
            <p:ph type="body" idx="1"/>
          </p:nvPr>
        </p:nvSpPr>
        <p:spPr>
          <a:xfrm>
            <a:off x="938500" y="1246025"/>
            <a:ext cx="7172100" cy="3452450"/>
          </a:xfrm>
        </p:spPr>
        <p:txBody>
          <a:bodyPr/>
          <a:lstStyle/>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[1] G. Pereira, R. Kundar, D. Kushwaha and P. Shaikh, "Vision Semantics Image Captioner," 2024 IEEE International Conference on Information Technology, Electronics and Intelligent Communication Systems (ICITEICS), Bangalore, India, 2024, pp. 1-7, </a:t>
            </a:r>
            <a:r>
              <a:rPr lang="en-IN" sz="1500" dirty="0">
                <a:latin typeface="Times New Roman" panose="02020603050405020304" pitchFamily="18" charset="0"/>
                <a:cs typeface="Times New Roman" panose="02020603050405020304" pitchFamily="18" charset="0"/>
                <a:hlinkClick r:id="rId2"/>
              </a:rPr>
              <a:t>https://doi.org/10.1109/ICITEICS61368.2024.10625415</a:t>
            </a:r>
            <a:endParaRPr lang="en-IN" sz="1500" dirty="0">
              <a:latin typeface="Times New Roman" panose="02020603050405020304" pitchFamily="18" charset="0"/>
              <a:cs typeface="Times New Roman" panose="02020603050405020304" pitchFamily="18" charset="0"/>
            </a:endParaRPr>
          </a:p>
          <a:p>
            <a:pPr marL="155575" indent="0" algn="just">
              <a:buNone/>
            </a:pPr>
            <a:endParaRPr lang="en-IN" sz="1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[2] V. T V and I. C, "Remote Sensing Image Captioning using CNN and LSTM," 2024 International Conference on Advancements in Power, Communication and Intelligent Systems (APCI), KANNUR, India, 2024, pp. 1-6, </a:t>
            </a:r>
          </a:p>
          <a:p>
            <a:pPr marL="155575" indent="0" algn="just">
              <a:buNone/>
            </a:pPr>
            <a:r>
              <a:rPr lang="en-IN" sz="1500"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hlinkClick r:id="rId3"/>
              </a:rPr>
              <a:t>https://doi.org/10.1109/APCI61480.2024.10616900</a:t>
            </a:r>
            <a:endParaRPr lang="en-IN" sz="1500" dirty="0">
              <a:latin typeface="Times New Roman" panose="02020603050405020304" pitchFamily="18" charset="0"/>
              <a:cs typeface="Times New Roman" panose="02020603050405020304" pitchFamily="18" charset="0"/>
            </a:endParaRPr>
          </a:p>
          <a:p>
            <a:pPr marL="155575" indent="0" algn="just">
              <a:buNone/>
            </a:pPr>
            <a:endParaRPr lang="en-IN" sz="1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1500" dirty="0">
                <a:latin typeface="Times New Roman" panose="02020603050405020304" pitchFamily="18" charset="0"/>
                <a:cs typeface="Times New Roman" panose="02020603050405020304" pitchFamily="18" charset="0"/>
              </a:rPr>
              <a:t>[3] C. S. Kanimozhiselvi, K. V, K. S. P and K. S, "Image Captioning Using Deep Learning," 2022 International Conference on Computer Communication and Informatics (ICCCI), Coimbatore, India, 2022, pp. 1-7, </a:t>
            </a:r>
            <a:r>
              <a:rPr lang="en-IN" sz="1500" dirty="0">
                <a:latin typeface="Times New Roman" panose="02020603050405020304" pitchFamily="18" charset="0"/>
                <a:cs typeface="Times New Roman" panose="02020603050405020304" pitchFamily="18" charset="0"/>
                <a:hlinkClick r:id="rId4"/>
              </a:rPr>
              <a:t>https://doi.org/10.1109/ICCCI54379.2022.9740788</a:t>
            </a:r>
            <a:endParaRPr lang="en-IN" sz="1500" dirty="0">
              <a:latin typeface="Times New Roman" panose="02020603050405020304" pitchFamily="18" charset="0"/>
              <a:cs typeface="Times New Roman" panose="02020603050405020304" pitchFamily="18" charset="0"/>
            </a:endParaRPr>
          </a:p>
          <a:p>
            <a:pPr marL="155575" indent="0">
              <a:buNone/>
            </a:pPr>
            <a:endParaRPr lang="en-IN" dirty="0"/>
          </a:p>
        </p:txBody>
      </p:sp>
    </p:spTree>
    <p:extLst>
      <p:ext uri="{BB962C8B-B14F-4D97-AF65-F5344CB8AC3E}">
        <p14:creationId xmlns:p14="http://schemas.microsoft.com/office/powerpoint/2010/main" val="269420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000250" y="353435"/>
            <a:ext cx="5143500" cy="4114800"/>
          </a:xfrm>
          <a:prstGeom prst="rect">
            <a:avLst/>
          </a:prstGeom>
        </p:spPr>
      </p:pic>
      <p:pic>
        <p:nvPicPr>
          <p:cNvPr id="3" name="Picture 3"/>
          <p:cNvPicPr>
            <a:picLocks noChangeAspect="1"/>
          </p:cNvPicPr>
          <p:nvPr/>
        </p:nvPicPr>
        <p:blipFill>
          <a:blip r:embed="rId2">
            <a:alphaModFix amt="5000"/>
          </a:blip>
          <a:srcRect/>
          <a:stretch>
            <a:fillRect/>
          </a:stretch>
        </p:blipFill>
        <p:spPr>
          <a:xfrm>
            <a:off x="5137270" y="3976377"/>
            <a:ext cx="5143500" cy="4114800"/>
          </a:xfrm>
          <a:prstGeom prst="rect">
            <a:avLst/>
          </a:prstGeom>
        </p:spPr>
      </p:pic>
      <p:pic>
        <p:nvPicPr>
          <p:cNvPr id="4" name="Picture 4"/>
          <p:cNvPicPr>
            <a:picLocks noChangeAspect="1"/>
          </p:cNvPicPr>
          <p:nvPr/>
        </p:nvPicPr>
        <p:blipFill>
          <a:blip r:embed="rId2">
            <a:alphaModFix amt="5000"/>
          </a:blip>
          <a:srcRect/>
          <a:stretch>
            <a:fillRect/>
          </a:stretch>
        </p:blipFill>
        <p:spPr>
          <a:xfrm rot="10706848">
            <a:off x="-906883" y="-2806370"/>
            <a:ext cx="5143500" cy="4114800"/>
          </a:xfrm>
          <a:prstGeom prst="rect">
            <a:avLst/>
          </a:prstGeom>
        </p:spPr>
      </p:pic>
      <p:pic>
        <p:nvPicPr>
          <p:cNvPr id="5" name="Picture 5"/>
          <p:cNvPicPr>
            <a:picLocks noChangeAspect="1"/>
          </p:cNvPicPr>
          <p:nvPr/>
        </p:nvPicPr>
        <p:blipFill>
          <a:blip r:embed="rId3"/>
          <a:srcRect/>
          <a:stretch>
            <a:fillRect/>
          </a:stretch>
        </p:blipFill>
        <p:spPr>
          <a:xfrm>
            <a:off x="5456610" y="514350"/>
            <a:ext cx="2550143" cy="2550143"/>
          </a:xfrm>
          <a:prstGeom prst="rect">
            <a:avLst/>
          </a:prstGeom>
        </p:spPr>
      </p:pic>
      <p:sp>
        <p:nvSpPr>
          <p:cNvPr id="6" name="TextBox 6"/>
          <p:cNvSpPr txBox="1"/>
          <p:nvPr/>
        </p:nvSpPr>
        <p:spPr>
          <a:xfrm>
            <a:off x="2444841" y="1841729"/>
            <a:ext cx="4225743" cy="737638"/>
          </a:xfrm>
          <a:prstGeom prst="rect">
            <a:avLst/>
          </a:prstGeom>
        </p:spPr>
        <p:txBody>
          <a:bodyPr lIns="0" tIns="0" rIns="0" bIns="0" rtlCol="0" anchor="t">
            <a:spAutoFit/>
          </a:bodyPr>
          <a:lstStyle/>
          <a:p>
            <a:pPr algn="ctr">
              <a:lnSpc>
                <a:spcPts val="6313"/>
              </a:lnSpc>
            </a:pPr>
            <a:r>
              <a:rPr lang="en-US" sz="4510" spc="-99">
                <a:solidFill>
                  <a:srgbClr val="3C5A70"/>
                </a:solidFill>
                <a:latin typeface="More Sugar"/>
                <a:ea typeface="More Sugar"/>
                <a:cs typeface="More Sugar"/>
                <a:sym typeface="More Sugar"/>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637452"/>
            <a:ext cx="4792200" cy="1302028"/>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IN" b="1" dirty="0">
                <a:effectLst>
                  <a:outerShdw blurRad="38100" dist="38100" dir="2700000" algn="tl">
                    <a:srgbClr val="000000">
                      <a:alpha val="43137"/>
                    </a:srgbClr>
                  </a:outerShdw>
                </a:effectLst>
                <a:latin typeface="Algerian" panose="04020705040A02060702" pitchFamily="82" charset="0"/>
              </a:rPr>
              <a:t>CAPTION CRAFT</a:t>
            </a:r>
            <a:endParaRPr b="1" dirty="0">
              <a:effectLst>
                <a:outerShdw blurRad="38100" dist="38100" dir="2700000" algn="tl">
                  <a:srgbClr val="000000">
                    <a:alpha val="43137"/>
                  </a:srgbClr>
                </a:outerShdw>
              </a:effectLst>
              <a:latin typeface="Algerian" panose="04020705040A02060702" pitchFamily="82" charset="0"/>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Google Shape;164;p38">
            <a:extLst>
              <a:ext uri="{FF2B5EF4-FFF2-40B4-BE49-F238E27FC236}">
                <a16:creationId xmlns:a16="http://schemas.microsoft.com/office/drawing/2014/main" id="{92BF5D79-9332-65D9-0729-99EFD9B8A3B5}"/>
              </a:ext>
            </a:extLst>
          </p:cNvPr>
          <p:cNvSpPr txBox="1">
            <a:spLocks/>
          </p:cNvSpPr>
          <p:nvPr/>
        </p:nvSpPr>
        <p:spPr>
          <a:xfrm>
            <a:off x="4943706" y="2111298"/>
            <a:ext cx="3714183" cy="2749043"/>
          </a:xfrm>
          <a:prstGeom prst="rect">
            <a:avLst/>
          </a:prstGeom>
          <a:noFill/>
          <a:ln>
            <a:noFill/>
          </a:ln>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endParaRPr lang="en-US" sz="2200" b="0" dirty="0">
              <a:latin typeface="Times New Roman" panose="02020603050405020304" pitchFamily="18" charset="0"/>
              <a:ea typeface="Montserrat ExtraLight"/>
              <a:cs typeface="Times New Roman" panose="02020603050405020304" pitchFamily="18" charset="0"/>
              <a:sym typeface="Montserrat ExtraLight"/>
            </a:endParaRPr>
          </a:p>
          <a:p>
            <a:pPr algn="l"/>
            <a:endParaRPr lang="en-US" sz="2200" b="0" dirty="0">
              <a:latin typeface="Times New Roman" panose="02020603050405020304" pitchFamily="18" charset="0"/>
              <a:ea typeface="Montserrat ExtraLight"/>
              <a:cs typeface="Times New Roman" panose="02020603050405020304" pitchFamily="18" charset="0"/>
              <a:sym typeface="Montserrat ExtraLight"/>
            </a:endParaRPr>
          </a:p>
          <a:p>
            <a:pPr algn="l"/>
            <a:r>
              <a:rPr lang="en-US" sz="1800" b="0" dirty="0">
                <a:latin typeface="Times New Roman" panose="02020603050405020304" pitchFamily="18" charset="0"/>
                <a:ea typeface="Montserrat ExtraLight"/>
                <a:cs typeface="Times New Roman" panose="02020603050405020304" pitchFamily="18" charset="0"/>
                <a:sym typeface="Montserrat ExtraLight"/>
              </a:rPr>
              <a:t>By:</a:t>
            </a:r>
          </a:p>
          <a:p>
            <a:pPr algn="l"/>
            <a:r>
              <a:rPr lang="en-US" sz="1800" b="0" dirty="0">
                <a:latin typeface="Times New Roman" panose="02020603050405020304" pitchFamily="18" charset="0"/>
                <a:ea typeface="Montserrat ExtraLight"/>
                <a:cs typeface="Times New Roman" panose="02020603050405020304" pitchFamily="18" charset="0"/>
                <a:sym typeface="Montserrat ExtraLight"/>
              </a:rPr>
              <a:t>Vaibhav Bura(22106067)</a:t>
            </a:r>
            <a:br>
              <a:rPr lang="en-US" sz="1800" b="0" dirty="0">
                <a:latin typeface="Times New Roman" panose="02020603050405020304" pitchFamily="18" charset="0"/>
                <a:ea typeface="Montserrat ExtraLight"/>
                <a:cs typeface="Times New Roman" panose="02020603050405020304" pitchFamily="18" charset="0"/>
                <a:sym typeface="Montserrat ExtraLight"/>
              </a:rPr>
            </a:br>
            <a:r>
              <a:rPr lang="en-US" sz="1800" b="0" dirty="0">
                <a:latin typeface="Times New Roman" panose="02020603050405020304" pitchFamily="18" charset="0"/>
                <a:ea typeface="Montserrat ExtraLight"/>
                <a:cs typeface="Times New Roman" panose="02020603050405020304" pitchFamily="18" charset="0"/>
                <a:sym typeface="Montserrat ExtraLight"/>
              </a:rPr>
              <a:t>Vivek Dalvi(22106108)</a:t>
            </a:r>
            <a:br>
              <a:rPr lang="en-US" sz="1800" b="0" dirty="0">
                <a:latin typeface="Times New Roman" panose="02020603050405020304" pitchFamily="18" charset="0"/>
                <a:ea typeface="Montserrat ExtraLight"/>
                <a:cs typeface="Times New Roman" panose="02020603050405020304" pitchFamily="18" charset="0"/>
                <a:sym typeface="Montserrat ExtraLight"/>
              </a:rPr>
            </a:br>
            <a:r>
              <a:rPr lang="en-US" sz="1800" b="0" dirty="0">
                <a:latin typeface="Times New Roman" panose="02020603050405020304" pitchFamily="18" charset="0"/>
                <a:ea typeface="Montserrat ExtraLight"/>
                <a:cs typeface="Times New Roman" panose="02020603050405020304" pitchFamily="18" charset="0"/>
                <a:sym typeface="Montserrat ExtraLight"/>
              </a:rPr>
              <a:t>Yash Desai(22106005)</a:t>
            </a:r>
            <a:br>
              <a:rPr lang="en-US" sz="1800" b="0" dirty="0">
                <a:latin typeface="Times New Roman" panose="02020603050405020304" pitchFamily="18" charset="0"/>
                <a:ea typeface="Montserrat ExtraLight"/>
                <a:cs typeface="Times New Roman" panose="02020603050405020304" pitchFamily="18" charset="0"/>
                <a:sym typeface="Montserrat ExtraLight"/>
              </a:rPr>
            </a:br>
            <a:r>
              <a:rPr lang="en-US" sz="1800" b="0" dirty="0">
                <a:latin typeface="Times New Roman" panose="02020603050405020304" pitchFamily="18" charset="0"/>
                <a:ea typeface="Montserrat ExtraLight"/>
                <a:cs typeface="Times New Roman" panose="02020603050405020304" pitchFamily="18" charset="0"/>
                <a:sym typeface="Montserrat ExtraLight"/>
              </a:rPr>
              <a:t>Pratik Dhas(22106063)</a:t>
            </a:r>
          </a:p>
          <a:p>
            <a:pPr algn="l"/>
            <a:endParaRPr lang="en-US" sz="1800" b="0" dirty="0">
              <a:latin typeface="Times New Roman" panose="02020603050405020304" pitchFamily="18" charset="0"/>
              <a:ea typeface="Montserrat ExtraLight"/>
              <a:cs typeface="Times New Roman" panose="02020603050405020304" pitchFamily="18" charset="0"/>
              <a:sym typeface="Montserrat ExtraLight"/>
            </a:endParaRPr>
          </a:p>
          <a:p>
            <a:pPr algn="l"/>
            <a:r>
              <a:rPr lang="en-US" sz="1800" b="0" dirty="0">
                <a:latin typeface="Times New Roman" panose="02020603050405020304" pitchFamily="18" charset="0"/>
                <a:ea typeface="Montserrat ExtraLight"/>
                <a:cs typeface="Times New Roman" panose="02020603050405020304" pitchFamily="18" charset="0"/>
                <a:sym typeface="Montserrat ExtraLight"/>
              </a:rPr>
              <a:t>Guided By:</a:t>
            </a:r>
          </a:p>
          <a:p>
            <a:pPr algn="l"/>
            <a:r>
              <a:rPr lang="en-US" sz="1800" b="0" dirty="0">
                <a:latin typeface="Times New Roman" panose="02020603050405020304" pitchFamily="18" charset="0"/>
                <a:ea typeface="Montserrat ExtraLight"/>
                <a:cs typeface="Times New Roman" panose="02020603050405020304" pitchFamily="18" charset="0"/>
                <a:sym typeface="Montserrat ExtraLight"/>
              </a:rPr>
              <a:t>Prof. Poonam Tiware</a:t>
            </a:r>
          </a:p>
        </p:txBody>
      </p:sp>
      <p:pic>
        <p:nvPicPr>
          <p:cNvPr id="4" name="Picture 3">
            <a:extLst>
              <a:ext uri="{FF2B5EF4-FFF2-40B4-BE49-F238E27FC236}">
                <a16:creationId xmlns:a16="http://schemas.microsoft.com/office/drawing/2014/main" id="{BCCCC1C9-0B23-BC08-D4DF-629590AA0AA7}"/>
              </a:ext>
            </a:extLst>
          </p:cNvPr>
          <p:cNvPicPr>
            <a:picLocks noChangeAspect="1"/>
          </p:cNvPicPr>
          <p:nvPr/>
        </p:nvPicPr>
        <p:blipFill>
          <a:blip r:embed="rId3"/>
          <a:stretch>
            <a:fillRect/>
          </a:stretch>
        </p:blipFill>
        <p:spPr>
          <a:xfrm>
            <a:off x="486110" y="2460702"/>
            <a:ext cx="3788524" cy="2214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0347-4B96-79BC-F8DE-D2E3E4ADC075}"/>
              </a:ext>
            </a:extLst>
          </p:cNvPr>
          <p:cNvSpPr>
            <a:spLocks noGrp="1"/>
          </p:cNvSpPr>
          <p:nvPr>
            <p:ph type="title"/>
          </p:nvPr>
        </p:nvSpPr>
        <p:spPr/>
        <p:txBody>
          <a:bodyPr/>
          <a:lstStyle/>
          <a:p>
            <a:r>
              <a:rPr lang="en-IN" altLang="en-US" sz="2400" b="1" dirty="0">
                <a:latin typeface="Times New Roman" panose="02020603050405020304" pitchFamily="18" charset="0"/>
                <a:cs typeface="DejaVu Sans" charset="0"/>
              </a:rPr>
              <a:t>Outline</a:t>
            </a:r>
            <a:br>
              <a:rPr lang="en-IN" altLang="en-US" sz="2400" b="1" dirty="0">
                <a:solidFill>
                  <a:srgbClr val="000000"/>
                </a:solidFill>
                <a:latin typeface="Times New Roman" panose="02020603050405020304" pitchFamily="18" charset="0"/>
                <a:cs typeface="DejaVu Sans" charset="0"/>
              </a:rPr>
            </a:br>
            <a:endParaRPr lang="en-IN" dirty="0"/>
          </a:p>
        </p:txBody>
      </p:sp>
      <p:sp>
        <p:nvSpPr>
          <p:cNvPr id="3" name="Text Placeholder 2">
            <a:extLst>
              <a:ext uri="{FF2B5EF4-FFF2-40B4-BE49-F238E27FC236}">
                <a16:creationId xmlns:a16="http://schemas.microsoft.com/office/drawing/2014/main" id="{C7CA5960-36FC-ED03-9D4B-C1CE91568EEC}"/>
              </a:ext>
            </a:extLst>
          </p:cNvPr>
          <p:cNvSpPr>
            <a:spLocks noGrp="1"/>
          </p:cNvSpPr>
          <p:nvPr>
            <p:ph type="body" idx="1"/>
          </p:nvPr>
        </p:nvSpPr>
        <p:spPr>
          <a:xfrm>
            <a:off x="938500" y="1246025"/>
            <a:ext cx="7172100" cy="3813156"/>
          </a:xfrm>
        </p:spPr>
        <p:txBody>
          <a:bodyPr/>
          <a:lstStyle/>
          <a:p>
            <a:pPr algn="just">
              <a:lnSpc>
                <a:spcPct val="150000"/>
              </a:lnSpc>
              <a:buFont typeface="Wingdings" panose="05000000000000000000" pitchFamily="2" charset="2"/>
              <a:buChar char="v"/>
            </a:pPr>
            <a:r>
              <a:rPr lang="en-IN" altLang="en-US" sz="16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v"/>
            </a:pPr>
            <a:r>
              <a:rPr lang="en-IN" altLang="en-US" sz="16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v"/>
            </a:pPr>
            <a:r>
              <a:rPr lang="en-IN" altLang="en-US" sz="16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v"/>
            </a:pPr>
            <a:r>
              <a:rPr lang="en-IN" altLang="en-US" sz="16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v"/>
            </a:pPr>
            <a:r>
              <a:rPr lang="en-US" altLang="en-US" sz="1600" b="1" dirty="0">
                <a:latin typeface="Times New Roman" panose="02020603050405020304" pitchFamily="18" charset="0"/>
                <a:cs typeface="Times New Roman" panose="02020603050405020304" pitchFamily="18" charset="0"/>
              </a:rPr>
              <a:t>Proposed  System Design</a:t>
            </a:r>
          </a:p>
          <a:p>
            <a:pPr algn="just">
              <a:lnSpc>
                <a:spcPct val="150000"/>
              </a:lnSpc>
              <a:buFont typeface="Wingdings" panose="05000000000000000000" pitchFamily="2" charset="2"/>
              <a:buChar char="v"/>
            </a:pPr>
            <a:r>
              <a:rPr lang="en-US" altLang="en-US" sz="1600" b="1" dirty="0">
                <a:latin typeface="Times New Roman" panose="02020603050405020304" pitchFamily="18" charset="0"/>
                <a:cs typeface="Times New Roman" panose="02020603050405020304" pitchFamily="18" charset="0"/>
              </a:rPr>
              <a:t>Framework/Algorithm</a:t>
            </a:r>
          </a:p>
          <a:p>
            <a:pPr algn="just">
              <a:lnSpc>
                <a:spcPct val="150000"/>
              </a:lnSpc>
              <a:buFont typeface="Wingdings" panose="05000000000000000000" pitchFamily="2" charset="2"/>
              <a:buChar char="v"/>
            </a:pPr>
            <a:r>
              <a:rPr lang="en-US" altLang="en-US" sz="1600" b="1" dirty="0">
                <a:latin typeface="Times New Roman" panose="02020603050405020304" pitchFamily="18" charset="0"/>
                <a:cs typeface="Times New Roman" panose="02020603050405020304" pitchFamily="18" charset="0"/>
              </a:rPr>
              <a:t>Technologies Stack for Proposed System</a:t>
            </a:r>
          </a:p>
          <a:p>
            <a:pPr algn="just">
              <a:lnSpc>
                <a:spcPct val="150000"/>
              </a:lnSpc>
              <a:buFont typeface="Wingdings" panose="05000000000000000000" pitchFamily="2" charset="2"/>
              <a:buChar char="v"/>
            </a:pPr>
            <a:r>
              <a:rPr lang="en-US" altLang="en-US" sz="1600" b="1" dirty="0">
                <a:latin typeface="Times New Roman" panose="02020603050405020304" pitchFamily="18" charset="0"/>
                <a:cs typeface="Times New Roman" panose="02020603050405020304" pitchFamily="18" charset="0"/>
              </a:rPr>
              <a:t>Implementation(Partial)</a:t>
            </a:r>
          </a:p>
          <a:p>
            <a:pPr algn="just">
              <a:lnSpc>
                <a:spcPct val="150000"/>
              </a:lnSpc>
              <a:buFont typeface="Wingdings" panose="05000000000000000000" pitchFamily="2" charset="2"/>
              <a:buChar char="v"/>
            </a:pPr>
            <a:r>
              <a:rPr lang="en-US" altLang="en-US" sz="16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v"/>
            </a:pPr>
            <a:r>
              <a:rPr lang="en-IN" altLang="en-US" sz="16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2932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BC91-2499-56D7-714E-C99F1CBD06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DA105539-F0FC-134C-BB22-00E5D2C86074}"/>
              </a:ext>
            </a:extLst>
          </p:cNvPr>
          <p:cNvSpPr>
            <a:spLocks noGrp="1" noChangeArrowheads="1"/>
          </p:cNvSpPr>
          <p:nvPr>
            <p:ph type="body" idx="1"/>
          </p:nvPr>
        </p:nvSpPr>
        <p:spPr bwMode="auto">
          <a:xfrm>
            <a:off x="417786" y="685948"/>
            <a:ext cx="830842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742950" lvl="1" indent="-285750" algn="just" defTabSz="914400" eaLnBrk="0" fontAlgn="base" hangingPunct="0">
              <a:spcBef>
                <a:spcPct val="0"/>
              </a:spcBef>
              <a:spcAft>
                <a:spcPct val="0"/>
              </a:spcAft>
              <a:buClrTx/>
              <a:buSzTx/>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In today's digital world, millions of images are shared daily, often without adequate descriptive text.</a:t>
            </a:r>
          </a:p>
          <a:p>
            <a:pPr marL="742950" lvl="1" indent="-285750" algn="just" defTabSz="914400" eaLnBrk="0" fontAlgn="base" hangingPunct="0">
              <a:spcBef>
                <a:spcPct val="0"/>
              </a:spcBef>
              <a:spcAft>
                <a:spcPct val="0"/>
              </a:spcAft>
              <a:buClrTx/>
              <a:buSzTx/>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Accurate and relevant captions are crucial for accessibility, content management, and user engagement. </a:t>
            </a:r>
          </a:p>
          <a:p>
            <a:pPr marL="742950" lvl="1" indent="-285750" algn="just" defTabSz="914400" eaLnBrk="0" fontAlgn="base" hangingPunct="0">
              <a:spcBef>
                <a:spcPct val="0"/>
              </a:spcBef>
              <a:spcAft>
                <a:spcPct val="0"/>
              </a:spcAft>
              <a:buClrTx/>
              <a:buSzTx/>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Observed limitations in current AI-based image captioning models.</a:t>
            </a:r>
          </a:p>
          <a:p>
            <a:pPr marL="742950" lvl="1" indent="-285750" algn="just" defTabSz="914400" eaLnBrk="0" fontAlgn="base" hangingPunct="0">
              <a:spcBef>
                <a:spcPct val="0"/>
              </a:spcBef>
              <a:spcAft>
                <a:spcPct val="0"/>
              </a:spcAft>
              <a:buClrTx/>
              <a:buSzTx/>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rPr>
              <a:t>Caption Craft</a:t>
            </a:r>
            <a:r>
              <a:rPr lang="en-US" altLang="en-US" sz="1800" dirty="0">
                <a:latin typeface="Times New Roman" panose="02020603050405020304" pitchFamily="18" charset="0"/>
                <a:cs typeface="Times New Roman" panose="02020603050405020304" pitchFamily="18" charset="0"/>
              </a:rPr>
              <a:t> aims to develop </a:t>
            </a:r>
            <a:r>
              <a:rPr lang="en-US" altLang="en-US" sz="1800">
                <a:latin typeface="Times New Roman" panose="02020603050405020304" pitchFamily="18" charset="0"/>
                <a:cs typeface="Times New Roman" panose="02020603050405020304" pitchFamily="18" charset="0"/>
              </a:rPr>
              <a:t>an AI model </a:t>
            </a:r>
            <a:r>
              <a:rPr lang="en-US" altLang="en-US" sz="1800" dirty="0">
                <a:latin typeface="Times New Roman" panose="02020603050405020304" pitchFamily="18" charset="0"/>
                <a:cs typeface="Times New Roman" panose="02020603050405020304" pitchFamily="18" charset="0"/>
              </a:rPr>
              <a:t>that generates contextually rich and accurate captions.</a:t>
            </a:r>
          </a:p>
          <a:p>
            <a:pPr marL="742950" lvl="1" indent="-285750" algn="just" defTabSz="914400" eaLnBrk="0" fontAlgn="base" hangingPunct="0">
              <a:spcBef>
                <a:spcPct val="0"/>
              </a:spcBef>
              <a:spcAft>
                <a:spcPct val="0"/>
              </a:spcAft>
              <a:buClrTx/>
              <a:buSzTx/>
              <a:buFont typeface="Wingdings" panose="05000000000000000000" pitchFamily="2" charset="2"/>
              <a:buChar char="§"/>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Its goal is to develop a model that accurately describes images similar to human descriptions.</a:t>
            </a:r>
          </a:p>
          <a:p>
            <a:pPr marL="742950" lvl="1" indent="-285750" algn="just" defTabSz="914400" eaLnBrk="0" fontAlgn="base" hangingPunct="0">
              <a:spcBef>
                <a:spcPct val="0"/>
              </a:spcBef>
              <a:spcAft>
                <a:spcPct val="0"/>
              </a:spcAft>
              <a:buClrTx/>
              <a:buSzTx/>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The project seeks to improve the effectiveness of image captions in real-world applications.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28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94A2-0C61-C201-B10B-1AD68056656B}"/>
              </a:ext>
            </a:extLst>
          </p:cNvPr>
          <p:cNvSpPr>
            <a:spLocks noGrp="1"/>
          </p:cNvSpPr>
          <p:nvPr>
            <p:ph type="title"/>
          </p:nvPr>
        </p:nvSpPr>
        <p:spPr>
          <a:xfrm>
            <a:off x="938500" y="445025"/>
            <a:ext cx="6586562" cy="941400"/>
          </a:xfrm>
        </p:spPr>
        <p:txBody>
          <a:bodyPr/>
          <a:lstStyle/>
          <a:p>
            <a:r>
              <a:rPr lang="en-US" dirty="0"/>
              <a:t>Literature survey of the existing system</a:t>
            </a:r>
            <a:endParaRPr lang="en-IN" dirty="0"/>
          </a:p>
        </p:txBody>
      </p:sp>
      <p:sp>
        <p:nvSpPr>
          <p:cNvPr id="3" name="Text Placeholder 2">
            <a:extLst>
              <a:ext uri="{FF2B5EF4-FFF2-40B4-BE49-F238E27FC236}">
                <a16:creationId xmlns:a16="http://schemas.microsoft.com/office/drawing/2014/main" id="{093C27A5-160D-B655-633B-ABB799E95F09}"/>
              </a:ext>
            </a:extLst>
          </p:cNvPr>
          <p:cNvSpPr>
            <a:spLocks noGrp="1"/>
          </p:cNvSpPr>
          <p:nvPr>
            <p:ph type="body" idx="1"/>
          </p:nvPr>
        </p:nvSpPr>
        <p:spPr/>
        <p:txBody>
          <a:bodyPr/>
          <a:lstStyle/>
          <a:p>
            <a:pPr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G. Pereira et al. (2024) – “Vision Semantics Image Captioner”</a:t>
            </a:r>
          </a:p>
          <a:p>
            <a:pPr marL="155575" indent="0" algn="just">
              <a:buNone/>
            </a:pPr>
            <a:endParaRPr lang="en-US" sz="1800" dirty="0">
              <a:latin typeface="Times New Roman" panose="02020603050405020304" pitchFamily="18" charset="0"/>
              <a:cs typeface="Times New Roman" panose="02020603050405020304" pitchFamily="18" charset="0"/>
            </a:endParaRPr>
          </a:p>
          <a:p>
            <a:pPr marL="155575" indent="0" algn="just">
              <a:buNone/>
            </a:pPr>
            <a:r>
              <a:rPr lang="en-US" sz="1800" dirty="0">
                <a:latin typeface="Times New Roman" panose="02020603050405020304" pitchFamily="18" charset="0"/>
                <a:cs typeface="Times New Roman" panose="02020603050405020304" pitchFamily="18" charset="0"/>
              </a:rPr>
              <a:t>This paper presents the Vision Semantics Image Captioner, a platform designed to generate detailed and contextually rich image descriptions. It aims to advance automated image captioning by integrating recent advancements in vision semantics and highlights practical applications in accessibility, content indexing, and assistive technologies. The paper also provides guidelines for system optimization and customization for various use cases.</a:t>
            </a:r>
          </a:p>
          <a:p>
            <a:pPr marL="155575" indent="0" algn="just">
              <a:buNone/>
            </a:pPr>
            <a:endParaRPr lang="en-US" sz="1800" dirty="0">
              <a:latin typeface="Times New Roman" panose="02020603050405020304" pitchFamily="18" charset="0"/>
              <a:cs typeface="Times New Roman" panose="02020603050405020304" pitchFamily="18" charset="0"/>
            </a:endParaRPr>
          </a:p>
          <a:p>
            <a:pPr marL="155575"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97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C7FF-4287-038B-6482-BE4F0CCD223E}"/>
              </a:ext>
            </a:extLst>
          </p:cNvPr>
          <p:cNvSpPr>
            <a:spLocks noGrp="1"/>
          </p:cNvSpPr>
          <p:nvPr>
            <p:ph type="title"/>
          </p:nvPr>
        </p:nvSpPr>
        <p:spPr>
          <a:xfrm>
            <a:off x="938499" y="445025"/>
            <a:ext cx="6594057" cy="941400"/>
          </a:xfrm>
        </p:spPr>
        <p:txBody>
          <a:bodyPr/>
          <a:lstStyle/>
          <a:p>
            <a:r>
              <a:rPr lang="en-US" dirty="0"/>
              <a:t>Literature survey of the existing system</a:t>
            </a:r>
            <a:endParaRPr lang="en-IN" dirty="0"/>
          </a:p>
        </p:txBody>
      </p:sp>
      <p:sp>
        <p:nvSpPr>
          <p:cNvPr id="3" name="Text Placeholder 2">
            <a:extLst>
              <a:ext uri="{FF2B5EF4-FFF2-40B4-BE49-F238E27FC236}">
                <a16:creationId xmlns:a16="http://schemas.microsoft.com/office/drawing/2014/main" id="{5B7793B6-B09E-C50C-E988-7AE525356A90}"/>
              </a:ext>
            </a:extLst>
          </p:cNvPr>
          <p:cNvSpPr>
            <a:spLocks noGrp="1"/>
          </p:cNvSpPr>
          <p:nvPr>
            <p:ph type="body" idx="1"/>
          </p:nvPr>
        </p:nvSpPr>
        <p:spPr/>
        <p:txBody>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Vaishnavi T V et al. (2024) – “Remote Sensing Image Captioning using CNN and LSTM</a:t>
            </a:r>
          </a:p>
          <a:p>
            <a:pPr algn="just"/>
            <a:endParaRPr lang="en-US" sz="1800" dirty="0">
              <a:latin typeface="Times New Roman" panose="02020603050405020304" pitchFamily="18" charset="0"/>
              <a:cs typeface="Times New Roman" panose="02020603050405020304" pitchFamily="18" charset="0"/>
            </a:endParaRPr>
          </a:p>
          <a:p>
            <a:pPr marL="155575" indent="0" algn="just">
              <a:buNone/>
            </a:pPr>
            <a:r>
              <a:rPr lang="en-US" sz="1800" dirty="0">
                <a:latin typeface="Times New Roman" panose="02020603050405020304" pitchFamily="18" charset="0"/>
                <a:cs typeface="Times New Roman" panose="02020603050405020304" pitchFamily="18" charset="0"/>
              </a:rPr>
              <a:t>This work presents a system for generating detailed captions for aerial images using an encoder-decoder approach. It combines Convolutional Neural Networks (CNNs) for visual encoding with Long Short-Term Memory (LSTM) networks for textual description, enhanced by the Bahdanau attention mechanism to focus on specific image regions. The system's performance was tested with four pre-trained CNNs on the UAVIC dataset.</a:t>
            </a:r>
          </a:p>
          <a:p>
            <a:pPr marL="155575"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88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0596-EC36-BFB3-6174-97E15F3EA4C4}"/>
              </a:ext>
            </a:extLst>
          </p:cNvPr>
          <p:cNvSpPr>
            <a:spLocks noGrp="1"/>
          </p:cNvSpPr>
          <p:nvPr>
            <p:ph type="title"/>
          </p:nvPr>
        </p:nvSpPr>
        <p:spPr>
          <a:xfrm>
            <a:off x="938500" y="445025"/>
            <a:ext cx="6669008" cy="941400"/>
          </a:xfrm>
        </p:spPr>
        <p:txBody>
          <a:bodyPr/>
          <a:lstStyle/>
          <a:p>
            <a:r>
              <a:rPr lang="en-US" dirty="0"/>
              <a:t>Literature survey of the existing system</a:t>
            </a:r>
            <a:endParaRPr lang="en-IN" dirty="0"/>
          </a:p>
        </p:txBody>
      </p:sp>
      <p:sp>
        <p:nvSpPr>
          <p:cNvPr id="3" name="Text Placeholder 2">
            <a:extLst>
              <a:ext uri="{FF2B5EF4-FFF2-40B4-BE49-F238E27FC236}">
                <a16:creationId xmlns:a16="http://schemas.microsoft.com/office/drawing/2014/main" id="{0F6B28A1-FE11-0031-2373-1F3BB26D8B2B}"/>
              </a:ext>
            </a:extLst>
          </p:cNvPr>
          <p:cNvSpPr>
            <a:spLocks noGrp="1"/>
          </p:cNvSpPr>
          <p:nvPr>
            <p:ph type="body" idx="1"/>
          </p:nvPr>
        </p:nvSpPr>
        <p:spPr/>
        <p:txBody>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 S. Kanimozhiselvi et al. (2022) – “Image Captioning using Deep Learning”</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155575" indent="0" algn="just">
              <a:buNone/>
            </a:pPr>
            <a:r>
              <a:rPr lang="en-US" sz="1800" dirty="0">
                <a:latin typeface="Times New Roman" panose="02020603050405020304" pitchFamily="18" charset="0"/>
                <a:cs typeface="Times New Roman" panose="02020603050405020304" pitchFamily="18" charset="0"/>
              </a:rPr>
              <a:t>This research addresses the growing field of image captioning by developing a model that combines various Convolutional Neural Network (CNN) architectures with Long Short-Term Memory (LSTM) networks to improve captioning accuracy. The model uses three CNN architectures—Inception-v3, Xception, and ResNet50—for feature extraction and LSTM for generating captions. The best-performing combination is selected based on model accuracy and trained on the Flicker8k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53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734A-7E17-D6C9-F8E0-2083958EF4E2}"/>
              </a:ext>
            </a:extLst>
          </p:cNvPr>
          <p:cNvSpPr>
            <a:spLocks noGrp="1"/>
          </p:cNvSpPr>
          <p:nvPr>
            <p:ph type="title"/>
          </p:nvPr>
        </p:nvSpPr>
        <p:spPr/>
        <p:txBody>
          <a:bodyPr/>
          <a:lstStyle/>
          <a:p>
            <a:r>
              <a:rPr lang="en-US" dirty="0"/>
              <a:t>Limitations of existing system</a:t>
            </a:r>
            <a:endParaRPr lang="en-IN" dirty="0"/>
          </a:p>
        </p:txBody>
      </p:sp>
      <p:sp>
        <p:nvSpPr>
          <p:cNvPr id="3" name="Text Placeholder 2">
            <a:extLst>
              <a:ext uri="{FF2B5EF4-FFF2-40B4-BE49-F238E27FC236}">
                <a16:creationId xmlns:a16="http://schemas.microsoft.com/office/drawing/2014/main" id="{4B61604C-4DE0-BD05-E12B-C7213329B720}"/>
              </a:ext>
            </a:extLst>
          </p:cNvPr>
          <p:cNvSpPr>
            <a:spLocks noGrp="1"/>
          </p:cNvSpPr>
          <p:nvPr>
            <p:ph type="body" idx="1"/>
          </p:nvPr>
        </p:nvSpPr>
        <p:spPr/>
        <p:txBody>
          <a:bodyPr/>
          <a:lstStyle/>
          <a:p>
            <a:pPr algn="just">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Contextual Understanding : </a:t>
            </a:r>
            <a:r>
              <a:rPr lang="en-US" sz="1700" dirty="0">
                <a:latin typeface="Times New Roman" panose="02020603050405020304" pitchFamily="18" charset="0"/>
                <a:cs typeface="Times New Roman" panose="02020603050405020304" pitchFamily="18" charset="0"/>
              </a:rPr>
              <a:t>Existing systems often struggle with understanding complex scenes or contextual subtleties, leading to less accurate or overly generic captions.</a:t>
            </a:r>
          </a:p>
          <a:p>
            <a:pPr marL="155575" indent="0" algn="just">
              <a:buNone/>
            </a:pPr>
            <a:endParaRPr lang="en-US"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Computational Resources : </a:t>
            </a:r>
            <a:r>
              <a:rPr lang="en-US" sz="1700" dirty="0">
                <a:latin typeface="Times New Roman" panose="02020603050405020304" pitchFamily="18" charset="0"/>
                <a:cs typeface="Times New Roman" panose="02020603050405020304" pitchFamily="18" charset="0"/>
              </a:rPr>
              <a:t>High computational demands for training and inference, often requiring substantial hardware and energy resources.</a:t>
            </a:r>
          </a:p>
          <a:p>
            <a:pPr marL="155575" indent="0" algn="just">
              <a:buNone/>
            </a:pPr>
            <a:endParaRPr lang="en-US"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Generalization :</a:t>
            </a:r>
            <a:r>
              <a:rPr lang="en-US" sz="1700" dirty="0">
                <a:latin typeface="Times New Roman" panose="02020603050405020304" pitchFamily="18" charset="0"/>
                <a:cs typeface="Times New Roman" panose="02020603050405020304" pitchFamily="18" charset="0"/>
              </a:rPr>
              <a:t> Models may not generalize well to new or diverse datasets, especially when trained on limited or homogeneous data.</a:t>
            </a:r>
          </a:p>
          <a:p>
            <a:pPr marL="155575" indent="0" algn="just">
              <a:buNone/>
            </a:pPr>
            <a:endParaRPr lang="en-US"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700" b="1" dirty="0">
                <a:latin typeface="Times New Roman" panose="02020603050405020304" pitchFamily="18" charset="0"/>
                <a:cs typeface="Times New Roman" panose="02020603050405020304" pitchFamily="18" charset="0"/>
              </a:rPr>
              <a:t>Lack of Fine – Grained Descriptions : </a:t>
            </a:r>
            <a:r>
              <a:rPr lang="en-US" sz="1700" dirty="0">
                <a:latin typeface="Times New Roman" panose="02020603050405020304" pitchFamily="18" charset="0"/>
                <a:cs typeface="Times New Roman" panose="02020603050405020304" pitchFamily="18" charset="0"/>
              </a:rPr>
              <a:t>Limited capability in generating detailed or fine – grained descriptions that capture intricate details or subtle interactions between objects.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86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8F6B-0867-20B1-6B15-60BE37609CCA}"/>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64E8388A-F8FE-6321-7013-14A5468FBCCE}"/>
              </a:ext>
            </a:extLst>
          </p:cNvPr>
          <p:cNvSpPr>
            <a:spLocks noGrp="1"/>
          </p:cNvSpPr>
          <p:nvPr>
            <p:ph type="body" idx="1"/>
          </p:nvPr>
        </p:nvSpPr>
        <p:spPr/>
        <p:txBody>
          <a:bodyPr/>
          <a:lstStyle/>
          <a:p>
            <a:pPr marL="155575" indent="0" algn="just">
              <a:buNone/>
            </a:pPr>
            <a:r>
              <a:rPr lang="en-US" sz="1800" dirty="0">
                <a:latin typeface="Times New Roman" panose="02020603050405020304" pitchFamily="18" charset="0"/>
                <a:cs typeface="Times New Roman" panose="02020603050405020304" pitchFamily="18" charset="0"/>
              </a:rPr>
              <a:t>To develop an automated image caption generator using convolutional neural networks that can analyze and describe the content of images with accurate and contextually relevant textual descriptions. </a:t>
            </a:r>
            <a:r>
              <a:rPr lang="en-US" sz="1800" dirty="0">
                <a:solidFill>
                  <a:schemeClr val="bg1"/>
                </a:solidFill>
                <a:latin typeface="Times New Roman" panose="02020603050405020304" pitchFamily="18" charset="0"/>
                <a:cs typeface="Times New Roman" panose="02020603050405020304" pitchFamily="18" charset="0"/>
              </a:rPr>
              <a:t>The system aims to </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accurately describe images similar to human descriptions.</a:t>
            </a:r>
          </a:p>
          <a:p>
            <a:pPr marL="155575"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203016"/>
      </p:ext>
    </p:extLst>
  </p:cSld>
  <p:clrMapOvr>
    <a:masterClrMapping/>
  </p:clrMapOvr>
</p:sld>
</file>

<file path=ppt/theme/theme1.xml><?xml version="1.0" encoding="utf-8"?>
<a:theme xmlns:a="http://schemas.openxmlformats.org/drawingml/2006/main" name="Divide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761</TotalTime>
  <Words>1033</Words>
  <Application>Microsoft Office PowerPoint</Application>
  <PresentationFormat>On-screen Show (16:9)</PresentationFormat>
  <Paragraphs>92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Gill Sans MT</vt:lpstr>
      <vt:lpstr>Canva Sans Bold</vt:lpstr>
      <vt:lpstr>Times New Roman</vt:lpstr>
      <vt:lpstr>Wingdings 2</vt:lpstr>
      <vt:lpstr>More Sugar</vt:lpstr>
      <vt:lpstr>Wingdings</vt:lpstr>
      <vt:lpstr>Algerian</vt:lpstr>
      <vt:lpstr>Dividend</vt:lpstr>
      <vt:lpstr>PowerPoint Presentation</vt:lpstr>
      <vt:lpstr>CAPTION CRAFT</vt:lpstr>
      <vt:lpstr>Outline </vt:lpstr>
      <vt:lpstr>INTRODUCTION</vt:lpstr>
      <vt:lpstr>Literature survey of the existing system</vt:lpstr>
      <vt:lpstr>Literature survey of the existing system</vt:lpstr>
      <vt:lpstr>Literature survey of the existing system</vt:lpstr>
      <vt:lpstr>Limitations of existing system</vt:lpstr>
      <vt:lpstr>Problem statement</vt:lpstr>
      <vt:lpstr>Proposed system design</vt:lpstr>
      <vt:lpstr>framework / algorithm</vt:lpstr>
      <vt:lpstr>PowerPoint Presentation</vt:lpstr>
      <vt:lpstr>PowerPoint Presentation</vt:lpstr>
      <vt:lpstr>implementation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IMx Krishna</dc:creator>
  <cp:lastModifiedBy>vivek dalvi</cp:lastModifiedBy>
  <cp:revision>37</cp:revision>
  <dcterms:modified xsi:type="dcterms:W3CDTF">2024-09-02T09:14:38Z</dcterms:modified>
</cp:coreProperties>
</file>