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64" r:id="rId3"/>
    <p:sldMasterId id="2147483666" r:id="rId4"/>
    <p:sldMasterId id="2147483668" r:id="rId5"/>
  </p:sldMasterIdLst>
  <p:notesMasterIdLst>
    <p:notesMasterId r:id="rId23"/>
  </p:notesMasterIdLst>
  <p:sldIdLst>
    <p:sldId id="257" r:id="rId6"/>
    <p:sldId id="258" r:id="rId7"/>
    <p:sldId id="259" r:id="rId8"/>
    <p:sldId id="260" r:id="rId9"/>
    <p:sldId id="271" r:id="rId10"/>
    <p:sldId id="272" r:id="rId11"/>
    <p:sldId id="273" r:id="rId12"/>
    <p:sldId id="274" r:id="rId13"/>
    <p:sldId id="261" r:id="rId14"/>
    <p:sldId id="262" r:id="rId15"/>
    <p:sldId id="263" r:id="rId16"/>
    <p:sldId id="264" r:id="rId17"/>
    <p:sldId id="265" r:id="rId18"/>
    <p:sldId id="267" r:id="rId19"/>
    <p:sldId id="268" r:id="rId20"/>
    <p:sldId id="269" r:id="rId21"/>
    <p:sldId id="270" r:id="rId22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0GbMgfnrMaI3YWesEmo1+UL5u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9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 Dhas" userId="65068e626700ba81" providerId="LiveId" clId="{AE0F38A6-510E-4F12-8F7C-82571442889B}"/>
    <pc:docChg chg="undo custSel modSld">
      <pc:chgData name="Pratik Dhas" userId="65068e626700ba81" providerId="LiveId" clId="{AE0F38A6-510E-4F12-8F7C-82571442889B}" dt="2025-03-18T15:38:28.772" v="461" actId="404"/>
      <pc:docMkLst>
        <pc:docMk/>
      </pc:docMkLst>
      <pc:sldChg chg="modSp mod">
        <pc:chgData name="Pratik Dhas" userId="65068e626700ba81" providerId="LiveId" clId="{AE0F38A6-510E-4F12-8F7C-82571442889B}" dt="2025-03-18T13:38:34.554" v="1" actId="20577"/>
        <pc:sldMkLst>
          <pc:docMk/>
          <pc:sldMk cId="0" sldId="257"/>
        </pc:sldMkLst>
        <pc:spChg chg="mod">
          <ac:chgData name="Pratik Dhas" userId="65068e626700ba81" providerId="LiveId" clId="{AE0F38A6-510E-4F12-8F7C-82571442889B}" dt="2025-03-18T13:38:34.554" v="1" actId="20577"/>
          <ac:spMkLst>
            <pc:docMk/>
            <pc:sldMk cId="0" sldId="257"/>
            <ac:spMk id="218" creationId="{00000000-0000-0000-0000-000000000000}"/>
          </ac:spMkLst>
        </pc:spChg>
      </pc:sldChg>
      <pc:sldChg chg="modSp mod">
        <pc:chgData name="Pratik Dhas" userId="65068e626700ba81" providerId="LiveId" clId="{AE0F38A6-510E-4F12-8F7C-82571442889B}" dt="2025-03-18T15:38:28.772" v="461" actId="404"/>
        <pc:sldMkLst>
          <pc:docMk/>
          <pc:sldMk cId="0" sldId="259"/>
        </pc:sldMkLst>
        <pc:spChg chg="mod">
          <ac:chgData name="Pratik Dhas" userId="65068e626700ba81" providerId="LiveId" clId="{AE0F38A6-510E-4F12-8F7C-82571442889B}" dt="2025-03-18T15:38:28.772" v="461" actId="404"/>
          <ac:spMkLst>
            <pc:docMk/>
            <pc:sldMk cId="0" sldId="259"/>
            <ac:spMk id="234" creationId="{00000000-0000-0000-0000-000000000000}"/>
          </ac:spMkLst>
        </pc:spChg>
      </pc:sldChg>
      <pc:sldChg chg="modSp mod">
        <pc:chgData name="Pratik Dhas" userId="65068e626700ba81" providerId="LiveId" clId="{AE0F38A6-510E-4F12-8F7C-82571442889B}" dt="2025-03-18T15:10:45.637" v="167" actId="1076"/>
        <pc:sldMkLst>
          <pc:docMk/>
          <pc:sldMk cId="0" sldId="263"/>
        </pc:sldMkLst>
        <pc:picChg chg="mod">
          <ac:chgData name="Pratik Dhas" userId="65068e626700ba81" providerId="LiveId" clId="{AE0F38A6-510E-4F12-8F7C-82571442889B}" dt="2025-03-18T15:10:45.637" v="167" actId="1076"/>
          <ac:picMkLst>
            <pc:docMk/>
            <pc:sldMk cId="0" sldId="263"/>
            <ac:picMk id="5" creationId="{2FD18F5D-BD75-EE1E-F7CD-25E1AB21FE12}"/>
          </ac:picMkLst>
        </pc:picChg>
      </pc:sldChg>
      <pc:sldChg chg="modSp mod">
        <pc:chgData name="Pratik Dhas" userId="65068e626700ba81" providerId="LiveId" clId="{AE0F38A6-510E-4F12-8F7C-82571442889B}" dt="2025-03-18T15:37:47.120" v="459" actId="20577"/>
        <pc:sldMkLst>
          <pc:docMk/>
          <pc:sldMk cId="0" sldId="264"/>
        </pc:sldMkLst>
        <pc:spChg chg="mod">
          <ac:chgData name="Pratik Dhas" userId="65068e626700ba81" providerId="LiveId" clId="{AE0F38A6-510E-4F12-8F7C-82571442889B}" dt="2025-03-18T15:20:06.004" v="172" actId="1076"/>
          <ac:spMkLst>
            <pc:docMk/>
            <pc:sldMk cId="0" sldId="264"/>
            <ac:spMk id="268" creationId="{00000000-0000-0000-0000-000000000000}"/>
          </ac:spMkLst>
        </pc:spChg>
        <pc:spChg chg="mod">
          <ac:chgData name="Pratik Dhas" userId="65068e626700ba81" providerId="LiveId" clId="{AE0F38A6-510E-4F12-8F7C-82571442889B}" dt="2025-03-18T15:37:47.120" v="459" actId="20577"/>
          <ac:spMkLst>
            <pc:docMk/>
            <pc:sldMk cId="0" sldId="264"/>
            <ac:spMk id="269" creationId="{00000000-0000-0000-0000-000000000000}"/>
          </ac:spMkLst>
        </pc:spChg>
      </pc:sldChg>
      <pc:sldChg chg="modSp mod">
        <pc:chgData name="Pratik Dhas" userId="65068e626700ba81" providerId="LiveId" clId="{AE0F38A6-510E-4F12-8F7C-82571442889B}" dt="2025-03-18T15:05:31.493" v="107" actId="123"/>
        <pc:sldMkLst>
          <pc:docMk/>
          <pc:sldMk cId="0" sldId="265"/>
        </pc:sldMkLst>
        <pc:spChg chg="mod">
          <ac:chgData name="Pratik Dhas" userId="65068e626700ba81" providerId="LiveId" clId="{AE0F38A6-510E-4F12-8F7C-82571442889B}" dt="2025-03-18T15:05:31.493" v="107" actId="123"/>
          <ac:spMkLst>
            <pc:docMk/>
            <pc:sldMk cId="0" sldId="265"/>
            <ac:spMk id="276" creationId="{00000000-0000-0000-0000-000000000000}"/>
          </ac:spMkLst>
        </pc:spChg>
      </pc:sldChg>
      <pc:sldChg chg="modSp mod">
        <pc:chgData name="Pratik Dhas" userId="65068e626700ba81" providerId="LiveId" clId="{AE0F38A6-510E-4F12-8F7C-82571442889B}" dt="2025-03-18T15:16:48.512" v="170" actId="1076"/>
        <pc:sldMkLst>
          <pc:docMk/>
          <pc:sldMk cId="0" sldId="267"/>
        </pc:sldMkLst>
        <pc:spChg chg="mod">
          <ac:chgData name="Pratik Dhas" userId="65068e626700ba81" providerId="LiveId" clId="{AE0F38A6-510E-4F12-8F7C-82571442889B}" dt="2025-03-18T15:03:54.950" v="73" actId="20577"/>
          <ac:spMkLst>
            <pc:docMk/>
            <pc:sldMk cId="0" sldId="267"/>
            <ac:spMk id="288" creationId="{00000000-0000-0000-0000-000000000000}"/>
          </ac:spMkLst>
        </pc:spChg>
        <pc:picChg chg="mod">
          <ac:chgData name="Pratik Dhas" userId="65068e626700ba81" providerId="LiveId" clId="{AE0F38A6-510E-4F12-8F7C-82571442889B}" dt="2025-03-18T15:16:43.937" v="168" actId="1076"/>
          <ac:picMkLst>
            <pc:docMk/>
            <pc:sldMk cId="0" sldId="267"/>
            <ac:picMk id="3" creationId="{2ABA5A7B-91CA-B2D7-CCE9-9076EF056D1A}"/>
          </ac:picMkLst>
        </pc:picChg>
        <pc:picChg chg="mod">
          <ac:chgData name="Pratik Dhas" userId="65068e626700ba81" providerId="LiveId" clId="{AE0F38A6-510E-4F12-8F7C-82571442889B}" dt="2025-03-18T15:16:46.354" v="169" actId="1076"/>
          <ac:picMkLst>
            <pc:docMk/>
            <pc:sldMk cId="0" sldId="267"/>
            <ac:picMk id="4" creationId="{B266B4DB-BEB5-728E-E3D1-CB803D457EEE}"/>
          </ac:picMkLst>
        </pc:picChg>
        <pc:picChg chg="mod">
          <ac:chgData name="Pratik Dhas" userId="65068e626700ba81" providerId="LiveId" clId="{AE0F38A6-510E-4F12-8F7C-82571442889B}" dt="2025-03-18T15:16:48.512" v="170" actId="1076"/>
          <ac:picMkLst>
            <pc:docMk/>
            <pc:sldMk cId="0" sldId="267"/>
            <ac:picMk id="6" creationId="{8154928F-63D5-F5C6-785C-9AD38C5793B5}"/>
          </ac:picMkLst>
        </pc:picChg>
      </pc:sldChg>
      <pc:sldChg chg="modSp mod">
        <pc:chgData name="Pratik Dhas" userId="65068e626700ba81" providerId="LiveId" clId="{AE0F38A6-510E-4F12-8F7C-82571442889B}" dt="2025-03-18T15:03:36.743" v="35" actId="20577"/>
        <pc:sldMkLst>
          <pc:docMk/>
          <pc:sldMk cId="0" sldId="268"/>
        </pc:sldMkLst>
        <pc:spChg chg="mod">
          <ac:chgData name="Pratik Dhas" userId="65068e626700ba81" providerId="LiveId" clId="{AE0F38A6-510E-4F12-8F7C-82571442889B}" dt="2025-03-18T15:03:36.743" v="35" actId="20577"/>
          <ac:spMkLst>
            <pc:docMk/>
            <pc:sldMk cId="0" sldId="268"/>
            <ac:spMk id="29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6" name="Google Shape;216;p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2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14</a:t>
            </a:fld>
            <a:endParaRPr/>
          </a:p>
        </p:txBody>
      </p:sp>
      <p:sp>
        <p:nvSpPr>
          <p:cNvPr id="285" name="Google Shape;2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6" name="Google Shape;286;p12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fld>
            <a:endParaRPr/>
          </a:p>
        </p:txBody>
      </p:sp>
      <p:sp>
        <p:nvSpPr>
          <p:cNvPr id="292" name="Google Shape;2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3" name="Google Shape;293;p1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fld>
            <a:endParaRPr/>
          </a:p>
        </p:txBody>
      </p:sp>
      <p:sp>
        <p:nvSpPr>
          <p:cNvPr id="299" name="Google Shape;2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0" name="Google Shape;300;p1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17</a:t>
            </a:fld>
            <a:endParaRPr/>
          </a:p>
        </p:txBody>
      </p:sp>
      <p:sp>
        <p:nvSpPr>
          <p:cNvPr id="307" name="Google Shape;30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7" y="812800"/>
            <a:ext cx="5346700" cy="40084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8" name="Google Shape;308;p1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4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/>
          </a:p>
        </p:txBody>
      </p:sp>
      <p:sp>
        <p:nvSpPr>
          <p:cNvPr id="237" name="Google Shape;2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8" name="Google Shape;238;p5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/>
          </a:p>
        </p:txBody>
      </p:sp>
      <p:sp>
        <p:nvSpPr>
          <p:cNvPr id="244" name="Google Shape;2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5" name="Google Shape;245;p6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7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/>
          </a:p>
        </p:txBody>
      </p:sp>
      <p:sp>
        <p:nvSpPr>
          <p:cNvPr id="258" name="Google Shape;2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9" name="Google Shape;259;p8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6787" cy="48101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1938" cy="40068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/>
        </p:nvSpPr>
        <p:spPr>
          <a:xfrm>
            <a:off x="4278312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13</a:t>
            </a:fld>
            <a:endParaRPr/>
          </a:p>
        </p:txBody>
      </p:sp>
      <p:sp>
        <p:nvSpPr>
          <p:cNvPr id="272" name="Google Shape;2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6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755650" y="5078412"/>
            <a:ext cx="6048375" cy="4811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8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9"/>
          <p:cNvSpPr txBox="1">
            <a:spLocks noGrp="1"/>
          </p:cNvSpPr>
          <p:nvPr>
            <p:ph type="title"/>
          </p:nvPr>
        </p:nvSpPr>
        <p:spPr>
          <a:xfrm>
            <a:off x="672041" y="671971"/>
            <a:ext cx="6997913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body" idx="1"/>
          </p:nvPr>
        </p:nvSpPr>
        <p:spPr>
          <a:xfrm>
            <a:off x="672041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body" idx="2"/>
          </p:nvPr>
        </p:nvSpPr>
        <p:spPr>
          <a:xfrm>
            <a:off x="672041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3"/>
          </p:nvPr>
        </p:nvSpPr>
        <p:spPr>
          <a:xfrm>
            <a:off x="4262702" y="2382084"/>
            <a:ext cx="3407251" cy="635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None/>
              <a:defRPr sz="2646" b="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 b="1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 b="1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 b="1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411"/>
              <a:buNone/>
              <a:defRPr sz="1764" b="1"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4"/>
          </p:nvPr>
        </p:nvSpPr>
        <p:spPr>
          <a:xfrm>
            <a:off x="4262702" y="3017307"/>
            <a:ext cx="3407251" cy="3642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1455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1"/>
          </p:nvPr>
        </p:nvSpPr>
        <p:spPr>
          <a:xfrm>
            <a:off x="672042" y="2381649"/>
            <a:ext cx="3404426" cy="4277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2"/>
          </p:nvPr>
        </p:nvSpPr>
        <p:spPr>
          <a:xfrm>
            <a:off x="4265529" y="2381651"/>
            <a:ext cx="3404427" cy="427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9387" algn="l">
              <a:spcBef>
                <a:spcPts val="1100"/>
              </a:spcBef>
              <a:spcAft>
                <a:spcPts val="0"/>
              </a:spcAft>
              <a:buSzPts val="1587"/>
              <a:buChar char="►"/>
              <a:defRPr sz="1984"/>
            </a:lvl1pPr>
            <a:lvl2pPr marL="914400" lvl="1" indent="-318211" algn="l">
              <a:spcBef>
                <a:spcPts val="1100"/>
              </a:spcBef>
              <a:spcAft>
                <a:spcPts val="0"/>
              </a:spcAft>
              <a:buSzPts val="1411"/>
              <a:buChar char="►"/>
              <a:defRPr sz="1764"/>
            </a:lvl2pPr>
            <a:lvl3pPr marL="1371600" lvl="2" indent="-306984" algn="l">
              <a:spcBef>
                <a:spcPts val="1100"/>
              </a:spcBef>
              <a:spcAft>
                <a:spcPts val="0"/>
              </a:spcAft>
              <a:buSzPts val="1234"/>
              <a:buChar char="►"/>
              <a:defRPr sz="1543"/>
            </a:lvl3pPr>
            <a:lvl4pPr marL="1828800" lvl="3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4pPr>
            <a:lvl5pPr marL="2286000" lvl="4" indent="-295808" algn="l">
              <a:spcBef>
                <a:spcPts val="1100"/>
              </a:spcBef>
              <a:spcAft>
                <a:spcPts val="0"/>
              </a:spcAft>
              <a:buSzPts val="1058"/>
              <a:buChar char="►"/>
              <a:defRPr sz="1323"/>
            </a:lvl5pPr>
            <a:lvl6pPr marL="2743200" lvl="5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6pPr>
            <a:lvl7pPr marL="3200400" lvl="6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7pPr>
            <a:lvl8pPr marL="3657600" lvl="7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8pPr>
            <a:lvl9pPr marL="4114800" lvl="8" indent="-295808" algn="l">
              <a:spcBef>
                <a:spcPts val="1102"/>
              </a:spcBef>
              <a:spcAft>
                <a:spcPts val="0"/>
              </a:spcAft>
              <a:buSzPts val="1058"/>
              <a:buChar char="►"/>
              <a:defRPr sz="1323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672040" y="2977208"/>
            <a:ext cx="6997915" cy="201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409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948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764"/>
              <a:buNone/>
              <a:defRPr sz="2205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>
            <a:spLocks noGrp="1"/>
          </p:cNvSpPr>
          <p:nvPr>
            <p:ph type="ctrTitle"/>
          </p:nvPr>
        </p:nvSpPr>
        <p:spPr>
          <a:xfrm>
            <a:off x="1246403" y="2650553"/>
            <a:ext cx="6423553" cy="181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952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33"/>
          <p:cNvSpPr txBox="1">
            <a:spLocks noGrp="1"/>
          </p:cNvSpPr>
          <p:nvPr>
            <p:ph type="subTitle" idx="1"/>
          </p:nvPr>
        </p:nvSpPr>
        <p:spPr>
          <a:xfrm>
            <a:off x="1246403" y="4465295"/>
            <a:ext cx="6423553" cy="120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1100"/>
              </a:spcBef>
              <a:spcAft>
                <a:spcPts val="0"/>
              </a:spcAft>
              <a:buSzPts val="152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100"/>
              </a:spcBef>
              <a:spcAft>
                <a:spcPts val="0"/>
              </a:spcAft>
              <a:buSzPts val="13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1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100"/>
              </a:spcBef>
              <a:spcAft>
                <a:spcPts val="0"/>
              </a:spcAft>
              <a:buSzPts val="10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102"/>
              </a:spcBef>
              <a:spcAft>
                <a:spcPts val="0"/>
              </a:spcAft>
              <a:buSzPts val="1058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5"/>
          <p:cNvSpPr txBox="1">
            <a:spLocks noGrp="1"/>
          </p:cNvSpPr>
          <p:nvPr>
            <p:ph type="body" idx="1"/>
          </p:nvPr>
        </p:nvSpPr>
        <p:spPr>
          <a:xfrm>
            <a:off x="1213857" y="4003828"/>
            <a:ext cx="5974958" cy="41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411"/>
              <a:buFont typeface="Trebuchet MS"/>
              <a:buNone/>
              <a:defRPr sz="176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35"/>
          <p:cNvSpPr txBox="1">
            <a:spLocks noGrp="1"/>
          </p:cNvSpPr>
          <p:nvPr>
            <p:ph type="body" idx="2"/>
          </p:nvPr>
        </p:nvSpPr>
        <p:spPr>
          <a:xfrm>
            <a:off x="672040" y="4927788"/>
            <a:ext cx="6997915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title"/>
          </p:nvPr>
        </p:nvSpPr>
        <p:spPr>
          <a:xfrm>
            <a:off x="854257" y="671971"/>
            <a:ext cx="6694159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02" name="Google Shape;202;p37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 rot="5400000">
            <a:off x="4234732" y="3026812"/>
            <a:ext cx="5788752" cy="107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1"/>
          </p:nvPr>
        </p:nvSpPr>
        <p:spPr>
          <a:xfrm rot="5400000">
            <a:off x="641243" y="702770"/>
            <a:ext cx="5788752" cy="5727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 rot="5400000">
            <a:off x="2031206" y="1021556"/>
            <a:ext cx="4278312" cy="69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title"/>
          </p:nvPr>
        </p:nvSpPr>
        <p:spPr>
          <a:xfrm>
            <a:off x="678930" y="671971"/>
            <a:ext cx="6991025" cy="3331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body" idx="1"/>
          </p:nvPr>
        </p:nvSpPr>
        <p:spPr>
          <a:xfrm>
            <a:off x="672038" y="4423810"/>
            <a:ext cx="6997916" cy="56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2117"/>
              <a:buFont typeface="Trebuchet MS"/>
              <a:buNone/>
              <a:defRPr sz="2646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360"/>
              <a:buFont typeface="Trebuchet MS"/>
              <a:buNone/>
              <a:defRPr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200"/>
              <a:buFont typeface="Trebuchet MS"/>
              <a:buNone/>
              <a:defRPr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040"/>
              <a:buFont typeface="Trebuchet MS"/>
              <a:buNone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2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672040" y="2129659"/>
            <a:ext cx="6997915" cy="286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672040" y="4990673"/>
            <a:ext cx="6997915" cy="1668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672042" y="671971"/>
            <a:ext cx="6997914" cy="3751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5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672042" y="4927788"/>
            <a:ext cx="6997914" cy="1731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587"/>
              <a:buNone/>
              <a:defRPr sz="1984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1411"/>
              <a:buNone/>
              <a:defRPr sz="1764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1234"/>
              <a:buNone/>
              <a:defRPr sz="1543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672041" y="5291772"/>
            <a:ext cx="6997914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646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>
            <a:spLocks noGrp="1"/>
          </p:cNvSpPr>
          <p:nvPr>
            <p:ph type="pic" idx="2"/>
          </p:nvPr>
        </p:nvSpPr>
        <p:spPr>
          <a:xfrm>
            <a:off x="672041" y="671971"/>
            <a:ext cx="6997914" cy="4239192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25"/>
          <p:cNvSpPr txBox="1">
            <a:spLocks noGrp="1"/>
          </p:cNvSpPr>
          <p:nvPr>
            <p:ph type="body" idx="1"/>
          </p:nvPr>
        </p:nvSpPr>
        <p:spPr>
          <a:xfrm>
            <a:off x="672041" y="5916496"/>
            <a:ext cx="6997914" cy="742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1058"/>
              <a:buNone/>
              <a:defRPr sz="1323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882"/>
              <a:buNone/>
              <a:defRPr sz="110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794"/>
              <a:buNone/>
              <a:defRPr sz="992"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6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82" cy="140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20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 txBox="1">
            <a:spLocks noGrp="1"/>
          </p:cNvSpPr>
          <p:nvPr>
            <p:ph type="body" idx="1"/>
          </p:nvPr>
        </p:nvSpPr>
        <p:spPr>
          <a:xfrm>
            <a:off x="3937083" y="567610"/>
            <a:ext cx="3732871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1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102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2"/>
          </p:nvPr>
        </p:nvSpPr>
        <p:spPr>
          <a:xfrm>
            <a:off x="672041" y="3061205"/>
            <a:ext cx="3075982" cy="2848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1100"/>
              </a:spcBef>
              <a:spcAft>
                <a:spcPts val="0"/>
              </a:spcAft>
              <a:buSzPts val="1234"/>
              <a:buNone/>
              <a:defRPr sz="1543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SzPts val="926"/>
              <a:buNone/>
              <a:defRPr sz="1157"/>
            </a:lvl2pPr>
            <a:lvl3pPr marL="1371600" lvl="2" indent="-228600" algn="l">
              <a:spcBef>
                <a:spcPts val="1100"/>
              </a:spcBef>
              <a:spcAft>
                <a:spcPts val="0"/>
              </a:spcAft>
              <a:buSzPts val="794"/>
              <a:buNone/>
              <a:defRPr sz="992"/>
            </a:lvl3pPr>
            <a:lvl4pPr marL="1828800" lvl="3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4pPr>
            <a:lvl5pPr marL="2286000" lvl="4" indent="-228600" algn="l">
              <a:spcBef>
                <a:spcPts val="1100"/>
              </a:spcBef>
              <a:spcAft>
                <a:spcPts val="0"/>
              </a:spcAft>
              <a:buSzPts val="662"/>
              <a:buNone/>
              <a:defRPr sz="827"/>
            </a:lvl5pPr>
            <a:lvl6pPr marL="2743200" lvl="5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6pPr>
            <a:lvl7pPr marL="3200400" lvl="6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7pPr>
            <a:lvl8pPr marL="3657600" lvl="7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8pPr>
            <a:lvl9pPr marL="4114800" lvl="8" indent="-228600" algn="l">
              <a:spcBef>
                <a:spcPts val="1102"/>
              </a:spcBef>
              <a:spcAft>
                <a:spcPts val="0"/>
              </a:spcAft>
              <a:buSzPts val="662"/>
              <a:buNone/>
              <a:defRPr sz="827"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7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1" name="Google Shape;11;p17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2" name="Google Shape;12;p17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Google Shape;13;p17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4" name="Google Shape;14;p17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" name="Google Shape;15;p17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" name="Google Shape;16;p17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" name="Google Shape;17;p17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" name="Google Shape;18;p17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" name="Google Shape;19;p17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" name="Google Shape;20;p17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1" name="Google Shape;21;p17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1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34" name="Google Shape;34;p1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35" name="Google Shape;35;p1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6" name="Google Shape;36;p1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7" name="Google Shape;37;p1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" name="Google Shape;38;p1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" name="Google Shape;39;p1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" name="Google Shape;40;p1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" name="Google Shape;41;p1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" name="Google Shape;42;p1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3" name="Google Shape;43;p1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32"/>
          <p:cNvGrpSpPr/>
          <p:nvPr/>
        </p:nvGrpSpPr>
        <p:grpSpPr>
          <a:xfrm>
            <a:off x="-9525" y="-9525"/>
            <a:ext cx="10110787" cy="7578725"/>
            <a:chOff x="-8466" y="-8468"/>
            <a:chExt cx="9171316" cy="6874935"/>
          </a:xfrm>
        </p:grpSpPr>
        <p:cxnSp>
          <p:nvCxnSpPr>
            <p:cNvPr id="133" name="Google Shape;133;p32"/>
            <p:cNvCxnSpPr/>
            <p:nvPr/>
          </p:nvCxnSpPr>
          <p:spPr>
            <a:xfrm rot="10800000" flipH="1">
              <a:off x="5130870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4" name="Google Shape;134;p32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35" name="Google Shape;135;p32"/>
            <p:cNvSpPr/>
            <p:nvPr/>
          </p:nvSpPr>
          <p:spPr>
            <a:xfrm>
              <a:off x="6891981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6" name="Google Shape;136;p32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7" name="Google Shape;137;p32"/>
            <p:cNvSpPr/>
            <p:nvPr/>
          </p:nvSpPr>
          <p:spPr>
            <a:xfrm>
              <a:off x="6638542" y="3920066"/>
              <a:ext cx="2512788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8" name="Google Shape;138;p32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39" name="Google Shape;139;p32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0" name="Google Shape;140;p32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1" name="Google Shape;141;p32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2" name="Google Shape;142;p32"/>
            <p:cNvSpPr/>
            <p:nvPr/>
          </p:nvSpPr>
          <p:spPr>
            <a:xfrm>
              <a:off x="-8466" y="-8468"/>
              <a:ext cx="863996" cy="5698391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6" name="Google Shape;146;p32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47" name="Google Shape;147;p32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34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56" name="Google Shape;156;p34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57" name="Google Shape;157;p34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Google Shape;158;p34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9" name="Google Shape;159;p34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p34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34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2" name="Google Shape;162;p34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34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4" name="Google Shape;164;p34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34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6" name="Google Shape;166;p34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34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34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0" name="Google Shape;170;p34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36"/>
          <p:cNvGrpSpPr/>
          <p:nvPr/>
        </p:nvGrpSpPr>
        <p:grpSpPr>
          <a:xfrm>
            <a:off x="-9525" y="-9525"/>
            <a:ext cx="10110787" cy="7578725"/>
            <a:chOff x="-8467" y="-8468"/>
            <a:chExt cx="9171317" cy="6874935"/>
          </a:xfrm>
        </p:grpSpPr>
        <p:sp>
          <p:nvSpPr>
            <p:cNvPr id="182" name="Google Shape;182;p36"/>
            <p:cNvSpPr/>
            <p:nvPr/>
          </p:nvSpPr>
          <p:spPr>
            <a:xfrm>
              <a:off x="-8467" y="4013672"/>
              <a:ext cx="457918" cy="2852795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183" name="Google Shape;183;p36"/>
            <p:cNvCxnSpPr/>
            <p:nvPr/>
          </p:nvCxnSpPr>
          <p:spPr>
            <a:xfrm rot="10800000" flipH="1">
              <a:off x="5130869" y="4174961"/>
              <a:ext cx="4021900" cy="2682866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4" name="Google Shape;184;p36"/>
            <p:cNvCxnSpPr/>
            <p:nvPr/>
          </p:nvCxnSpPr>
          <p:spPr>
            <a:xfrm>
              <a:off x="7043180" y="172"/>
              <a:ext cx="1218234" cy="6857654"/>
            </a:xfrm>
            <a:prstGeom prst="straightConnector1">
              <a:avLst/>
            </a:prstGeom>
            <a:noFill/>
            <a:ln w="9525" cap="rnd" cmpd="sng">
              <a:solidFill>
                <a:schemeClr val="accent1">
                  <a:alpha val="69803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85" name="Google Shape;185;p36"/>
            <p:cNvSpPr/>
            <p:nvPr/>
          </p:nvSpPr>
          <p:spPr>
            <a:xfrm>
              <a:off x="6891980" y="172"/>
              <a:ext cx="2269429" cy="6866295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6" name="Google Shape;186;p36"/>
            <p:cNvSpPr/>
            <p:nvPr/>
          </p:nvSpPr>
          <p:spPr>
            <a:xfrm>
              <a:off x="7204459" y="-8468"/>
              <a:ext cx="1948310" cy="6866295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07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7" name="Google Shape;187;p36"/>
            <p:cNvSpPr/>
            <p:nvPr/>
          </p:nvSpPr>
          <p:spPr>
            <a:xfrm>
              <a:off x="6638542" y="3920066"/>
              <a:ext cx="2512789" cy="293776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36"/>
            <p:cNvSpPr/>
            <p:nvPr/>
          </p:nvSpPr>
          <p:spPr>
            <a:xfrm>
              <a:off x="7010060" y="-8468"/>
              <a:ext cx="2142710" cy="6866295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9" name="Google Shape;189;p36"/>
            <p:cNvSpPr/>
            <p:nvPr/>
          </p:nvSpPr>
          <p:spPr>
            <a:xfrm>
              <a:off x="8295974" y="-8468"/>
              <a:ext cx="856795" cy="6866295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0" name="Google Shape;190;p36"/>
            <p:cNvSpPr/>
            <p:nvPr/>
          </p:nvSpPr>
          <p:spPr>
            <a:xfrm>
              <a:off x="8094375" y="-8468"/>
              <a:ext cx="1067034" cy="6866295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68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36"/>
            <p:cNvSpPr/>
            <p:nvPr/>
          </p:nvSpPr>
          <p:spPr>
            <a:xfrm>
              <a:off x="8068455" y="4893559"/>
              <a:ext cx="1094395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92" name="Google Shape;192;p36"/>
          <p:cNvSpPr txBox="1"/>
          <p:nvPr/>
        </p:nvSpPr>
        <p:spPr>
          <a:xfrm>
            <a:off x="531812" y="871537"/>
            <a:ext cx="504825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93" name="Google Shape;193;p36"/>
          <p:cNvSpPr txBox="1"/>
          <p:nvPr/>
        </p:nvSpPr>
        <p:spPr>
          <a:xfrm>
            <a:off x="7439025" y="3181350"/>
            <a:ext cx="503237" cy="64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E0F5"/>
              </a:buClr>
              <a:buSzPts val="8800"/>
              <a:buFont typeface="Arial"/>
              <a:buNone/>
            </a:pPr>
            <a:r>
              <a:rPr lang="en-US" sz="8800" b="0" i="0" u="none">
                <a:solidFill>
                  <a:srgbClr val="9FE0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700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1"/>
          </p:nvPr>
        </p:nvSpPr>
        <p:spPr>
          <a:xfrm>
            <a:off x="671512" y="2381250"/>
            <a:ext cx="6997700" cy="4278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512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Char char="►"/>
              <a:defRPr sz="19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1496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Char char="►"/>
              <a:defRPr sz="17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4639" algn="l" rtl="0"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040"/>
              <a:buFont typeface="Noto Sans Symbols"/>
              <a:buChar char="►"/>
              <a:defRPr sz="1300" b="0" i="0" u="none" strike="noStrike" cap="none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95808" algn="l" rtl="0">
              <a:spcBef>
                <a:spcPts val="1102"/>
              </a:spcBef>
              <a:spcAft>
                <a:spcPts val="0"/>
              </a:spcAft>
              <a:buClr>
                <a:schemeClr val="accent1"/>
              </a:buClr>
              <a:buSzPts val="1058"/>
              <a:buFont typeface="Noto Sans Symbols"/>
              <a:buChar char="►"/>
              <a:defRPr sz="1323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dt" idx="10"/>
          </p:nvPr>
        </p:nvSpPr>
        <p:spPr>
          <a:xfrm>
            <a:off x="5959475" y="6659562"/>
            <a:ext cx="7540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>
                <a:solidFill>
                  <a:srgbClr val="8989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ftr" idx="11"/>
          </p:nvPr>
        </p:nvSpPr>
        <p:spPr>
          <a:xfrm>
            <a:off x="671512" y="6659562"/>
            <a:ext cx="509746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sldNum" idx="12"/>
          </p:nvPr>
        </p:nvSpPr>
        <p:spPr>
          <a:xfrm>
            <a:off x="7104062" y="6659562"/>
            <a:ext cx="565150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sz="900" b="0" i="0" u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/>
        </p:nvSpPr>
        <p:spPr>
          <a:xfrm>
            <a:off x="503237" y="1768475"/>
            <a:ext cx="9070975" cy="546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algn="ctr">
              <a:lnSpc>
                <a:spcPct val="93000"/>
              </a:lnSpc>
              <a:buSzPts val="36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cryptocurrency prices using deep learning techniques</a:t>
            </a:r>
            <a:r>
              <a:rPr lang="en-US" sz="3200" b="1" i="0" u="none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endParaRPr sz="2800" b="1" i="0" u="none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  <a:p>
            <a:pPr algn="ctr">
              <a:lnSpc>
                <a:spcPct val="93000"/>
              </a:lnSpc>
              <a:buSzPts val="3200"/>
            </a:pPr>
            <a:r>
              <a:rPr lang="en-US" sz="2400" b="1" dirty="0">
                <a:latin typeface="Times New Roman"/>
                <a:ea typeface="Times New Roman"/>
                <a:cs typeface="Times New Roman"/>
              </a:rPr>
              <a:t>Pratik Dhas 22106063</a:t>
            </a:r>
            <a:endParaRPr lang="en-US" sz="2400" b="1" dirty="0">
              <a:latin typeface="Times New Roman"/>
              <a:cs typeface="Times New Roman"/>
            </a:endParaRPr>
          </a:p>
          <a:p>
            <a:pPr algn="ctr">
              <a:lnSpc>
                <a:spcPct val="93000"/>
              </a:lnSpc>
              <a:buSzPts val="3200"/>
            </a:pPr>
            <a:r>
              <a:rPr lang="en-US" sz="2400" b="1" dirty="0">
                <a:latin typeface="Times New Roman"/>
                <a:cs typeface="Times New Roman"/>
              </a:rPr>
              <a:t>Vaibhav Bura 22106067</a:t>
            </a:r>
          </a:p>
          <a:p>
            <a:pPr algn="ctr">
              <a:lnSpc>
                <a:spcPct val="93000"/>
              </a:lnSpc>
              <a:buSzPts val="3200"/>
            </a:pPr>
            <a:r>
              <a:rPr lang="en-US" sz="2400" b="1" dirty="0">
                <a:latin typeface="Times New Roman"/>
                <a:cs typeface="Times New Roman"/>
              </a:rPr>
              <a:t>Vivek Dalvi 22106108</a:t>
            </a:r>
          </a:p>
          <a:p>
            <a:pPr algn="ctr">
              <a:lnSpc>
                <a:spcPct val="93000"/>
              </a:lnSpc>
              <a:buSzPts val="3200"/>
            </a:pPr>
            <a:r>
              <a:rPr lang="en-US" sz="2400" b="1" dirty="0">
                <a:latin typeface="Times New Roman"/>
                <a:ea typeface="Times New Roman"/>
                <a:cs typeface="Times New Roman"/>
              </a:rPr>
              <a:t>Yash Desai 22106005</a:t>
            </a:r>
            <a:endParaRPr lang="en-US" sz="2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lang="en-US" sz="2400" b="1" i="0" u="none" dirty="0">
              <a:solidFill>
                <a:srgbClr val="000000"/>
              </a:solidFill>
              <a:ea typeface="Times New Roman"/>
              <a:cs typeface="Times New Roman"/>
            </a:endParaRPr>
          </a:p>
          <a:p>
            <a:pPr algn="ctr">
              <a:lnSpc>
                <a:spcPct val="93000"/>
              </a:lnSpc>
              <a:buSzPts val="3200"/>
              <a:buFont typeface="Trebuchet MS"/>
            </a:pPr>
            <a:endParaRPr lang="en-US"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dirty="0"/>
          </a:p>
          <a:p>
            <a:pPr algn="ctr">
              <a:lnSpc>
                <a:spcPct val="93000"/>
              </a:lnSpc>
              <a:buSzPts val="2400"/>
            </a:pP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Prof.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Mahesh</a:t>
            </a:r>
            <a:r>
              <a:rPr lang="en-US" sz="2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Pawaskar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dirty="0"/>
          </a:p>
        </p:txBody>
      </p:sp>
      <p:cxnSp>
        <p:nvCxnSpPr>
          <p:cNvPr id="219" name="Google Shape;219;p2"/>
          <p:cNvCxnSpPr/>
          <p:nvPr/>
        </p:nvCxnSpPr>
        <p:spPr>
          <a:xfrm>
            <a:off x="0" y="1743075"/>
            <a:ext cx="10080625" cy="0"/>
          </a:xfrm>
          <a:prstGeom prst="straightConnector1">
            <a:avLst/>
          </a:prstGeom>
          <a:noFill/>
          <a:ln w="25400" cap="rnd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5400" dir="5400000">
              <a:srgbClr val="000000">
                <a:alpha val="34901"/>
              </a:srgbClr>
            </a:outerShdw>
          </a:effectLst>
        </p:spPr>
      </p:cxn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600" y="179387"/>
            <a:ext cx="77057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"/>
          <p:cNvSpPr txBox="1">
            <a:spLocks noGrp="1"/>
          </p:cNvSpPr>
          <p:nvPr>
            <p:ph type="title"/>
          </p:nvPr>
        </p:nvSpPr>
        <p:spPr>
          <a:xfrm>
            <a:off x="215900" y="671512"/>
            <a:ext cx="7453312" cy="1455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Problem statement </a:t>
            </a:r>
            <a:endParaRPr/>
          </a:p>
        </p:txBody>
      </p:sp>
      <p:sp>
        <p:nvSpPr>
          <p:cNvPr id="255" name="Google Shape;255;p7"/>
          <p:cNvSpPr txBox="1">
            <a:spLocks noGrp="1"/>
          </p:cNvSpPr>
          <p:nvPr>
            <p:ph type="body" idx="1"/>
          </p:nvPr>
        </p:nvSpPr>
        <p:spPr>
          <a:xfrm>
            <a:off x="215900" y="1763712"/>
            <a:ext cx="8640762" cy="5616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7825" indent="-377825" algn="just">
              <a:spcBef>
                <a:spcPts val="0"/>
              </a:spcBef>
              <a:buSzPts val="192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Bitcoin prices are highly volatile, making accurate predictions challenging</a:t>
            </a:r>
          </a:p>
          <a:p>
            <a:pPr marL="377825" indent="-377825" algn="just">
              <a:spcBef>
                <a:spcPts val="0"/>
              </a:spcBef>
              <a:buSzPts val="1920"/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This project provides a data-driven Bitcoin price prediction tool to help investors make informed decisions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"/>
          <p:cNvSpPr txBox="1"/>
          <p:nvPr/>
        </p:nvSpPr>
        <p:spPr>
          <a:xfrm>
            <a:off x="503237" y="301625"/>
            <a:ext cx="907097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 Design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4D13F-4E16-D765-5153-D75722E1C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5" y="1473397"/>
            <a:ext cx="7676095" cy="43178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xfrm>
            <a:off x="671513" y="290513"/>
            <a:ext cx="6997700" cy="72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Framework/Algorithm</a:t>
            </a:r>
            <a:endParaRPr dirty="0"/>
          </a:p>
        </p:txBody>
      </p:sp>
      <p:sp>
        <p:nvSpPr>
          <p:cNvPr id="269" name="Google Shape;269;p9"/>
          <p:cNvSpPr txBox="1">
            <a:spLocks noGrp="1"/>
          </p:cNvSpPr>
          <p:nvPr>
            <p:ph type="body" idx="1"/>
          </p:nvPr>
        </p:nvSpPr>
        <p:spPr>
          <a:xfrm>
            <a:off x="671513" y="1018381"/>
            <a:ext cx="8737600" cy="634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77825" indent="-377825" algn="just">
              <a:spcBef>
                <a:spcPts val="0"/>
              </a:spcBef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cs typeface="Times New Roman"/>
              </a:rPr>
              <a:t>Streamlit</a:t>
            </a: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</a:rPr>
              <a:t>: Used to develop the web application for user interaction.</a:t>
            </a:r>
          </a:p>
          <a:p>
            <a:pPr marL="377825" indent="-377825" algn="just">
              <a:spcBef>
                <a:spcPts val="0"/>
              </a:spcBef>
              <a:buClr>
                <a:schemeClr val="dk1"/>
              </a:buClr>
              <a:buSzPts val="192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Keras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&amp;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Tensorflow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Used for building and training the LSTM model.</a:t>
            </a:r>
            <a:endParaRPr lang="en-US"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377825" indent="-377825" algn="just">
              <a:spcBef>
                <a:spcPts val="0"/>
              </a:spcBef>
              <a:buClr>
                <a:srgbClr val="000000"/>
              </a:buClr>
              <a:buSzPts val="192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Scikit-learn: Used for data preprocessing(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MinMaxScaler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for normalization).</a:t>
            </a:r>
            <a:endParaRPr lang="en-US" sz="24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377825" indent="-377825" algn="just">
              <a:spcBef>
                <a:spcPts val="0"/>
              </a:spcBef>
              <a:buClr>
                <a:srgbClr val="000000"/>
              </a:buClr>
              <a:buSzPts val="192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Matplotlib &amp; Pandas: Used for data visualization and analysis.</a:t>
            </a:r>
          </a:p>
          <a:p>
            <a:pPr marL="377825" indent="-377825" algn="just">
              <a:spcBef>
                <a:spcPts val="0"/>
              </a:spcBef>
              <a:buClr>
                <a:srgbClr val="000000"/>
              </a:buClr>
              <a:buSzPts val="192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Long Short-Term Memory(LSTM): A type of Recurrent Neural Network(RNN) used for time-series forecasting. It effectively captures long-term dependencies in sequential data, making it suitable for Bitcoin price prediction.</a:t>
            </a:r>
          </a:p>
          <a:p>
            <a:pPr marL="377825" indent="-377825" algn="just">
              <a:spcBef>
                <a:spcPts val="0"/>
              </a:spcBef>
              <a:buClr>
                <a:srgbClr val="000000"/>
              </a:buClr>
              <a:buSzPts val="192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Gated Recurrent Unit (GRU): A type of Recurrent Neural Network(RNN) used for time-series forecasting. It effectively captures long-term dependencies in sequential data while being computationally efficient compared to LSTMs.</a:t>
            </a:r>
          </a:p>
          <a:p>
            <a:pPr marL="377825" indent="-377825" algn="just">
              <a:spcBef>
                <a:spcPts val="0"/>
              </a:spcBef>
              <a:buClr>
                <a:srgbClr val="000000"/>
              </a:buClr>
              <a:buSzPts val="192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Technology Stack for Proposed System</a:t>
            </a:r>
            <a:endParaRPr/>
          </a:p>
        </p:txBody>
      </p:sp>
      <p:sp>
        <p:nvSpPr>
          <p:cNvPr id="276" name="Google Shape;276;p10"/>
          <p:cNvSpPr txBox="1"/>
          <p:nvPr/>
        </p:nvSpPr>
        <p:spPr>
          <a:xfrm>
            <a:off x="393700" y="1835150"/>
            <a:ext cx="9180512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Bitcoin Price Prediction System integrates LSTM and GRU deep learning with real-time financial data visualization.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collects historical price data via Yahoo Finance, processes it using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predicts future prices with a custom-trained LSTM model and GRU model.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web frameworks (Flask/Django),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lightweight and optimized for ML apps</a:t>
            </a:r>
            <a:r>
              <a:rPr lang="en-US" sz="2800" dirty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built-in functions like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st.line_chart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visualize Bitcoin price trends instantly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2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289" name="Google Shape;289;p12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CB4BFB-D4EA-33C6-C145-F61DDCA8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43" y="1361372"/>
            <a:ext cx="7231478" cy="3014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F32968-F4AC-6EBF-416A-06A07FF18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4" y="4712083"/>
            <a:ext cx="5096924" cy="2567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01918F-5E0C-A277-6D41-516304563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830" y="4170328"/>
            <a:ext cx="2243958" cy="310956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/>
          </a:p>
        </p:txBody>
      </p:sp>
      <p:sp>
        <p:nvSpPr>
          <p:cNvPr id="296" name="Google Shape;296;p13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algn="just"/>
            <a:r>
              <a:rPr lang="en-US" sz="2800" dirty="0">
                <a:solidFill>
                  <a:schemeClr val="dk1"/>
                </a:solidFill>
                <a:latin typeface="Times New Roman"/>
              </a:rPr>
              <a:t>In this project, we 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successfully implemented Long Short-Term Memory (LSTM) and Gated Recurrent Unit (GRU) networks, two specialized recurrent neural network architectures, to predict cryptocurrency closing prices based on historical data.</a:t>
            </a:r>
            <a:r>
              <a:rPr lang="en-US" sz="2800" dirty="0">
                <a:solidFill>
                  <a:schemeClr val="dk1"/>
                </a:solidFill>
                <a:latin typeface="Times New Roman"/>
              </a:rPr>
              <a:t> </a:t>
            </a:r>
          </a:p>
          <a:p>
            <a:pPr algn="just"/>
            <a:endParaRPr lang="en-US" sz="28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US" sz="2800" dirty="0">
                <a:solidFill>
                  <a:schemeClr val="dk1"/>
                </a:solidFill>
                <a:latin typeface="Times New Roman"/>
              </a:rPr>
              <a:t>The system was designed to:</a:t>
            </a:r>
            <a:endParaRPr lang="en-US" dirty="0">
              <a:solidFill>
                <a:schemeClr val="dk1"/>
              </a:solidFill>
            </a:endParaRPr>
          </a:p>
          <a:p>
            <a:pPr algn="just"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</a:rPr>
              <a:t> Analyze historical Bitcoin price data and extract meaningful    patterns.</a:t>
            </a:r>
          </a:p>
          <a:p>
            <a:pPr algn="just"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</a:rPr>
              <a:t> Predict the next n days prices using deep learning.</a:t>
            </a:r>
          </a:p>
          <a:p>
            <a:pPr algn="just"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/>
              </a:rPr>
              <a:t> Compare actual vs predicted values to assess accuracy.</a:t>
            </a:r>
          </a:p>
          <a:p>
            <a:pPr marL="457200" marR="0" lvl="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</a:pPr>
            <a:endParaRPr lang="en-US" sz="2800" i="0" u="none" dirty="0">
              <a:solidFill>
                <a:schemeClr val="dk1"/>
              </a:solidFill>
              <a:latin typeface="Times New Roman"/>
              <a:ea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303" name="Google Shape;303;p14"/>
          <p:cNvSpPr txBox="1"/>
          <p:nvPr/>
        </p:nvSpPr>
        <p:spPr>
          <a:xfrm>
            <a:off x="503237" y="1563687"/>
            <a:ext cx="9070975" cy="51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4" name="Google Shape;304;p14"/>
          <p:cNvSpPr txBox="1"/>
          <p:nvPr/>
        </p:nvSpPr>
        <p:spPr>
          <a:xfrm>
            <a:off x="539750" y="1484312"/>
            <a:ext cx="8677275" cy="560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4770" marR="518160" algn="just">
              <a:spcBef>
                <a:spcPts val="1200"/>
              </a:spcBef>
              <a:spcAft>
                <a:spcPts val="1200"/>
              </a:spcAft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[1]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H.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Singathala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J. Malla, J. Jayashree and J.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Vijayashree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"A Deep Learning based Model for Predicting the future prices of Bitcoin,"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2023 2nd International Conference on Vision Towards Emerging Trends in Communication and Networking Technologies (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ViTECoN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Vellore, India, 2023, pp. 1-4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[2]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D. Yu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"Cryptocurrency Price Prediction Based on Long-Term and Short-Term    Integrated Learning,"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IEEE 2nd International Conference on Power, Electronics and  Computer Applications (ICPECA)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Shenyang, China, 2022, pp. 543-548 </a:t>
            </a:r>
          </a:p>
          <a:p>
            <a:endParaRPr lang="en-US" sz="1800" dirty="0">
              <a:latin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 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Mittal and G. Geetha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"Predicting Bitcoin Price using Machine Learning," </a:t>
            </a:r>
            <a:r>
              <a:rPr lang="en-US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2024  International Conference on Computer Communication and Informatics (ICCCI)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Coimbatore, India, 2024, pp. 1-7 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[4]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Doe and A. Smith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"Deep Learning-Based Stock Market Prediction Using LSTM and GRU,"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 IEEE International Conference on Artificial Intelligence and Data Science (ICAIDS)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New York, USA, 2023, pp. 55-62.</a:t>
            </a:r>
          </a:p>
          <a:p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Kumar and P. Sharma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Comparative Analysis of Time Series Forecasting Techniques for Cryptocurrency Price Prediction,"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 International Journal of Data Science and Machine Learning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3, pp. 150-165, 2024.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/>
        </p:nvSpPr>
        <p:spPr>
          <a:xfrm>
            <a:off x="647700" y="30575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/>
        </p:nvSpPr>
        <p:spPr>
          <a:xfrm>
            <a:off x="504825" y="144462"/>
            <a:ext cx="9070975" cy="105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227" name="Google Shape;227;p3"/>
          <p:cNvSpPr txBox="1"/>
          <p:nvPr/>
        </p:nvSpPr>
        <p:spPr>
          <a:xfrm>
            <a:off x="504825" y="1236662"/>
            <a:ext cx="9323387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Systems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the Existing Systems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 System Design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Framework/Algorithm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Stack for Proposed System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dirty="0"/>
          </a:p>
          <a:p>
            <a:pPr marL="430212" marR="0" lvl="0" indent="-32226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</p:txBody>
      </p:sp>
      <p:sp>
        <p:nvSpPr>
          <p:cNvPr id="234" name="Google Shape;234;p4"/>
          <p:cNvSpPr txBox="1"/>
          <p:nvPr/>
        </p:nvSpPr>
        <p:spPr>
          <a:xfrm>
            <a:off x="412750" y="1563687"/>
            <a:ext cx="9251950" cy="553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Bitcoin is a decentralized digital currency without a central authority. Its price is highly volatile, making it challenging to predict.</a:t>
            </a:r>
          </a:p>
          <a:p>
            <a:pPr marL="342900" indent="-342900">
              <a:buSzPts val="2400"/>
              <a:buChar char="•"/>
            </a:pPr>
            <a:r>
              <a:rPr lang="en-US" sz="2800" dirty="0">
                <a:latin typeface="Times New Roman"/>
              </a:rPr>
              <a:t>The outcome is a user-friendly platform that provides both real-time market trends and future price predictions</a:t>
            </a:r>
            <a:r>
              <a:rPr lang="en-US" sz="2800" dirty="0"/>
              <a:t>.</a:t>
            </a:r>
            <a:endParaRPr lang="en-US" sz="2800" dirty="0">
              <a:latin typeface="Times New Roman"/>
              <a:cs typeface="Times New Roman"/>
            </a:endParaRPr>
          </a:p>
          <a:p>
            <a:pPr marL="342900" indent="-342900" algn="just">
              <a:spcBef>
                <a:spcPts val="480"/>
              </a:spcBef>
              <a:buSzPts val="2400"/>
              <a:buChar char="•"/>
            </a:pPr>
            <a:endParaRPr lang="en-US" sz="2400" dirty="0"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"/>
          <p:cNvSpPr txBox="1"/>
          <p:nvPr/>
        </p:nvSpPr>
        <p:spPr>
          <a:xfrm>
            <a:off x="503237" y="236172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Literature Survey of the existing system</a:t>
            </a:r>
            <a:endParaRPr dirty="0"/>
          </a:p>
        </p:txBody>
      </p:sp>
      <p:sp>
        <p:nvSpPr>
          <p:cNvPr id="241" name="Google Shape;241;p5"/>
          <p:cNvSpPr txBox="1"/>
          <p:nvPr/>
        </p:nvSpPr>
        <p:spPr>
          <a:xfrm>
            <a:off x="503237" y="1768474"/>
            <a:ext cx="8528795" cy="548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225" rIns="0" bIns="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endParaRPr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92E0DDA-B6BD-3D56-FB80-7B4895CE6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0914"/>
              </p:ext>
            </p:extLst>
          </p:nvPr>
        </p:nvGraphicFramePr>
        <p:xfrm>
          <a:off x="328072" y="1494320"/>
          <a:ext cx="8879123" cy="4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11">
                  <a:extLst>
                    <a:ext uri="{9D8B030D-6E8A-4147-A177-3AD203B41FA5}">
                      <a16:colId xmlns:a16="http://schemas.microsoft.com/office/drawing/2014/main" val="3112603334"/>
                    </a:ext>
                  </a:extLst>
                </a:gridCol>
                <a:gridCol w="1944180">
                  <a:extLst>
                    <a:ext uri="{9D8B030D-6E8A-4147-A177-3AD203B41FA5}">
                      <a16:colId xmlns:a16="http://schemas.microsoft.com/office/drawing/2014/main" val="441484943"/>
                    </a:ext>
                  </a:extLst>
                </a:gridCol>
                <a:gridCol w="2408242">
                  <a:extLst>
                    <a:ext uri="{9D8B030D-6E8A-4147-A177-3AD203B41FA5}">
                      <a16:colId xmlns:a16="http://schemas.microsoft.com/office/drawing/2014/main" val="2729468467"/>
                    </a:ext>
                  </a:extLst>
                </a:gridCol>
                <a:gridCol w="3240590">
                  <a:extLst>
                    <a:ext uri="{9D8B030D-6E8A-4147-A177-3AD203B41FA5}">
                      <a16:colId xmlns:a16="http://schemas.microsoft.com/office/drawing/2014/main" val="4061067868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2726"/>
                  </a:ext>
                </a:extLst>
              </a:tr>
              <a:tr h="3443671">
                <a:tc>
                  <a:txBody>
                    <a:bodyPr/>
                    <a:lstStyle/>
                    <a:p>
                      <a:r>
                        <a:rPr lang="en-IN" dirty="0"/>
                        <a:t>[1]</a:t>
                      </a:r>
                    </a:p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GRU (Gated Recurrent Unit)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LSTM (Long Short-Term Memory)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BiGRU</a:t>
                      </a:r>
                      <a:r>
                        <a:rPr lang="en-IN" dirty="0"/>
                        <a:t> (Bidirectional GRU)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BiLSTM</a:t>
                      </a:r>
                      <a:r>
                        <a:rPr lang="en-IN" dirty="0"/>
                        <a:t> (Bidirectional LSTM)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MAE (Mean Absolute Error)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Limited External Factors Consideration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Model Generalization Issues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Short-Term vs. Long-Term Forecasting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Computational Efficiency and Model Complexity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68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2A94-0B22-1A07-B7F4-A126914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82" y="579364"/>
            <a:ext cx="9103859" cy="1455737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9E1B14-E28B-DC1C-46AE-8BD70265B4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556576"/>
              </p:ext>
            </p:extLst>
          </p:nvPr>
        </p:nvGraphicFramePr>
        <p:xfrm>
          <a:off x="305255" y="1501409"/>
          <a:ext cx="8879123" cy="4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11">
                  <a:extLst>
                    <a:ext uri="{9D8B030D-6E8A-4147-A177-3AD203B41FA5}">
                      <a16:colId xmlns:a16="http://schemas.microsoft.com/office/drawing/2014/main" val="3112603334"/>
                    </a:ext>
                  </a:extLst>
                </a:gridCol>
                <a:gridCol w="1944180">
                  <a:extLst>
                    <a:ext uri="{9D8B030D-6E8A-4147-A177-3AD203B41FA5}">
                      <a16:colId xmlns:a16="http://schemas.microsoft.com/office/drawing/2014/main" val="441484943"/>
                    </a:ext>
                  </a:extLst>
                </a:gridCol>
                <a:gridCol w="2408242">
                  <a:extLst>
                    <a:ext uri="{9D8B030D-6E8A-4147-A177-3AD203B41FA5}">
                      <a16:colId xmlns:a16="http://schemas.microsoft.com/office/drawing/2014/main" val="2729468467"/>
                    </a:ext>
                  </a:extLst>
                </a:gridCol>
                <a:gridCol w="3240590">
                  <a:extLst>
                    <a:ext uri="{9D8B030D-6E8A-4147-A177-3AD203B41FA5}">
                      <a16:colId xmlns:a16="http://schemas.microsoft.com/office/drawing/2014/main" val="4061067868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2726"/>
                  </a:ext>
                </a:extLst>
              </a:tr>
              <a:tr h="3443671">
                <a:tc>
                  <a:txBody>
                    <a:bodyPr/>
                    <a:lstStyle/>
                    <a:p>
                      <a:r>
                        <a:rPr lang="en-IN" dirty="0"/>
                        <a:t>[2]</a:t>
                      </a:r>
                    </a:p>
                    <a:p>
                      <a:r>
                        <a:rPr lang="en-IN" dirty="0"/>
                        <a:t>2022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Python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Scikit-Learn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TensorFlow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 err="1"/>
                        <a:t>Keras</a:t>
                      </a:r>
                      <a:endParaRPr lang="en-IN" dirty="0"/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SVR(Support Vector Regression)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MAE (Mean Absolute Error)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Overfitting in Long-Term Learning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Limited Dataset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Lack of Real-Time Data Handling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Feature Selection Bias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36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B6C0F-2052-EE25-20FD-2E4CBAB84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F829-2194-6047-1BC5-DD4387C2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82" y="579364"/>
            <a:ext cx="9103859" cy="1455737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07399E-5751-55C4-0ADC-15C29175D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959066"/>
              </p:ext>
            </p:extLst>
          </p:nvPr>
        </p:nvGraphicFramePr>
        <p:xfrm>
          <a:off x="305255" y="1501409"/>
          <a:ext cx="8879123" cy="4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11">
                  <a:extLst>
                    <a:ext uri="{9D8B030D-6E8A-4147-A177-3AD203B41FA5}">
                      <a16:colId xmlns:a16="http://schemas.microsoft.com/office/drawing/2014/main" val="3112603334"/>
                    </a:ext>
                  </a:extLst>
                </a:gridCol>
                <a:gridCol w="1944180">
                  <a:extLst>
                    <a:ext uri="{9D8B030D-6E8A-4147-A177-3AD203B41FA5}">
                      <a16:colId xmlns:a16="http://schemas.microsoft.com/office/drawing/2014/main" val="441484943"/>
                    </a:ext>
                  </a:extLst>
                </a:gridCol>
                <a:gridCol w="2408242">
                  <a:extLst>
                    <a:ext uri="{9D8B030D-6E8A-4147-A177-3AD203B41FA5}">
                      <a16:colId xmlns:a16="http://schemas.microsoft.com/office/drawing/2014/main" val="2729468467"/>
                    </a:ext>
                  </a:extLst>
                </a:gridCol>
                <a:gridCol w="3240590">
                  <a:extLst>
                    <a:ext uri="{9D8B030D-6E8A-4147-A177-3AD203B41FA5}">
                      <a16:colId xmlns:a16="http://schemas.microsoft.com/office/drawing/2014/main" val="4061067868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2726"/>
                  </a:ext>
                </a:extLst>
              </a:tr>
              <a:tr h="3443671">
                <a:tc>
                  <a:txBody>
                    <a:bodyPr/>
                    <a:lstStyle/>
                    <a:p>
                      <a:r>
                        <a:rPr lang="en-IN" dirty="0"/>
                        <a:t>[3]</a:t>
                      </a:r>
                    </a:p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Transformer-Based Models (Time-Series Transformer)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Temporal Fusion Transformer (TFT)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TCN (Temporal Convolutional Network)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RMSE (Root Mean Squared Error) 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MAE (Mean Absolute Error)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High computational cost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Requires large datasets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Interpretability challenges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Hyperparameter tuning complexity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7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2D67-B4ED-5B5C-CD80-560802482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61D4-104A-58D0-85FE-1BBA3EDF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82" y="579364"/>
            <a:ext cx="9103859" cy="1455737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2A3AD9-BBD0-DB05-39A6-A9B61C990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574382"/>
              </p:ext>
            </p:extLst>
          </p:nvPr>
        </p:nvGraphicFramePr>
        <p:xfrm>
          <a:off x="305255" y="1501409"/>
          <a:ext cx="8879123" cy="4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11">
                  <a:extLst>
                    <a:ext uri="{9D8B030D-6E8A-4147-A177-3AD203B41FA5}">
                      <a16:colId xmlns:a16="http://schemas.microsoft.com/office/drawing/2014/main" val="3112603334"/>
                    </a:ext>
                  </a:extLst>
                </a:gridCol>
                <a:gridCol w="1944180">
                  <a:extLst>
                    <a:ext uri="{9D8B030D-6E8A-4147-A177-3AD203B41FA5}">
                      <a16:colId xmlns:a16="http://schemas.microsoft.com/office/drawing/2014/main" val="441484943"/>
                    </a:ext>
                  </a:extLst>
                </a:gridCol>
                <a:gridCol w="2408242">
                  <a:extLst>
                    <a:ext uri="{9D8B030D-6E8A-4147-A177-3AD203B41FA5}">
                      <a16:colId xmlns:a16="http://schemas.microsoft.com/office/drawing/2014/main" val="2729468467"/>
                    </a:ext>
                  </a:extLst>
                </a:gridCol>
                <a:gridCol w="3240590">
                  <a:extLst>
                    <a:ext uri="{9D8B030D-6E8A-4147-A177-3AD203B41FA5}">
                      <a16:colId xmlns:a16="http://schemas.microsoft.com/office/drawing/2014/main" val="4061067868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2726"/>
                  </a:ext>
                </a:extLst>
              </a:tr>
              <a:tr h="3443671">
                <a:tc>
                  <a:txBody>
                    <a:bodyPr/>
                    <a:lstStyle/>
                    <a:p>
                      <a:r>
                        <a:rPr lang="en-IN" dirty="0"/>
                        <a:t>[4]</a:t>
                      </a:r>
                    </a:p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Hybrid CNN-LSTM Models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 Attention-based LSTM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/>
                        <a:t>Graph Neural Networks (GNN) for Time-Series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MAPE (Mean Absolute Percentage Error)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 -R² Score (Coefficient of Determination)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Struggles with real-time predictions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 Overfitting on small datasets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Lack of standard benchmarks for comparison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70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89FD-4A57-9163-B028-1F2E5D87A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E42A4-A329-97DF-88D3-EFA1F0D5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82" y="579364"/>
            <a:ext cx="9103859" cy="1455737"/>
          </a:xfrm>
        </p:spPr>
        <p:txBody>
          <a:bodyPr/>
          <a:lstStyle/>
          <a:p>
            <a:r>
              <a:rPr lang="en-US" sz="36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of the existing system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F537E87-A2BD-5746-840D-151A04448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7936"/>
              </p:ext>
            </p:extLst>
          </p:nvPr>
        </p:nvGraphicFramePr>
        <p:xfrm>
          <a:off x="305255" y="1501409"/>
          <a:ext cx="8879123" cy="4131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111">
                  <a:extLst>
                    <a:ext uri="{9D8B030D-6E8A-4147-A177-3AD203B41FA5}">
                      <a16:colId xmlns:a16="http://schemas.microsoft.com/office/drawing/2014/main" val="3112603334"/>
                    </a:ext>
                  </a:extLst>
                </a:gridCol>
                <a:gridCol w="1944180">
                  <a:extLst>
                    <a:ext uri="{9D8B030D-6E8A-4147-A177-3AD203B41FA5}">
                      <a16:colId xmlns:a16="http://schemas.microsoft.com/office/drawing/2014/main" val="441484943"/>
                    </a:ext>
                  </a:extLst>
                </a:gridCol>
                <a:gridCol w="2408242">
                  <a:extLst>
                    <a:ext uri="{9D8B030D-6E8A-4147-A177-3AD203B41FA5}">
                      <a16:colId xmlns:a16="http://schemas.microsoft.com/office/drawing/2014/main" val="2729468467"/>
                    </a:ext>
                  </a:extLst>
                </a:gridCol>
                <a:gridCol w="3240590">
                  <a:extLst>
                    <a:ext uri="{9D8B030D-6E8A-4147-A177-3AD203B41FA5}">
                      <a16:colId xmlns:a16="http://schemas.microsoft.com/office/drawing/2014/main" val="4061067868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Performance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Gap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882726"/>
                  </a:ext>
                </a:extLst>
              </a:tr>
              <a:tr h="3443671">
                <a:tc>
                  <a:txBody>
                    <a:bodyPr/>
                    <a:lstStyle/>
                    <a:p>
                      <a:r>
                        <a:rPr lang="en-IN" dirty="0"/>
                        <a:t>[5]</a:t>
                      </a:r>
                    </a:p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Diffusion Models for Time-Series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 Self-Supervised Learning for Time-Series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Reinforcement Learning for Forecasting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Pearson Correlation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Dynamic Time Warping (DTW)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Data efficiency issues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 Lack of robust evaluation methods 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Requires significant domain expertise for tuning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778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"/>
          <p:cNvSpPr txBox="1"/>
          <p:nvPr/>
        </p:nvSpPr>
        <p:spPr>
          <a:xfrm>
            <a:off x="503237" y="301625"/>
            <a:ext cx="9070975" cy="126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675" rIns="0" bIns="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 sz="3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6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Existing Systems </a:t>
            </a:r>
            <a:endParaRPr/>
          </a:p>
        </p:txBody>
      </p:sp>
      <p:sp>
        <p:nvSpPr>
          <p:cNvPr id="249" name="Google Shape;249;p6"/>
          <p:cNvSpPr txBox="1"/>
          <p:nvPr/>
        </p:nvSpPr>
        <p:spPr>
          <a:xfrm>
            <a:off x="360362" y="1768475"/>
            <a:ext cx="8783637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No real-time stock predictions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Limited accuracy in capturing market patterns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Lacks interactive visualization for better analysis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Requires manual data processing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Does not predict future trends effectively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Struggles with large datasets and scalability</a:t>
            </a:r>
          </a:p>
          <a:p>
            <a:pPr marL="342900" indent="-342900" algn="just">
              <a:buSzPts val="2400"/>
              <a:buFont typeface="Arial"/>
              <a:buChar char="•"/>
            </a:pPr>
            <a:r>
              <a:rPr lang="en-US" sz="2800" dirty="0">
                <a:latin typeface="Times New Roman"/>
                <a:cs typeface="Times New Roman"/>
              </a:rPr>
              <a:t>Relies on a single model, reducing prediction reliability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defaul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FFFFFF"/>
      </a:accent3>
      <a:accent4>
        <a:srgbClr val="5FCBEF"/>
      </a:accent4>
      <a:accent5>
        <a:srgbClr val="2E83C3"/>
      </a:accent5>
      <a:accent6>
        <a:srgbClr val="FFFFFF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994</Words>
  <Application>Microsoft Office PowerPoint</Application>
  <PresentationFormat>Custom</PresentationFormat>
  <Paragraphs>156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Noto Sans Symbols</vt:lpstr>
      <vt:lpstr>Times New Roman</vt:lpstr>
      <vt:lpstr>Trebuchet MS</vt:lpstr>
      <vt:lpstr>Facet</vt:lpstr>
      <vt:lpstr>Facet</vt:lpstr>
      <vt:lpstr>1_Facet</vt:lpstr>
      <vt:lpstr>2_Facet</vt:lpstr>
      <vt:lpstr>3_Facet</vt:lpstr>
      <vt:lpstr>PowerPoint Presentation</vt:lpstr>
      <vt:lpstr>PowerPoint Presentation</vt:lpstr>
      <vt:lpstr>PowerPoint Presentation</vt:lpstr>
      <vt:lpstr>PowerPoint Presentation</vt:lpstr>
      <vt:lpstr>Literature Survey of the existing system </vt:lpstr>
      <vt:lpstr>Literature Survey of the existing system </vt:lpstr>
      <vt:lpstr>Literature Survey of the existing system </vt:lpstr>
      <vt:lpstr>Literature Survey of the existing system </vt:lpstr>
      <vt:lpstr>PowerPoint Presentation</vt:lpstr>
      <vt:lpstr> Problem statement </vt:lpstr>
      <vt:lpstr>PowerPoint Presentation</vt:lpstr>
      <vt:lpstr>Framework/Algorithm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 b</dc:creator>
  <cp:lastModifiedBy>Vaibhav Bura</cp:lastModifiedBy>
  <cp:revision>319</cp:revision>
  <dcterms:created xsi:type="dcterms:W3CDTF">2017-10-25T08:22:14Z</dcterms:created>
  <dcterms:modified xsi:type="dcterms:W3CDTF">2025-03-19T06:11:02Z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