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14a26e17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14a26e17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14a26e17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14a26e17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14a26e17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14a26e17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228bdde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228bdde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14a26e17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14a26e17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14a26e17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14a26e17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14a26e17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14a26e17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14a26e17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14a26e17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14a26e17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14a26e17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14a26e17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14a26e17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14a26e1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14a26e1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14a26e17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14a26e17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14a26e17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14a26e17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14a26e17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14a26e17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14a26e172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14a26e17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14a26e17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14a26e17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14a26e17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14a26e17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1e0194bdf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1e0194bd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14a26e17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14a26e17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14a26e17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14a26e17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14a26e17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14a26e17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14a26e17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14a26e17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14a26e17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14a26e17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14a26e17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14a26e17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14a26e17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14a26e17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14a26e172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14a26e172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14a26e17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14a26e17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14a26e17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14a26e17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228bdded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228bdded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1e0194bd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1e0194bd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228bdde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228bdde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14a26e17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14a26e17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joveo.com/blog/best-practices-to-deliver-an-exceptional-job-application-experience-and-improve-click-to-apply-conversion-rat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joveo.com/blog/how-employers-bridge-great-divide-candidate-supply-deman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joveo.com/blog/best-practices-to-deliver-an-exceptional-job-application-experience-and-improve-click-to-apply-conversion-rat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hrivemarcoms.co.uk/how-much-does-recruitment-marketing-cos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Joveo</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Research &amp; Analysis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(exhaustive)</a:t>
            </a:r>
            <a:endParaRPr/>
          </a:p>
          <a:p>
            <a:pPr indent="0" lvl="0" marL="0" rtl="0" algn="l">
              <a:spcBef>
                <a:spcPts val="0"/>
              </a:spcBef>
              <a:spcAft>
                <a:spcPts val="0"/>
              </a:spcAft>
              <a:buNone/>
            </a:pPr>
            <a:r>
              <a:t/>
            </a:r>
            <a:endParaRPr/>
          </a:p>
        </p:txBody>
      </p:sp>
      <p:sp>
        <p:nvSpPr>
          <p:cNvPr id="141" name="Google Shape;141;p22"/>
          <p:cNvSpPr txBox="1"/>
          <p:nvPr>
            <p:ph idx="1" type="body"/>
          </p:nvPr>
        </p:nvSpPr>
        <p:spPr>
          <a:xfrm>
            <a:off x="729450" y="2046675"/>
            <a:ext cx="7688700" cy="3300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High candidate rejection rates (</a:t>
            </a:r>
            <a:r>
              <a:rPr b="1" lang="en" sz="1700"/>
              <a:t>low applicant quality</a:t>
            </a:r>
            <a:r>
              <a:rPr lang="en" sz="1700"/>
              <a:t>)- lack of effective screening methods and inability to attract best candidates via channels</a:t>
            </a:r>
            <a:endParaRPr sz="1700"/>
          </a:p>
          <a:p>
            <a:pPr indent="-336550" lvl="0" marL="457200" rtl="0" algn="l">
              <a:spcBef>
                <a:spcPts val="0"/>
              </a:spcBef>
              <a:spcAft>
                <a:spcPts val="0"/>
              </a:spcAft>
              <a:buSzPts val="1700"/>
              <a:buChar char="●"/>
            </a:pPr>
            <a:r>
              <a:rPr b="1" lang="en" sz="1700"/>
              <a:t>Low  CTA conversion rates</a:t>
            </a:r>
            <a:r>
              <a:rPr lang="en" sz="1700"/>
              <a:t> </a:t>
            </a:r>
            <a:r>
              <a:rPr lang="en" sz="1700" u="sng">
                <a:solidFill>
                  <a:schemeClr val="hlink"/>
                </a:solidFill>
                <a:hlinkClick r:id="rId3"/>
              </a:rPr>
              <a:t>(drop off rate- 80% acc to Glassdoor)</a:t>
            </a:r>
            <a:endParaRPr sz="1700"/>
          </a:p>
          <a:p>
            <a:pPr indent="-336550" lvl="0" marL="457200" rtl="0" algn="l">
              <a:spcBef>
                <a:spcPts val="0"/>
              </a:spcBef>
              <a:spcAft>
                <a:spcPts val="0"/>
              </a:spcAft>
              <a:buSzPts val="1700"/>
              <a:buChar char="●"/>
            </a:pPr>
            <a:r>
              <a:rPr lang="en" sz="1700"/>
              <a:t>Difficulty in finding </a:t>
            </a:r>
            <a:r>
              <a:rPr b="1" lang="en" sz="1700"/>
              <a:t>right volume of relevant, high quality applicants</a:t>
            </a:r>
            <a:r>
              <a:rPr lang="en" sz="1700"/>
              <a:t> for jobs, especially for hard to fill jobs</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(exhaustive)</a:t>
            </a:r>
            <a:endParaRPr/>
          </a:p>
          <a:p>
            <a:pPr indent="0" lvl="0" marL="0" rtl="0" algn="l">
              <a:spcBef>
                <a:spcPts val="0"/>
              </a:spcBef>
              <a:spcAft>
                <a:spcPts val="0"/>
              </a:spcAft>
              <a:buNone/>
            </a:pPr>
            <a:r>
              <a:t/>
            </a:r>
            <a:endParaRPr/>
          </a:p>
        </p:txBody>
      </p:sp>
      <p:sp>
        <p:nvSpPr>
          <p:cNvPr id="147" name="Google Shape;147;p23"/>
          <p:cNvSpPr txBox="1"/>
          <p:nvPr>
            <p:ph idx="1" type="body"/>
          </p:nvPr>
        </p:nvSpPr>
        <p:spPr>
          <a:xfrm>
            <a:off x="729450" y="2025250"/>
            <a:ext cx="7688700" cy="3300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No way of retargeting</a:t>
            </a:r>
            <a:r>
              <a:rPr lang="en" sz="1700"/>
              <a:t> highly suitable applicant drop-offs</a:t>
            </a:r>
            <a:endParaRPr sz="1700"/>
          </a:p>
          <a:p>
            <a:pPr indent="-336550" lvl="0" marL="457200" rtl="0" algn="l">
              <a:spcBef>
                <a:spcPts val="0"/>
              </a:spcBef>
              <a:spcAft>
                <a:spcPts val="0"/>
              </a:spcAft>
              <a:buSzPts val="1700"/>
              <a:buChar char="●"/>
            </a:pPr>
            <a:r>
              <a:rPr b="1" lang="en" sz="1700"/>
              <a:t>Inefficient pricing</a:t>
            </a:r>
            <a:r>
              <a:rPr lang="en" sz="1700"/>
              <a:t> by channels </a:t>
            </a:r>
            <a:r>
              <a:rPr b="1" lang="en" sz="1700"/>
              <a:t>(CPC)</a:t>
            </a:r>
            <a:endParaRPr b="1" sz="1700"/>
          </a:p>
          <a:p>
            <a:pPr indent="-336550" lvl="0" marL="457200" rtl="0" algn="l">
              <a:spcBef>
                <a:spcPts val="0"/>
              </a:spcBef>
              <a:spcAft>
                <a:spcPts val="0"/>
              </a:spcAft>
              <a:buSzPts val="1700"/>
              <a:buChar char="●"/>
            </a:pPr>
            <a:r>
              <a:rPr b="1" lang="en" sz="1700"/>
              <a:t>Scattered payment</a:t>
            </a:r>
            <a:r>
              <a:rPr lang="en" sz="1700"/>
              <a:t> to different channels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(exhaustive)</a:t>
            </a:r>
            <a:endParaRPr/>
          </a:p>
          <a:p>
            <a:pPr indent="0" lvl="0" marL="0" rtl="0" algn="l">
              <a:spcBef>
                <a:spcPts val="0"/>
              </a:spcBef>
              <a:spcAft>
                <a:spcPts val="0"/>
              </a:spcAft>
              <a:buNone/>
            </a:pPr>
            <a:r>
              <a:t/>
            </a:r>
            <a:endParaRPr/>
          </a:p>
        </p:txBody>
      </p:sp>
      <p:sp>
        <p:nvSpPr>
          <p:cNvPr id="153" name="Google Shape;153;p24"/>
          <p:cNvSpPr txBox="1"/>
          <p:nvPr>
            <p:ph idx="1" type="body"/>
          </p:nvPr>
        </p:nvSpPr>
        <p:spPr>
          <a:xfrm>
            <a:off x="727650" y="1982375"/>
            <a:ext cx="7688700" cy="2475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No way of targeting active and passive job seekers via </a:t>
            </a:r>
            <a:r>
              <a:rPr b="1" lang="en" sz="1700"/>
              <a:t>general high traffic websites</a:t>
            </a:r>
            <a:endParaRPr b="1" sz="1700"/>
          </a:p>
          <a:p>
            <a:pPr indent="-336550" lvl="0" marL="457200" rtl="0" algn="l">
              <a:spcBef>
                <a:spcPts val="0"/>
              </a:spcBef>
              <a:spcAft>
                <a:spcPts val="0"/>
              </a:spcAft>
              <a:buSzPts val="1700"/>
              <a:buChar char="●"/>
            </a:pPr>
            <a:r>
              <a:rPr lang="en" sz="1700"/>
              <a:t>No way of automating and centralizing organic job ads on </a:t>
            </a:r>
            <a:r>
              <a:rPr b="1" lang="en" sz="1700"/>
              <a:t>social</a:t>
            </a:r>
            <a:r>
              <a:rPr lang="en" sz="1700"/>
              <a:t> and </a:t>
            </a:r>
            <a:r>
              <a:rPr b="1" lang="en" sz="1700"/>
              <a:t>search marketplaces</a:t>
            </a:r>
            <a:endParaRPr b="1" sz="1700"/>
          </a:p>
          <a:p>
            <a:pPr indent="-336550" lvl="0" marL="457200" rtl="0" algn="l">
              <a:spcBef>
                <a:spcPts val="0"/>
              </a:spcBef>
              <a:spcAft>
                <a:spcPts val="0"/>
              </a:spcAft>
              <a:buSzPts val="1700"/>
              <a:buChar char="●"/>
            </a:pPr>
            <a:r>
              <a:rPr lang="en" sz="1700"/>
              <a:t>There is also the problem of not even the candidate being aware of the </a:t>
            </a:r>
            <a:r>
              <a:rPr b="1" lang="en" sz="1700"/>
              <a:t>best job fit</a:t>
            </a:r>
            <a:r>
              <a:rPr lang="en" sz="1700"/>
              <a:t> for them</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Situational problems</a:t>
            </a:r>
            <a:endParaRPr/>
          </a:p>
        </p:txBody>
      </p:sp>
      <p:sp>
        <p:nvSpPr>
          <p:cNvPr id="159" name="Google Shape;159;p25"/>
          <p:cNvSpPr txBox="1"/>
          <p:nvPr>
            <p:ph idx="1" type="body"/>
          </p:nvPr>
        </p:nvSpPr>
        <p:spPr>
          <a:xfrm>
            <a:off x="729450" y="1907425"/>
            <a:ext cx="7688700" cy="3150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Due to the onset of Covid 19, </a:t>
            </a:r>
            <a:r>
              <a:rPr b="1" lang="en" sz="1600"/>
              <a:t>high volume of applicants</a:t>
            </a:r>
            <a:r>
              <a:rPr lang="en" sz="1600"/>
              <a:t> for some  jobs has made screening resumes more difficult for already tight budget run recruitment teams and agencies</a:t>
            </a:r>
            <a:endParaRPr sz="1600"/>
          </a:p>
          <a:p>
            <a:pPr indent="-330200" lvl="0" marL="457200" rtl="0" algn="l">
              <a:spcBef>
                <a:spcPts val="0"/>
              </a:spcBef>
              <a:spcAft>
                <a:spcPts val="0"/>
              </a:spcAft>
              <a:buSzPts val="1600"/>
              <a:buChar char="●"/>
            </a:pPr>
            <a:r>
              <a:rPr lang="en" sz="1600"/>
              <a:t>US- Unemployment benefits </a:t>
            </a:r>
            <a:r>
              <a:rPr lang="en" sz="1600" u="sng">
                <a:solidFill>
                  <a:schemeClr val="hlink"/>
                </a:solidFill>
                <a:hlinkClick r:id="rId3"/>
              </a:rPr>
              <a:t>(up to $3600)</a:t>
            </a:r>
            <a:r>
              <a:rPr lang="en" sz="1600"/>
              <a:t> made low wage workers not apply for lower-paying employment. This made (from oct 2020 to april 2021):</a:t>
            </a:r>
            <a:endParaRPr sz="1600"/>
          </a:p>
          <a:p>
            <a:pPr indent="-317500" lvl="1" marL="914400" rtl="0" algn="l">
              <a:spcBef>
                <a:spcPts val="0"/>
              </a:spcBef>
              <a:spcAft>
                <a:spcPts val="0"/>
              </a:spcAft>
              <a:buSzPts val="1400"/>
              <a:buChar char="○"/>
            </a:pPr>
            <a:r>
              <a:rPr b="1" lang="en" sz="1400"/>
              <a:t>Avg click rates</a:t>
            </a:r>
            <a:r>
              <a:rPr lang="en" sz="1400"/>
              <a:t> went -40%</a:t>
            </a:r>
            <a:endParaRPr sz="1400"/>
          </a:p>
          <a:p>
            <a:pPr indent="-317500" lvl="1" marL="914400" rtl="0" algn="l">
              <a:spcBef>
                <a:spcPts val="0"/>
              </a:spcBef>
              <a:spcAft>
                <a:spcPts val="0"/>
              </a:spcAft>
              <a:buSzPts val="1400"/>
              <a:buChar char="○"/>
            </a:pPr>
            <a:r>
              <a:rPr b="1" lang="en" sz="1400"/>
              <a:t>Avg CPC</a:t>
            </a:r>
            <a:r>
              <a:rPr lang="en" sz="1400"/>
              <a:t> went +130%</a:t>
            </a:r>
            <a:endParaRPr sz="1400"/>
          </a:p>
          <a:p>
            <a:pPr indent="-317500" lvl="1" marL="914400" rtl="0" algn="l">
              <a:spcBef>
                <a:spcPts val="0"/>
              </a:spcBef>
              <a:spcAft>
                <a:spcPts val="0"/>
              </a:spcAft>
              <a:buSzPts val="1400"/>
              <a:buChar char="○"/>
            </a:pPr>
            <a:r>
              <a:rPr b="1" lang="en" sz="1400"/>
              <a:t>Avg CTA</a:t>
            </a:r>
            <a:r>
              <a:rPr lang="en" sz="1400"/>
              <a:t> went -25%</a:t>
            </a:r>
            <a:endParaRPr sz="1400"/>
          </a:p>
          <a:p>
            <a:pPr indent="-317500" lvl="1" marL="914400" rtl="0" algn="l">
              <a:spcBef>
                <a:spcPts val="0"/>
              </a:spcBef>
              <a:spcAft>
                <a:spcPts val="0"/>
              </a:spcAft>
              <a:buSzPts val="1400"/>
              <a:buChar char="○"/>
            </a:pPr>
            <a:r>
              <a:rPr b="1" lang="en" sz="1400"/>
              <a:t>Avg CPA</a:t>
            </a:r>
            <a:r>
              <a:rPr lang="en" sz="1400"/>
              <a:t> went +215%</a:t>
            </a:r>
            <a:endParaRPr sz="1400"/>
          </a:p>
          <a:p>
            <a:pPr indent="-330200" lvl="0" marL="457200" rtl="0" algn="l">
              <a:spcBef>
                <a:spcPts val="0"/>
              </a:spcBef>
              <a:spcAft>
                <a:spcPts val="0"/>
              </a:spcAft>
              <a:buSzPts val="1600"/>
              <a:buChar char="●"/>
            </a:pPr>
            <a:r>
              <a:rPr b="1" lang="en" sz="1600"/>
              <a:t>More needs to be done in less</a:t>
            </a:r>
            <a:endParaRPr b="1" sz="1600"/>
          </a:p>
          <a:p>
            <a:pPr indent="-330200" lvl="0" marL="457200" rtl="0" algn="l">
              <a:spcBef>
                <a:spcPts val="0"/>
              </a:spcBef>
              <a:spcAft>
                <a:spcPts val="0"/>
              </a:spcAft>
              <a:buSzPts val="1600"/>
              <a:buChar char="●"/>
            </a:pPr>
            <a:r>
              <a:rPr lang="en" sz="1600"/>
              <a:t>This calls for an </a:t>
            </a:r>
            <a:r>
              <a:rPr b="1" lang="en" sz="1600"/>
              <a:t>increased use</a:t>
            </a:r>
            <a:r>
              <a:rPr lang="en" sz="1600"/>
              <a:t> of Programmatic Advertising</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 insights</a:t>
            </a:r>
            <a:endParaRPr/>
          </a:p>
        </p:txBody>
      </p:sp>
      <p:sp>
        <p:nvSpPr>
          <p:cNvPr id="165" name="Google Shape;165;p26"/>
          <p:cNvSpPr txBox="1"/>
          <p:nvPr>
            <p:ph idx="1" type="body"/>
          </p:nvPr>
        </p:nvSpPr>
        <p:spPr>
          <a:xfrm>
            <a:off x="729450" y="1971675"/>
            <a:ext cx="7688700" cy="2914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Employers with a </a:t>
            </a:r>
            <a:r>
              <a:rPr b="1" lang="en" sz="1700"/>
              <a:t>Strong Employer Brand</a:t>
            </a:r>
            <a:r>
              <a:rPr lang="en" sz="1700"/>
              <a:t> have a </a:t>
            </a:r>
            <a:r>
              <a:rPr b="1" lang="en" sz="1700"/>
              <a:t>43% lower CPH</a:t>
            </a:r>
            <a:endParaRPr b="1" sz="1700"/>
          </a:p>
          <a:p>
            <a:pPr indent="-336550" lvl="0" marL="457200" rtl="0" algn="l">
              <a:spcBef>
                <a:spcPts val="0"/>
              </a:spcBef>
              <a:spcAft>
                <a:spcPts val="0"/>
              </a:spcAft>
              <a:buSzPts val="1700"/>
              <a:buChar char="●"/>
            </a:pPr>
            <a:r>
              <a:rPr lang="en" sz="1700"/>
              <a:t>Not only do 75% of candidates consider your employer brand before even applying for a job, they also compare it to your competitors</a:t>
            </a:r>
            <a:endParaRPr sz="1700"/>
          </a:p>
          <a:p>
            <a:pPr indent="-336550" lvl="0" marL="457200" rtl="0" algn="l">
              <a:spcBef>
                <a:spcPts val="0"/>
              </a:spcBef>
              <a:spcAft>
                <a:spcPts val="0"/>
              </a:spcAft>
              <a:buSzPts val="1700"/>
              <a:buChar char="●"/>
            </a:pPr>
            <a:r>
              <a:rPr lang="en" sz="1700"/>
              <a:t>The higher a Glassdoor score, the more likely a user is to apply (2.5% increase for every additional “star” rating)</a:t>
            </a:r>
            <a:endParaRPr sz="1700"/>
          </a:p>
          <a:p>
            <a:pPr indent="-336550" lvl="0" marL="457200" rtl="0" algn="l">
              <a:spcBef>
                <a:spcPts val="0"/>
              </a:spcBef>
              <a:spcAft>
                <a:spcPts val="0"/>
              </a:spcAft>
              <a:buSzPts val="1700"/>
              <a:buChar char="●"/>
            </a:pPr>
            <a:r>
              <a:rPr lang="en" sz="1700"/>
              <a:t>Programmatic job advertising currently represents about 25% of recruitment advertising</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 insights</a:t>
            </a:r>
            <a:endParaRPr/>
          </a:p>
        </p:txBody>
      </p:sp>
      <p:sp>
        <p:nvSpPr>
          <p:cNvPr id="171" name="Google Shape;171;p27"/>
          <p:cNvSpPr txBox="1"/>
          <p:nvPr>
            <p:ph idx="1" type="body"/>
          </p:nvPr>
        </p:nvSpPr>
        <p:spPr>
          <a:xfrm>
            <a:off x="729450" y="1971675"/>
            <a:ext cx="7688700" cy="2914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Currently, </a:t>
            </a:r>
            <a:r>
              <a:rPr b="1" lang="en" sz="1700"/>
              <a:t>programmatic job advertising spending</a:t>
            </a:r>
            <a:r>
              <a:rPr lang="en" sz="1700"/>
              <a:t> is about </a:t>
            </a:r>
            <a:r>
              <a:rPr b="1" lang="en" sz="1700"/>
              <a:t>$350 million</a:t>
            </a:r>
            <a:r>
              <a:rPr lang="en" sz="1700"/>
              <a:t> and this number is projected to grow</a:t>
            </a:r>
            <a:endParaRPr sz="1700"/>
          </a:p>
          <a:p>
            <a:pPr indent="-336550" lvl="0" marL="457200" rtl="0" algn="l">
              <a:spcBef>
                <a:spcPts val="0"/>
              </a:spcBef>
              <a:spcAft>
                <a:spcPts val="0"/>
              </a:spcAft>
              <a:buSzPts val="1700"/>
              <a:buChar char="●"/>
            </a:pPr>
            <a:r>
              <a:rPr b="1" lang="en" sz="1700"/>
              <a:t>75%</a:t>
            </a:r>
            <a:r>
              <a:rPr lang="en" sz="1700"/>
              <a:t> of candidates consider your </a:t>
            </a:r>
            <a:r>
              <a:rPr b="1" lang="en" sz="1700"/>
              <a:t>employer brand</a:t>
            </a:r>
            <a:r>
              <a:rPr lang="en" sz="1700"/>
              <a:t> before even applying for a job</a:t>
            </a:r>
            <a:endParaRPr sz="1700"/>
          </a:p>
          <a:p>
            <a:pPr indent="-336550" lvl="0" marL="457200" rtl="0" algn="l">
              <a:spcBef>
                <a:spcPts val="0"/>
              </a:spcBef>
              <a:spcAft>
                <a:spcPts val="0"/>
              </a:spcAft>
              <a:buSzPts val="1700"/>
              <a:buChar char="●"/>
            </a:pPr>
            <a:r>
              <a:rPr lang="en" sz="1700"/>
              <a:t> </a:t>
            </a:r>
            <a:r>
              <a:rPr b="1" lang="en" sz="1700"/>
              <a:t>86%</a:t>
            </a:r>
            <a:r>
              <a:rPr lang="en" sz="1700"/>
              <a:t> of active job seekers begin their job search </a:t>
            </a:r>
            <a:r>
              <a:rPr b="1" lang="en" sz="1700"/>
              <a:t>via their mobile devices</a:t>
            </a:r>
            <a:endParaRPr b="1" sz="1700"/>
          </a:p>
          <a:p>
            <a:pPr indent="-336550" lvl="0" marL="457200" rtl="0" algn="l">
              <a:spcBef>
                <a:spcPts val="0"/>
              </a:spcBef>
              <a:spcAft>
                <a:spcPts val="0"/>
              </a:spcAft>
              <a:buSzPts val="1700"/>
              <a:buChar char="●"/>
            </a:pPr>
            <a:r>
              <a:rPr lang="en" sz="1700"/>
              <a:t>A study found that companies using programmatic job advertising are </a:t>
            </a:r>
            <a:r>
              <a:rPr b="1" lang="en" sz="1700"/>
              <a:t>2 times more likely to improve time to fill</a:t>
            </a:r>
            <a:r>
              <a:rPr lang="en" sz="1700"/>
              <a:t> and </a:t>
            </a:r>
            <a:r>
              <a:rPr b="1" lang="en" sz="1700"/>
              <a:t>3 times more likely to improve the quality of their sources</a:t>
            </a:r>
            <a:endParaRPr b="1"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4784050" y="2787250"/>
            <a:ext cx="3943450" cy="2377350"/>
          </a:xfrm>
          <a:prstGeom prst="rect">
            <a:avLst/>
          </a:prstGeom>
          <a:noFill/>
          <a:ln>
            <a:noFill/>
          </a:ln>
        </p:spPr>
      </p:pic>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insights</a:t>
            </a:r>
            <a:endParaRPr/>
          </a:p>
        </p:txBody>
      </p:sp>
      <p:sp>
        <p:nvSpPr>
          <p:cNvPr id="178" name="Google Shape;178;p28"/>
          <p:cNvSpPr txBox="1"/>
          <p:nvPr>
            <p:ph idx="1" type="body"/>
          </p:nvPr>
        </p:nvSpPr>
        <p:spPr>
          <a:xfrm>
            <a:off x="729450" y="2078875"/>
            <a:ext cx="7688700" cy="2636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Shorter job titles drive higher apply rates</a:t>
            </a:r>
            <a:r>
              <a:rPr lang="en" sz="1700"/>
              <a:t> – According to Appcast’s research, job titles with one to three words have a </a:t>
            </a:r>
            <a:r>
              <a:rPr b="1" lang="en" sz="1700"/>
              <a:t>162% higher conversion rate</a:t>
            </a:r>
            <a:endParaRPr b="1"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insights</a:t>
            </a:r>
            <a:endParaRPr/>
          </a:p>
          <a:p>
            <a:pPr indent="0" lvl="0" marL="0" rtl="0" algn="l">
              <a:spcBef>
                <a:spcPts val="0"/>
              </a:spcBef>
              <a:spcAft>
                <a:spcPts val="0"/>
              </a:spcAft>
              <a:buNone/>
            </a:pPr>
            <a:r>
              <a:t/>
            </a:r>
            <a:endParaRPr/>
          </a:p>
        </p:txBody>
      </p:sp>
      <p:sp>
        <p:nvSpPr>
          <p:cNvPr id="184" name="Google Shape;184;p29"/>
          <p:cNvSpPr txBox="1"/>
          <p:nvPr>
            <p:ph idx="1" type="body"/>
          </p:nvPr>
        </p:nvSpPr>
        <p:spPr>
          <a:xfrm>
            <a:off x="729450" y="2078875"/>
            <a:ext cx="7688700" cy="2636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Step away from the symbols</a:t>
            </a:r>
            <a:r>
              <a:rPr lang="en" sz="1700"/>
              <a:t>:</a:t>
            </a:r>
            <a:endParaRPr sz="1700"/>
          </a:p>
        </p:txBody>
      </p:sp>
      <p:pic>
        <p:nvPicPr>
          <p:cNvPr id="185" name="Google Shape;185;p29"/>
          <p:cNvPicPr preferRelativeResize="0"/>
          <p:nvPr/>
        </p:nvPicPr>
        <p:blipFill>
          <a:blip r:embed="rId3">
            <a:alphaModFix/>
          </a:blip>
          <a:stretch>
            <a:fillRect/>
          </a:stretch>
        </p:blipFill>
        <p:spPr>
          <a:xfrm>
            <a:off x="4050500" y="1853850"/>
            <a:ext cx="4979200" cy="3213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insights</a:t>
            </a:r>
            <a:endParaRPr/>
          </a:p>
          <a:p>
            <a:pPr indent="0" lvl="0" marL="0" rtl="0" algn="l">
              <a:spcBef>
                <a:spcPts val="0"/>
              </a:spcBef>
              <a:spcAft>
                <a:spcPts val="0"/>
              </a:spcAft>
              <a:buNone/>
            </a:pPr>
            <a:r>
              <a:t/>
            </a:r>
            <a:endParaRPr/>
          </a:p>
        </p:txBody>
      </p:sp>
      <p:sp>
        <p:nvSpPr>
          <p:cNvPr id="191" name="Google Shape;191;p30"/>
          <p:cNvSpPr txBox="1"/>
          <p:nvPr>
            <p:ph idx="1" type="body"/>
          </p:nvPr>
        </p:nvSpPr>
        <p:spPr>
          <a:xfrm>
            <a:off x="729450" y="2078875"/>
            <a:ext cx="7688700" cy="2636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Salary transparency for the win- </a:t>
            </a:r>
            <a:r>
              <a:rPr b="1" lang="en" sz="1700"/>
              <a:t>Adding salaries</a:t>
            </a:r>
            <a:r>
              <a:rPr lang="en" sz="1700"/>
              <a:t> to your jobs can </a:t>
            </a:r>
            <a:r>
              <a:rPr b="1" lang="en" sz="1700"/>
              <a:t>increase conversion rate by 17%</a:t>
            </a:r>
            <a:endParaRPr b="1" sz="1700"/>
          </a:p>
          <a:p>
            <a:pPr indent="-336550" lvl="0" marL="457200" rtl="0" algn="l">
              <a:spcBef>
                <a:spcPts val="0"/>
              </a:spcBef>
              <a:spcAft>
                <a:spcPts val="0"/>
              </a:spcAft>
              <a:buSzPts val="1700"/>
              <a:buChar char="●"/>
            </a:pPr>
            <a:r>
              <a:rPr b="1" lang="en" sz="1700"/>
              <a:t>More Benefits</a:t>
            </a:r>
            <a:r>
              <a:rPr lang="en" sz="1700"/>
              <a:t> listed, </a:t>
            </a:r>
            <a:r>
              <a:rPr b="1" lang="en" sz="1700"/>
              <a:t>more</a:t>
            </a:r>
            <a:r>
              <a:rPr lang="en" sz="1700"/>
              <a:t> is the </a:t>
            </a:r>
            <a:r>
              <a:rPr b="1" lang="en" sz="1700"/>
              <a:t>Apply Rate</a:t>
            </a:r>
            <a:r>
              <a:rPr lang="en" sz="1700"/>
              <a:t>:</a:t>
            </a:r>
            <a:endParaRPr sz="1700"/>
          </a:p>
        </p:txBody>
      </p:sp>
      <p:pic>
        <p:nvPicPr>
          <p:cNvPr id="192" name="Google Shape;192;p30"/>
          <p:cNvPicPr preferRelativeResize="0"/>
          <p:nvPr/>
        </p:nvPicPr>
        <p:blipFill>
          <a:blip r:embed="rId3">
            <a:alphaModFix/>
          </a:blip>
          <a:stretch>
            <a:fillRect/>
          </a:stretch>
        </p:blipFill>
        <p:spPr>
          <a:xfrm>
            <a:off x="4071950" y="3064675"/>
            <a:ext cx="4973700" cy="2050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3729050" y="1982400"/>
            <a:ext cx="5357801" cy="3091025"/>
          </a:xfrm>
          <a:prstGeom prst="rect">
            <a:avLst/>
          </a:prstGeom>
          <a:noFill/>
          <a:ln>
            <a:noFill/>
          </a:ln>
        </p:spPr>
      </p:pic>
      <p:sp>
        <p:nvSpPr>
          <p:cNvPr id="198" name="Google Shape;19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insights</a:t>
            </a:r>
            <a:endParaRPr/>
          </a:p>
          <a:p>
            <a:pPr indent="0" lvl="0" marL="0" rtl="0" algn="l">
              <a:spcBef>
                <a:spcPts val="0"/>
              </a:spcBef>
              <a:spcAft>
                <a:spcPts val="0"/>
              </a:spcAft>
              <a:buNone/>
            </a:pPr>
            <a:r>
              <a:t/>
            </a:r>
            <a:endParaRPr/>
          </a:p>
        </p:txBody>
      </p:sp>
      <p:sp>
        <p:nvSpPr>
          <p:cNvPr id="199" name="Google Shape;199;p31"/>
          <p:cNvSpPr txBox="1"/>
          <p:nvPr>
            <p:ph idx="1" type="body"/>
          </p:nvPr>
        </p:nvSpPr>
        <p:spPr>
          <a:xfrm>
            <a:off x="504450" y="1907425"/>
            <a:ext cx="7688700" cy="2636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Monday </a:t>
            </a:r>
            <a:r>
              <a:rPr lang="en" sz="1700"/>
              <a:t>is the best day of the week to acquire applicants at a </a:t>
            </a:r>
            <a:r>
              <a:rPr b="1" lang="en" sz="1700"/>
              <a:t>low cost per applicant (CPA)</a:t>
            </a:r>
            <a:r>
              <a:rPr lang="en" sz="1700"/>
              <a:t>, followed by Tuesday</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a:t>
            </a:r>
            <a:endParaRPr/>
          </a:p>
        </p:txBody>
      </p:sp>
      <p:sp>
        <p:nvSpPr>
          <p:cNvPr id="93" name="Google Shape;93;p14"/>
          <p:cNvSpPr txBox="1"/>
          <p:nvPr>
            <p:ph idx="1" type="body"/>
          </p:nvPr>
        </p:nvSpPr>
        <p:spPr>
          <a:xfrm>
            <a:off x="729450" y="2078875"/>
            <a:ext cx="7688700" cy="2400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Global leader</a:t>
            </a:r>
            <a:r>
              <a:rPr lang="en" sz="1700"/>
              <a:t> in </a:t>
            </a:r>
            <a:r>
              <a:rPr b="1" lang="en" sz="1700"/>
              <a:t>programmatic advertising</a:t>
            </a:r>
            <a:endParaRPr b="1" sz="1700"/>
          </a:p>
          <a:p>
            <a:pPr indent="-336550" lvl="0" marL="457200" rtl="0" algn="l">
              <a:spcBef>
                <a:spcPts val="0"/>
              </a:spcBef>
              <a:spcAft>
                <a:spcPts val="0"/>
              </a:spcAft>
              <a:buSzPts val="1700"/>
              <a:buChar char="●"/>
            </a:pPr>
            <a:r>
              <a:rPr lang="en" sz="1700"/>
              <a:t>Founded in 2016</a:t>
            </a:r>
            <a:endParaRPr sz="1700"/>
          </a:p>
          <a:p>
            <a:pPr indent="-336550" lvl="0" marL="457200" rtl="0" algn="l">
              <a:spcBef>
                <a:spcPts val="0"/>
              </a:spcBef>
              <a:spcAft>
                <a:spcPts val="0"/>
              </a:spcAft>
              <a:buSzPts val="1700"/>
              <a:buChar char="●"/>
            </a:pPr>
            <a:r>
              <a:rPr lang="en" sz="1700"/>
              <a:t>E</a:t>
            </a:r>
            <a:r>
              <a:rPr lang="en" sz="1700"/>
              <a:t>nables businesses to </a:t>
            </a:r>
            <a:r>
              <a:rPr b="1" lang="en" sz="1700"/>
              <a:t>buy, manage and track recruitment media</a:t>
            </a:r>
            <a:r>
              <a:rPr lang="en" sz="1700"/>
              <a:t>- At job sites, social, search marketplaces and the whole WWW</a:t>
            </a:r>
            <a:endParaRPr sz="1700"/>
          </a:p>
          <a:p>
            <a:pPr indent="-336550" lvl="0" marL="457200" rtl="0" algn="l">
              <a:spcBef>
                <a:spcPts val="0"/>
              </a:spcBef>
              <a:spcAft>
                <a:spcPts val="0"/>
              </a:spcAft>
              <a:buSzPts val="1700"/>
              <a:buChar char="●"/>
            </a:pPr>
            <a:r>
              <a:rPr lang="en" sz="1700"/>
              <a:t>Uses advanced </a:t>
            </a:r>
            <a:r>
              <a:rPr b="1" lang="en" sz="1700"/>
              <a:t>Data Science and ML to automatically regulate advertising</a:t>
            </a:r>
            <a:endParaRPr b="1" sz="1700"/>
          </a:p>
          <a:p>
            <a:pPr indent="-336550" lvl="0" marL="457200" rtl="0" algn="l">
              <a:spcBef>
                <a:spcPts val="0"/>
              </a:spcBef>
              <a:spcAft>
                <a:spcPts val="0"/>
              </a:spcAft>
              <a:buSzPts val="1700"/>
              <a:buChar char="●"/>
            </a:pPr>
            <a:r>
              <a:rPr lang="en" sz="1700"/>
              <a:t>Provides </a:t>
            </a:r>
            <a:r>
              <a:rPr b="1" lang="en" sz="1700"/>
              <a:t>centralized, real time insights</a:t>
            </a:r>
            <a:endParaRPr b="1" sz="1700"/>
          </a:p>
          <a:p>
            <a:pPr indent="-336550" lvl="0" marL="457200" rtl="0" algn="l">
              <a:spcBef>
                <a:spcPts val="0"/>
              </a:spcBef>
              <a:spcAft>
                <a:spcPts val="0"/>
              </a:spcAft>
              <a:buSzPts val="1700"/>
              <a:buChar char="●"/>
            </a:pPr>
            <a:r>
              <a:rPr lang="en" sz="1700"/>
              <a:t>Powers </a:t>
            </a:r>
            <a:r>
              <a:rPr lang="en" sz="1700"/>
              <a:t>more than </a:t>
            </a:r>
            <a:r>
              <a:rPr b="1" lang="en" sz="1700"/>
              <a:t>20 million jobs everyday</a:t>
            </a:r>
            <a:endParaRPr b="1"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direct competitors</a:t>
            </a:r>
            <a:endParaRPr/>
          </a:p>
        </p:txBody>
      </p:sp>
      <p:sp>
        <p:nvSpPr>
          <p:cNvPr id="205" name="Google Shape;205;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Appcast</a:t>
            </a:r>
            <a:endParaRPr sz="1700"/>
          </a:p>
          <a:p>
            <a:pPr indent="-336550" lvl="0" marL="457200" rtl="0" algn="l">
              <a:spcBef>
                <a:spcPts val="0"/>
              </a:spcBef>
              <a:spcAft>
                <a:spcPts val="0"/>
              </a:spcAft>
              <a:buSzPts val="1700"/>
              <a:buChar char="●"/>
            </a:pPr>
            <a:r>
              <a:rPr lang="en" sz="1700"/>
              <a:t>Talentify</a:t>
            </a:r>
            <a:endParaRPr sz="1700"/>
          </a:p>
          <a:p>
            <a:pPr indent="-336550" lvl="0" marL="457200" rtl="0" algn="l">
              <a:spcBef>
                <a:spcPts val="0"/>
              </a:spcBef>
              <a:spcAft>
                <a:spcPts val="0"/>
              </a:spcAft>
              <a:buSzPts val="1700"/>
              <a:buChar char="●"/>
            </a:pPr>
            <a:r>
              <a:rPr lang="en" sz="1700"/>
              <a:t>P</a:t>
            </a:r>
            <a:r>
              <a:rPr lang="en" sz="1700"/>
              <a:t>andoLogic (formerly RealMatch)</a:t>
            </a:r>
            <a:endParaRPr sz="1700"/>
          </a:p>
          <a:p>
            <a:pPr indent="-336550" lvl="0" marL="457200" rtl="0" algn="l">
              <a:spcBef>
                <a:spcPts val="0"/>
              </a:spcBef>
              <a:spcAft>
                <a:spcPts val="0"/>
              </a:spcAft>
              <a:buSzPts val="1700"/>
              <a:buChar char="●"/>
            </a:pPr>
            <a:r>
              <a:rPr lang="en" sz="1700"/>
              <a:t>Smart Dreamers</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Competitive advantage</a:t>
            </a:r>
            <a:endParaRPr/>
          </a:p>
        </p:txBody>
      </p:sp>
      <p:sp>
        <p:nvSpPr>
          <p:cNvPr id="211" name="Google Shape;211;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a:t>
            </a:r>
            <a:r>
              <a:rPr lang="en" sz="1700"/>
              <a:t>he </a:t>
            </a:r>
            <a:r>
              <a:rPr b="1" lang="en" sz="1700"/>
              <a:t>more time</a:t>
            </a:r>
            <a:r>
              <a:rPr lang="en" sz="1700"/>
              <a:t> a customer spends on our platform, the </a:t>
            </a:r>
            <a:r>
              <a:rPr b="1" lang="en" sz="1700"/>
              <a:t>better the performance</a:t>
            </a:r>
            <a:r>
              <a:rPr lang="en" sz="1700"/>
              <a:t> becomes (since more data)</a:t>
            </a:r>
            <a:endParaRPr sz="1700"/>
          </a:p>
          <a:p>
            <a:pPr indent="-336550" lvl="0" marL="457200" rtl="0" algn="l">
              <a:spcBef>
                <a:spcPts val="0"/>
              </a:spcBef>
              <a:spcAft>
                <a:spcPts val="0"/>
              </a:spcAft>
              <a:buSzPts val="1700"/>
              <a:buChar char="●"/>
            </a:pPr>
            <a:r>
              <a:rPr lang="en" sz="1700"/>
              <a:t>The above </a:t>
            </a:r>
            <a:r>
              <a:rPr b="1" lang="en" sz="1700"/>
              <a:t>makes it hard</a:t>
            </a:r>
            <a:r>
              <a:rPr lang="en" sz="1700"/>
              <a:t> for users </a:t>
            </a:r>
            <a:r>
              <a:rPr b="1" lang="en" sz="1700"/>
              <a:t>to switch to other competitors</a:t>
            </a:r>
            <a:endParaRPr b="1" sz="1700"/>
          </a:p>
          <a:p>
            <a:pPr indent="-336550" lvl="0" marL="457200" rtl="0" algn="l">
              <a:spcBef>
                <a:spcPts val="0"/>
              </a:spcBef>
              <a:spcAft>
                <a:spcPts val="0"/>
              </a:spcAft>
              <a:buSzPts val="1700"/>
              <a:buChar char="●"/>
            </a:pPr>
            <a:r>
              <a:rPr lang="en" sz="1700"/>
              <a:t>The above is a </a:t>
            </a:r>
            <a:r>
              <a:rPr b="1" lang="en" sz="1700"/>
              <a:t>competitive advantage</a:t>
            </a:r>
            <a:r>
              <a:rPr lang="en" sz="1700"/>
              <a:t> which allows for users to stick to our platform, thus improving the </a:t>
            </a:r>
            <a:r>
              <a:rPr b="1" lang="en" sz="1700"/>
              <a:t>retention rate</a:t>
            </a:r>
            <a:endParaRPr b="1"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Competitive advantage</a:t>
            </a:r>
            <a:endParaRPr/>
          </a:p>
        </p:txBody>
      </p:sp>
      <p:sp>
        <p:nvSpPr>
          <p:cNvPr id="217" name="Google Shape;217;p34"/>
          <p:cNvSpPr txBox="1"/>
          <p:nvPr>
            <p:ph idx="1" type="body"/>
          </p:nvPr>
        </p:nvSpPr>
        <p:spPr>
          <a:xfrm>
            <a:off x="729450" y="2078875"/>
            <a:ext cx="7688700" cy="2850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(continued from previous slide...)</a:t>
            </a:r>
            <a:endParaRPr sz="1700"/>
          </a:p>
          <a:p>
            <a:pPr indent="-336550" lvl="0" marL="457200" rtl="0" algn="l">
              <a:spcBef>
                <a:spcPts val="0"/>
              </a:spcBef>
              <a:spcAft>
                <a:spcPts val="0"/>
              </a:spcAft>
              <a:buSzPts val="1700"/>
              <a:buChar char="●"/>
            </a:pPr>
            <a:r>
              <a:rPr lang="en" sz="1700"/>
              <a:t>But our </a:t>
            </a:r>
            <a:r>
              <a:rPr b="1" lang="en" sz="1700"/>
              <a:t>direct competitors</a:t>
            </a:r>
            <a:r>
              <a:rPr lang="en" sz="1700"/>
              <a:t> in this space like SmartDreamers etc. </a:t>
            </a:r>
            <a:r>
              <a:rPr b="1" lang="en" sz="1700"/>
              <a:t>have the same advantage</a:t>
            </a:r>
            <a:endParaRPr b="1" sz="1700"/>
          </a:p>
          <a:p>
            <a:pPr indent="-336550" lvl="0" marL="457200" rtl="0" algn="l">
              <a:spcBef>
                <a:spcPts val="0"/>
              </a:spcBef>
              <a:spcAft>
                <a:spcPts val="0"/>
              </a:spcAft>
              <a:buSzPts val="1700"/>
              <a:buChar char="●"/>
            </a:pPr>
            <a:r>
              <a:rPr lang="en" sz="1700"/>
              <a:t>This calls for an </a:t>
            </a:r>
            <a:r>
              <a:rPr b="1" lang="en" sz="1700"/>
              <a:t>increased spend in marketing</a:t>
            </a:r>
            <a:r>
              <a:rPr lang="en" sz="1700"/>
              <a:t>, to acquire more recruitment agencies and companies to onboard with Joveo</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Competitive advantage</a:t>
            </a:r>
            <a:endParaRPr/>
          </a:p>
        </p:txBody>
      </p:sp>
      <p:sp>
        <p:nvSpPr>
          <p:cNvPr id="223" name="Google Shape;223;p35"/>
          <p:cNvSpPr txBox="1"/>
          <p:nvPr>
            <p:ph idx="1" type="body"/>
          </p:nvPr>
        </p:nvSpPr>
        <p:spPr>
          <a:xfrm>
            <a:off x="729450" y="2078875"/>
            <a:ext cx="7688700" cy="2850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Decreasing spend priority should be:</a:t>
            </a:r>
            <a:endParaRPr sz="1700"/>
          </a:p>
          <a:p>
            <a:pPr indent="-336550" lvl="1" marL="914400" rtl="0" algn="l">
              <a:spcBef>
                <a:spcPts val="0"/>
              </a:spcBef>
              <a:spcAft>
                <a:spcPts val="0"/>
              </a:spcAft>
              <a:buSzPts val="1700"/>
              <a:buChar char="○"/>
            </a:pPr>
            <a:r>
              <a:rPr b="1" lang="en" sz="1700"/>
              <a:t>Acquire untapped and unaware market first</a:t>
            </a:r>
            <a:endParaRPr b="1" sz="1700"/>
          </a:p>
          <a:p>
            <a:pPr indent="-336550" lvl="1" marL="914400" rtl="0" algn="l">
              <a:spcBef>
                <a:spcPts val="0"/>
              </a:spcBef>
              <a:spcAft>
                <a:spcPts val="0"/>
              </a:spcAft>
              <a:buSzPts val="1700"/>
              <a:buChar char="○"/>
            </a:pPr>
            <a:r>
              <a:rPr lang="en" sz="1700"/>
              <a:t>Then go for clients </a:t>
            </a:r>
            <a:r>
              <a:rPr b="1" lang="en" sz="1700"/>
              <a:t>who are using competitor platforms</a:t>
            </a:r>
            <a:endParaRPr b="1" sz="1700"/>
          </a:p>
          <a:p>
            <a:pPr indent="-336550" lvl="0" marL="457200" rtl="0" algn="l">
              <a:spcBef>
                <a:spcPts val="0"/>
              </a:spcBef>
              <a:spcAft>
                <a:spcPts val="0"/>
              </a:spcAft>
              <a:buSzPts val="1700"/>
              <a:buChar char="●"/>
            </a:pPr>
            <a:r>
              <a:rPr lang="en" sz="1700"/>
              <a:t>Considering the </a:t>
            </a:r>
            <a:r>
              <a:rPr b="1" lang="en" sz="1700"/>
              <a:t>“more data better product”</a:t>
            </a:r>
            <a:r>
              <a:rPr lang="en" sz="1700"/>
              <a:t> </a:t>
            </a:r>
            <a:r>
              <a:rPr b="1" lang="en" sz="1700"/>
              <a:t>nature</a:t>
            </a:r>
            <a:r>
              <a:rPr lang="en" sz="1700"/>
              <a:t> of the product, </a:t>
            </a:r>
            <a:r>
              <a:rPr b="1" lang="en" sz="1700"/>
              <a:t>the company</a:t>
            </a:r>
            <a:r>
              <a:rPr lang="en" sz="1700"/>
              <a:t> that </a:t>
            </a:r>
            <a:r>
              <a:rPr b="1" lang="en" sz="1700"/>
              <a:t>acquires the most no of initial customers</a:t>
            </a:r>
            <a:r>
              <a:rPr lang="en" sz="1700"/>
              <a:t> stands become a </a:t>
            </a:r>
            <a:r>
              <a:rPr b="1" lang="en" sz="1700"/>
              <a:t>strong monopoly</a:t>
            </a:r>
            <a:r>
              <a:rPr lang="en" sz="1700"/>
              <a:t> in the future, </a:t>
            </a:r>
            <a:r>
              <a:rPr b="1" lang="en" sz="1700"/>
              <a:t>like Google</a:t>
            </a:r>
            <a:endParaRPr b="1"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metrics</a:t>
            </a:r>
            <a:endParaRPr/>
          </a:p>
        </p:txBody>
      </p:sp>
      <p:sp>
        <p:nvSpPr>
          <p:cNvPr id="229" name="Google Shape;229;p36"/>
          <p:cNvSpPr txBox="1"/>
          <p:nvPr>
            <p:ph idx="1" type="body"/>
          </p:nvPr>
        </p:nvSpPr>
        <p:spPr>
          <a:xfrm>
            <a:off x="729450" y="2078875"/>
            <a:ext cx="7688700" cy="285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Time-to-hire</a:t>
            </a:r>
            <a:endParaRPr sz="1700"/>
          </a:p>
          <a:p>
            <a:pPr indent="-336550" lvl="0" marL="457200" rtl="0" algn="l">
              <a:spcBef>
                <a:spcPts val="0"/>
              </a:spcBef>
              <a:spcAft>
                <a:spcPts val="0"/>
              </a:spcAft>
              <a:buSzPts val="1700"/>
              <a:buChar char="●"/>
            </a:pPr>
            <a:r>
              <a:rPr lang="en" sz="1700"/>
              <a:t>No of applications per relevant unit time</a:t>
            </a:r>
            <a:endParaRPr sz="1700"/>
          </a:p>
          <a:p>
            <a:pPr indent="-336550" lvl="0" marL="457200" rtl="0" algn="l">
              <a:spcBef>
                <a:spcPts val="0"/>
              </a:spcBef>
              <a:spcAft>
                <a:spcPts val="0"/>
              </a:spcAft>
              <a:buSzPts val="1700"/>
              <a:buChar char="●"/>
            </a:pPr>
            <a:r>
              <a:rPr lang="en" sz="1700"/>
              <a:t>No of applications per position</a:t>
            </a:r>
            <a:endParaRPr sz="1700"/>
          </a:p>
          <a:p>
            <a:pPr indent="-336550" lvl="0" marL="457200" rtl="0" algn="l">
              <a:spcBef>
                <a:spcPts val="0"/>
              </a:spcBef>
              <a:spcAft>
                <a:spcPts val="0"/>
              </a:spcAft>
              <a:buSzPts val="1700"/>
              <a:buChar char="●"/>
            </a:pPr>
            <a:r>
              <a:rPr lang="en" sz="1700"/>
              <a:t>No of high quality applicants per position</a:t>
            </a:r>
            <a:endParaRPr sz="1700"/>
          </a:p>
          <a:p>
            <a:pPr indent="-336550" lvl="0" marL="457200" rtl="0" algn="l">
              <a:spcBef>
                <a:spcPts val="0"/>
              </a:spcBef>
              <a:spcAft>
                <a:spcPts val="0"/>
              </a:spcAft>
              <a:buSzPts val="1700"/>
              <a:buChar char="●"/>
            </a:pPr>
            <a:r>
              <a:rPr lang="en" sz="1700"/>
              <a:t>Clicks on job advertisement</a:t>
            </a:r>
            <a:endParaRPr sz="1700"/>
          </a:p>
          <a:p>
            <a:pPr indent="-336550" lvl="0" marL="457200" rtl="0" algn="l">
              <a:spcBef>
                <a:spcPts val="0"/>
              </a:spcBef>
              <a:spcAft>
                <a:spcPts val="0"/>
              </a:spcAft>
              <a:buSzPts val="1700"/>
              <a:buChar char="●"/>
            </a:pPr>
            <a:r>
              <a:rPr lang="en" sz="1700"/>
              <a:t>Clicks on the application’s apply button</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metrics</a:t>
            </a:r>
            <a:endParaRPr/>
          </a:p>
        </p:txBody>
      </p:sp>
      <p:sp>
        <p:nvSpPr>
          <p:cNvPr id="235" name="Google Shape;235;p37"/>
          <p:cNvSpPr txBox="1"/>
          <p:nvPr>
            <p:ph idx="1" type="body"/>
          </p:nvPr>
        </p:nvSpPr>
        <p:spPr>
          <a:xfrm>
            <a:off x="729450" y="2078875"/>
            <a:ext cx="7688700" cy="285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Cancellation of job ad</a:t>
            </a:r>
            <a:endParaRPr sz="1700"/>
          </a:p>
          <a:p>
            <a:pPr indent="-336550" lvl="0" marL="457200" rtl="0" algn="l">
              <a:spcBef>
                <a:spcPts val="0"/>
              </a:spcBef>
              <a:spcAft>
                <a:spcPts val="0"/>
              </a:spcAft>
              <a:buSzPts val="1700"/>
              <a:buChar char="●"/>
            </a:pPr>
            <a:r>
              <a:rPr lang="en" sz="1700"/>
              <a:t>Cancellation of the application process</a:t>
            </a:r>
            <a:endParaRPr sz="1700"/>
          </a:p>
          <a:p>
            <a:pPr indent="-336550" lvl="0" marL="457200" rtl="0" algn="l">
              <a:spcBef>
                <a:spcPts val="0"/>
              </a:spcBef>
              <a:spcAft>
                <a:spcPts val="0"/>
              </a:spcAft>
              <a:buSzPts val="1700"/>
              <a:buChar char="●"/>
            </a:pPr>
            <a:r>
              <a:rPr lang="en" sz="1700"/>
              <a:t>CTA (click to apply) conversion %</a:t>
            </a:r>
            <a:endParaRPr sz="1700"/>
          </a:p>
          <a:p>
            <a:pPr indent="-336550" lvl="0" marL="457200" rtl="0" algn="l">
              <a:spcBef>
                <a:spcPts val="0"/>
              </a:spcBef>
              <a:spcAft>
                <a:spcPts val="0"/>
              </a:spcAft>
              <a:buSzPts val="1700"/>
              <a:buChar char="●"/>
            </a:pPr>
            <a:r>
              <a:rPr lang="en" sz="1700"/>
              <a:t>CPA (cost per applicant)</a:t>
            </a:r>
            <a:endParaRPr sz="1700"/>
          </a:p>
          <a:p>
            <a:pPr indent="-336550" lvl="0" marL="457200" rtl="0" algn="l">
              <a:spcBef>
                <a:spcPts val="0"/>
              </a:spcBef>
              <a:spcAft>
                <a:spcPts val="0"/>
              </a:spcAft>
              <a:buSzPts val="1700"/>
              <a:buChar char="●"/>
            </a:pPr>
            <a:r>
              <a:rPr lang="en" sz="1700"/>
              <a:t>CPH (cost per hire)</a:t>
            </a:r>
            <a:endParaRPr sz="1700"/>
          </a:p>
          <a:p>
            <a:pPr indent="-336550" lvl="0" marL="457200" rtl="0" algn="l">
              <a:spcBef>
                <a:spcPts val="0"/>
              </a:spcBef>
              <a:spcAft>
                <a:spcPts val="0"/>
              </a:spcAft>
              <a:buSzPts val="1700"/>
              <a:buChar char="●"/>
            </a:pPr>
            <a:r>
              <a:rPr lang="en" sz="1700"/>
              <a:t>CPA &amp; CTH acc to the channel</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features that I like</a:t>
            </a:r>
            <a:endParaRPr/>
          </a:p>
        </p:txBody>
      </p:sp>
      <p:sp>
        <p:nvSpPr>
          <p:cNvPr id="241" name="Google Shape;241;p38"/>
          <p:cNvSpPr txBox="1"/>
          <p:nvPr>
            <p:ph idx="1" type="body"/>
          </p:nvPr>
        </p:nvSpPr>
        <p:spPr>
          <a:xfrm>
            <a:off x="729450" y="2078875"/>
            <a:ext cx="7688700" cy="2807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Track to hire</a:t>
            </a:r>
            <a:r>
              <a:rPr lang="en" sz="1700"/>
              <a:t>: Tracking the consumer journey from click to apply to hire to make the best media buying decisions</a:t>
            </a:r>
            <a:endParaRPr sz="1700"/>
          </a:p>
          <a:p>
            <a:pPr indent="-336550" lvl="0" marL="457200" rtl="0" algn="l">
              <a:spcBef>
                <a:spcPts val="0"/>
              </a:spcBef>
              <a:spcAft>
                <a:spcPts val="0"/>
              </a:spcAft>
              <a:buSzPts val="1700"/>
              <a:buChar char="●"/>
            </a:pPr>
            <a:r>
              <a:rPr b="1" lang="en" sz="1700"/>
              <a:t>Single invoice</a:t>
            </a:r>
            <a:r>
              <a:rPr lang="en" sz="1700"/>
              <a:t> for all: Improves client UX</a:t>
            </a:r>
            <a:endParaRPr sz="1700"/>
          </a:p>
          <a:p>
            <a:pPr indent="-336550" lvl="0" marL="457200" rtl="0" algn="l">
              <a:spcBef>
                <a:spcPts val="0"/>
              </a:spcBef>
              <a:spcAft>
                <a:spcPts val="0"/>
              </a:spcAft>
              <a:buSzPts val="1700"/>
              <a:buChar char="●"/>
            </a:pPr>
            <a:r>
              <a:rPr b="1" lang="en" sz="1700"/>
              <a:t>Retargeting: </a:t>
            </a:r>
            <a:r>
              <a:rPr lang="en" sz="1700"/>
              <a:t>Helps in targeting quality applicants who dropped-off</a:t>
            </a:r>
            <a:endParaRPr sz="1700"/>
          </a:p>
          <a:p>
            <a:pPr indent="-336550" lvl="0" marL="457200" rtl="0" algn="l">
              <a:spcBef>
                <a:spcPts val="0"/>
              </a:spcBef>
              <a:spcAft>
                <a:spcPts val="0"/>
              </a:spcAft>
              <a:buSzPts val="1700"/>
              <a:buChar char="●"/>
            </a:pPr>
            <a:r>
              <a:rPr b="1" lang="en" sz="1700"/>
              <a:t>Multi-apply: </a:t>
            </a:r>
            <a:r>
              <a:rPr lang="en" sz="1700"/>
              <a:t>Helps in applying to other similar &amp; suitable job roles in the time it takes to apply for one</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features</a:t>
            </a:r>
            <a:r>
              <a:rPr lang="en"/>
              <a:t> that I like</a:t>
            </a:r>
            <a:endParaRPr/>
          </a:p>
        </p:txBody>
      </p:sp>
      <p:sp>
        <p:nvSpPr>
          <p:cNvPr id="247" name="Google Shape;247;p39"/>
          <p:cNvSpPr txBox="1"/>
          <p:nvPr>
            <p:ph idx="1" type="body"/>
          </p:nvPr>
        </p:nvSpPr>
        <p:spPr>
          <a:xfrm>
            <a:off x="729450" y="2078875"/>
            <a:ext cx="7688700" cy="2807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No ATS registration</a:t>
            </a:r>
            <a:r>
              <a:rPr lang="en" sz="1700"/>
              <a:t>: Improves applicants UX and </a:t>
            </a:r>
            <a:r>
              <a:rPr b="1" lang="en" sz="1700"/>
              <a:t>reduces drop-offs</a:t>
            </a:r>
            <a:endParaRPr b="1" sz="1700"/>
          </a:p>
          <a:p>
            <a:pPr indent="-336550" lvl="0" marL="457200" rtl="0" algn="l">
              <a:spcBef>
                <a:spcPts val="0"/>
              </a:spcBef>
              <a:spcAft>
                <a:spcPts val="0"/>
              </a:spcAft>
              <a:buSzPts val="1700"/>
              <a:buChar char="●"/>
            </a:pPr>
            <a:r>
              <a:rPr b="1" lang="en" sz="1700"/>
              <a:t>Social sign-up</a:t>
            </a:r>
            <a:r>
              <a:rPr lang="en" sz="1700"/>
              <a:t>: Makes data entry easy, </a:t>
            </a:r>
            <a:r>
              <a:rPr b="1" lang="en" sz="1700"/>
              <a:t>reduces drop offs further</a:t>
            </a:r>
            <a:endParaRPr b="1" sz="1700"/>
          </a:p>
          <a:p>
            <a:pPr indent="-336550" lvl="0" marL="457200" rtl="0" algn="l">
              <a:spcBef>
                <a:spcPts val="0"/>
              </a:spcBef>
              <a:spcAft>
                <a:spcPts val="0"/>
              </a:spcAft>
              <a:buSzPts val="1700"/>
              <a:buChar char="●"/>
            </a:pPr>
            <a:r>
              <a:rPr b="1" lang="en" sz="1700"/>
              <a:t>Automated resume creation</a:t>
            </a:r>
            <a:r>
              <a:rPr lang="en" sz="1700"/>
              <a:t>: Applicants don’t need to make customized resumes for every job</a:t>
            </a:r>
            <a:endParaRPr sz="1700"/>
          </a:p>
          <a:p>
            <a:pPr indent="-336550" lvl="0" marL="457200" rtl="0" algn="l">
              <a:spcBef>
                <a:spcPts val="0"/>
              </a:spcBef>
              <a:spcAft>
                <a:spcPts val="0"/>
              </a:spcAft>
              <a:buSzPts val="1700"/>
              <a:buChar char="●"/>
            </a:pPr>
            <a:r>
              <a:rPr b="1" lang="en" sz="1700"/>
              <a:t>Lookalike audiences</a:t>
            </a:r>
            <a:r>
              <a:rPr lang="en" sz="1700"/>
              <a:t>: Using data on most qualified or successful hires to create lookalikes, </a:t>
            </a:r>
            <a:r>
              <a:rPr b="1" lang="en" sz="1700"/>
              <a:t>optimizes future hiring</a:t>
            </a:r>
            <a:endParaRPr b="1"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product questions (that I have)!</a:t>
            </a:r>
            <a:endParaRPr/>
          </a:p>
        </p:txBody>
      </p:sp>
      <p:sp>
        <p:nvSpPr>
          <p:cNvPr id="253" name="Google Shape;253;p40"/>
          <p:cNvSpPr txBox="1"/>
          <p:nvPr>
            <p:ph idx="1" type="body"/>
          </p:nvPr>
        </p:nvSpPr>
        <p:spPr>
          <a:xfrm>
            <a:off x="729450" y="2078875"/>
            <a:ext cx="7688700" cy="281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There are some product questions that I have, which I think can add value to the current Joveo’s product:</a:t>
            </a:r>
            <a:endParaRPr sz="1700"/>
          </a:p>
          <a:p>
            <a:pPr indent="-336550" lvl="0" marL="457200" rtl="0" algn="l">
              <a:spcBef>
                <a:spcPts val="1200"/>
              </a:spcBef>
              <a:spcAft>
                <a:spcPts val="0"/>
              </a:spcAft>
              <a:buSzPts val="1700"/>
              <a:buChar char="●"/>
            </a:pPr>
            <a:r>
              <a:rPr lang="en" sz="1700"/>
              <a:t>Is </a:t>
            </a:r>
            <a:r>
              <a:rPr b="1" lang="en" sz="1700"/>
              <a:t>A/B ad testing feature </a:t>
            </a:r>
            <a:r>
              <a:rPr lang="en" sz="1700"/>
              <a:t>available for clients?</a:t>
            </a:r>
            <a:endParaRPr sz="1700"/>
          </a:p>
          <a:p>
            <a:pPr indent="-336550" lvl="0" marL="457200" rtl="0" algn="l">
              <a:spcBef>
                <a:spcPts val="0"/>
              </a:spcBef>
              <a:spcAft>
                <a:spcPts val="0"/>
              </a:spcAft>
              <a:buSzPts val="1700"/>
              <a:buChar char="●"/>
            </a:pPr>
            <a:r>
              <a:rPr lang="en" sz="1700"/>
              <a:t>Which countries do we </a:t>
            </a:r>
            <a:r>
              <a:rPr lang="en" sz="1700"/>
              <a:t>target</a:t>
            </a:r>
            <a:r>
              <a:rPr lang="en" sz="1700"/>
              <a:t> the most? </a:t>
            </a:r>
            <a:r>
              <a:rPr lang="en" sz="1700"/>
              <a:t>Which</a:t>
            </a:r>
            <a:r>
              <a:rPr lang="en" sz="1700"/>
              <a:t> ones offer a good opportunity but we haven’t tapped enough?</a:t>
            </a:r>
            <a:endParaRPr sz="1700"/>
          </a:p>
          <a:p>
            <a:pPr indent="-336550" lvl="0" marL="457200" rtl="0" algn="l">
              <a:spcBef>
                <a:spcPts val="0"/>
              </a:spcBef>
              <a:spcAft>
                <a:spcPts val="0"/>
              </a:spcAft>
              <a:buSzPts val="1700"/>
              <a:buChar char="●"/>
            </a:pPr>
            <a:r>
              <a:rPr lang="en" sz="1700"/>
              <a:t>Is </a:t>
            </a:r>
            <a:r>
              <a:rPr b="1" lang="en" sz="1700"/>
              <a:t>cross-device retargeting</a:t>
            </a:r>
            <a:r>
              <a:rPr lang="en" sz="1700"/>
              <a:t> available?</a:t>
            </a:r>
            <a:endParaRPr sz="1700"/>
          </a:p>
          <a:p>
            <a:pPr indent="-336550" lvl="0" marL="457200" rtl="0" algn="l">
              <a:spcBef>
                <a:spcPts val="0"/>
              </a:spcBef>
              <a:spcAft>
                <a:spcPts val="0"/>
              </a:spcAft>
              <a:buSzPts val="1700"/>
              <a:buChar char="●"/>
            </a:pPr>
            <a:r>
              <a:rPr lang="en" sz="1700"/>
              <a:t>I read about a </a:t>
            </a:r>
            <a:r>
              <a:rPr b="1" lang="en" sz="1700"/>
              <a:t>VR ad platform</a:t>
            </a:r>
            <a:r>
              <a:rPr lang="en" sz="1700"/>
              <a:t> called as </a:t>
            </a:r>
            <a:r>
              <a:rPr b="1" lang="en" sz="1700"/>
              <a:t>Omnivirt</a:t>
            </a:r>
            <a:r>
              <a:rPr lang="en" sz="1700"/>
              <a:t>. Do we offer offer omnivirt on our platform?</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product questions (that I have)!</a:t>
            </a:r>
            <a:endParaRPr/>
          </a:p>
        </p:txBody>
      </p:sp>
      <p:sp>
        <p:nvSpPr>
          <p:cNvPr id="259" name="Google Shape;259;p41"/>
          <p:cNvSpPr txBox="1"/>
          <p:nvPr>
            <p:ph idx="1" type="body"/>
          </p:nvPr>
        </p:nvSpPr>
        <p:spPr>
          <a:xfrm>
            <a:off x="729450" y="2078875"/>
            <a:ext cx="7688700" cy="2818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Is the applicant’s info automatically saved up until the point they filled it, in case they revisit it via the same or different channel?</a:t>
            </a:r>
            <a:endParaRPr sz="1700"/>
          </a:p>
          <a:p>
            <a:pPr indent="-336550" lvl="0" marL="457200" rtl="0" algn="l">
              <a:spcBef>
                <a:spcPts val="0"/>
              </a:spcBef>
              <a:spcAft>
                <a:spcPts val="0"/>
              </a:spcAft>
              <a:buSzPts val="1700"/>
              <a:buChar char="●"/>
            </a:pPr>
            <a:r>
              <a:rPr lang="en" sz="1700"/>
              <a:t>Can we negotiate CPH deals with media channels? If yes, what conditions should be met?</a:t>
            </a:r>
            <a:endParaRPr sz="1700"/>
          </a:p>
          <a:p>
            <a:pPr indent="-336550" lvl="0" marL="457200" rtl="0" algn="l">
              <a:spcBef>
                <a:spcPts val="0"/>
              </a:spcBef>
              <a:spcAft>
                <a:spcPts val="0"/>
              </a:spcAft>
              <a:buSzPts val="1700"/>
              <a:buChar char="●"/>
            </a:pPr>
            <a:r>
              <a:rPr lang="en" sz="1700"/>
              <a:t>Can I </a:t>
            </a:r>
            <a:r>
              <a:rPr b="1" lang="en" sz="1700"/>
              <a:t>change the ads according to the user</a:t>
            </a:r>
            <a:r>
              <a:rPr lang="en" sz="1700"/>
              <a:t>? Because different messaging resonates with different groups of people, and every company hires from freshers to senior roles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Funding</a:t>
            </a:r>
            <a:endParaRPr/>
          </a:p>
        </p:txBody>
      </p:sp>
      <p:sp>
        <p:nvSpPr>
          <p:cNvPr id="99" name="Google Shape;99;p15"/>
          <p:cNvSpPr txBox="1"/>
          <p:nvPr>
            <p:ph idx="1" type="body"/>
          </p:nvPr>
        </p:nvSpPr>
        <p:spPr>
          <a:xfrm>
            <a:off x="729450" y="2078875"/>
            <a:ext cx="7688700" cy="257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Series A - </a:t>
            </a:r>
            <a:r>
              <a:rPr lang="en" sz="1500"/>
              <a:t>Feb 7, 2018 - $5M</a:t>
            </a:r>
            <a:endParaRPr sz="1500"/>
          </a:p>
          <a:p>
            <a:pPr indent="-336550" lvl="0" marL="457200" rtl="0" algn="l">
              <a:spcBef>
                <a:spcPts val="0"/>
              </a:spcBef>
              <a:spcAft>
                <a:spcPts val="0"/>
              </a:spcAft>
              <a:buSzPts val="1700"/>
              <a:buChar char="●"/>
            </a:pPr>
            <a:r>
              <a:rPr lang="en" sz="1700"/>
              <a:t>Series B - </a:t>
            </a:r>
            <a:r>
              <a:rPr lang="en" sz="1500"/>
              <a:t>Oct 1, 2019</a:t>
            </a:r>
            <a:r>
              <a:rPr lang="en" sz="1700"/>
              <a:t> -</a:t>
            </a:r>
            <a:r>
              <a:rPr lang="en" sz="1500"/>
              <a:t> </a:t>
            </a:r>
            <a:r>
              <a:rPr lang="en" sz="1500"/>
              <a:t>$12.5M</a:t>
            </a:r>
            <a:endParaRPr sz="1500"/>
          </a:p>
          <a:p>
            <a:pPr indent="-336550" lvl="0" marL="457200" rtl="0" algn="l">
              <a:spcBef>
                <a:spcPts val="0"/>
              </a:spcBef>
              <a:spcAft>
                <a:spcPts val="0"/>
              </a:spcAft>
              <a:buSzPts val="1700"/>
              <a:buChar char="●"/>
            </a:pPr>
            <a:r>
              <a:rPr lang="en" sz="1700"/>
              <a:t>Both rounds funded by </a:t>
            </a:r>
            <a:r>
              <a:rPr b="1" lang="en" sz="1700"/>
              <a:t>Nexus Venture Partners</a:t>
            </a:r>
            <a:endParaRPr b="1" sz="1700"/>
          </a:p>
          <a:p>
            <a:pPr indent="-336550" lvl="0" marL="457200" rtl="0" algn="l">
              <a:spcBef>
                <a:spcPts val="0"/>
              </a:spcBef>
              <a:spcAft>
                <a:spcPts val="0"/>
              </a:spcAft>
              <a:buSzPts val="1700"/>
              <a:buChar char="●"/>
            </a:pPr>
            <a:r>
              <a:rPr b="1" lang="en" sz="1700"/>
              <a:t>Total 17.5M raised</a:t>
            </a:r>
            <a:endParaRPr b="1" sz="1700"/>
          </a:p>
          <a:p>
            <a:pPr indent="-336550" lvl="0" marL="457200" rtl="0" algn="l">
              <a:spcBef>
                <a:spcPts val="0"/>
              </a:spcBef>
              <a:spcAft>
                <a:spcPts val="0"/>
              </a:spcAft>
              <a:buSzPts val="1700"/>
              <a:buChar char="●"/>
            </a:pPr>
            <a:r>
              <a:rPr lang="en" sz="1700"/>
              <a:t>HQ- Redwood City, CA</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product questions (that I have)!</a:t>
            </a:r>
            <a:endParaRPr/>
          </a:p>
        </p:txBody>
      </p:sp>
      <p:sp>
        <p:nvSpPr>
          <p:cNvPr id="265" name="Google Shape;265;p42"/>
          <p:cNvSpPr txBox="1"/>
          <p:nvPr>
            <p:ph idx="1" type="body"/>
          </p:nvPr>
        </p:nvSpPr>
        <p:spPr>
          <a:xfrm>
            <a:off x="729450" y="2078875"/>
            <a:ext cx="7688700" cy="2818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Do we have more blue collar job seeking clients or the other way round?</a:t>
            </a:r>
            <a:endParaRPr sz="1700"/>
          </a:p>
          <a:p>
            <a:pPr indent="-336550" lvl="0" marL="457200" rtl="0" algn="l">
              <a:spcBef>
                <a:spcPts val="0"/>
              </a:spcBef>
              <a:spcAft>
                <a:spcPts val="0"/>
              </a:spcAft>
              <a:buSzPts val="1700"/>
              <a:buChar char="●"/>
            </a:pPr>
            <a:r>
              <a:rPr lang="en" sz="1700"/>
              <a:t>Do we use data from one customer to optimize ads for other customers?</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product questions (that I have)!</a:t>
            </a:r>
            <a:endParaRPr/>
          </a:p>
        </p:txBody>
      </p:sp>
      <p:sp>
        <p:nvSpPr>
          <p:cNvPr id="271" name="Google Shape;271;p43"/>
          <p:cNvSpPr txBox="1"/>
          <p:nvPr>
            <p:ph idx="1" type="body"/>
          </p:nvPr>
        </p:nvSpPr>
        <p:spPr>
          <a:xfrm>
            <a:off x="729450" y="2078875"/>
            <a:ext cx="7688700" cy="2818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MOJO Apply is a GREAT product  and I could easily empathize with the problems, being a job applicant myself!</a:t>
            </a:r>
            <a:endParaRPr sz="1700"/>
          </a:p>
          <a:p>
            <a:pPr indent="-336550" lvl="1" marL="914400" rtl="0" algn="l">
              <a:spcBef>
                <a:spcPts val="0"/>
              </a:spcBef>
              <a:spcAft>
                <a:spcPts val="0"/>
              </a:spcAft>
              <a:buSzPts val="1700"/>
              <a:buChar char="○"/>
            </a:pPr>
            <a:r>
              <a:rPr lang="en" sz="1700"/>
              <a:t>Acc to a research, companies with a </a:t>
            </a:r>
            <a:r>
              <a:rPr b="1" lang="en" sz="1700"/>
              <a:t>strong employer brand</a:t>
            </a:r>
            <a:r>
              <a:rPr lang="en" sz="1700"/>
              <a:t> see a </a:t>
            </a:r>
            <a:r>
              <a:rPr b="1" lang="en" sz="1700"/>
              <a:t>43% decrease in cost per hire on average</a:t>
            </a:r>
            <a:endParaRPr b="1" sz="1700"/>
          </a:p>
          <a:p>
            <a:pPr indent="-336550" lvl="1" marL="914400" rtl="0" algn="l">
              <a:spcBef>
                <a:spcPts val="0"/>
              </a:spcBef>
              <a:spcAft>
                <a:spcPts val="0"/>
              </a:spcAft>
              <a:buSzPts val="1700"/>
              <a:buChar char="○"/>
            </a:pPr>
            <a:r>
              <a:rPr b="1" lang="en" sz="1700"/>
              <a:t>Strong employer brand</a:t>
            </a:r>
            <a:r>
              <a:rPr lang="en" sz="1700"/>
              <a:t> also helps </a:t>
            </a:r>
            <a:r>
              <a:rPr b="1" lang="en" sz="1700"/>
              <a:t>hire a candidate at a cheaper salary</a:t>
            </a:r>
            <a:r>
              <a:rPr lang="en" sz="1700"/>
              <a:t>, further decreasing the CPH</a:t>
            </a:r>
            <a:endParaRPr sz="1700"/>
          </a:p>
          <a:p>
            <a:pPr indent="-336550" lvl="1" marL="914400" rtl="0" algn="l">
              <a:spcBef>
                <a:spcPts val="0"/>
              </a:spcBef>
              <a:spcAft>
                <a:spcPts val="0"/>
              </a:spcAft>
              <a:buSzPts val="1700"/>
              <a:buChar char="○"/>
            </a:pPr>
            <a:r>
              <a:rPr lang="en" sz="1700"/>
              <a:t>MOJO Apply helps to improve employer brand</a:t>
            </a:r>
            <a:endParaRPr sz="1700"/>
          </a:p>
          <a:p>
            <a:pPr indent="-336550" lvl="1" marL="914400" rtl="0" algn="l">
              <a:spcBef>
                <a:spcPts val="0"/>
              </a:spcBef>
              <a:spcAft>
                <a:spcPts val="0"/>
              </a:spcAft>
              <a:buSzPts val="1700"/>
              <a:buChar char="○"/>
            </a:pPr>
            <a:r>
              <a:rPr lang="en" sz="1700"/>
              <a:t>Considering that no of 43%, </a:t>
            </a:r>
            <a:r>
              <a:rPr b="1" lang="en" sz="1700"/>
              <a:t>what other products can we introduce to bolster employer brand?</a:t>
            </a:r>
            <a:endParaRPr b="1" sz="1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word from the CEO</a:t>
            </a:r>
            <a:endParaRPr/>
          </a:p>
        </p:txBody>
      </p:sp>
      <p:sp>
        <p:nvSpPr>
          <p:cNvPr id="277" name="Google Shape;277;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rgbClr val="4A4A4A"/>
                </a:solidFill>
                <a:highlight>
                  <a:srgbClr val="FFFFFF"/>
                </a:highlight>
                <a:latin typeface="Roboto"/>
                <a:ea typeface="Roboto"/>
                <a:cs typeface="Roboto"/>
                <a:sym typeface="Roboto"/>
              </a:rPr>
              <a:t>Joveo is the first truly programmatic recruitment advertising platform which is simple, transparent and easy to use. Our mission is to work with job boards, agencies, RPOs and staffing agencies to take the pain out of job advertising. </a:t>
            </a:r>
            <a:endParaRPr sz="1450">
              <a:solidFill>
                <a:srgbClr val="4A4A4A"/>
              </a:solidFill>
              <a:highlight>
                <a:srgbClr val="FFFFFF"/>
              </a:highlight>
              <a:latin typeface="Roboto"/>
              <a:ea typeface="Roboto"/>
              <a:cs typeface="Roboto"/>
              <a:sym typeface="Roboto"/>
            </a:endParaRPr>
          </a:p>
          <a:p>
            <a:pPr indent="0" lvl="0" marL="0" rtl="0" algn="l">
              <a:spcBef>
                <a:spcPts val="0"/>
              </a:spcBef>
              <a:spcAft>
                <a:spcPts val="0"/>
              </a:spcAft>
              <a:buNone/>
            </a:pPr>
            <a:r>
              <a:rPr b="1" lang="en" sz="1450">
                <a:solidFill>
                  <a:srgbClr val="4A4A4A"/>
                </a:solidFill>
                <a:highlight>
                  <a:srgbClr val="FFFFFF"/>
                </a:highlight>
                <a:latin typeface="Roboto"/>
                <a:ea typeface="Roboto"/>
                <a:cs typeface="Roboto"/>
                <a:sym typeface="Roboto"/>
              </a:rPr>
              <a:t>We are not an agency or a publisher/job board and will never be one.</a:t>
            </a:r>
            <a:r>
              <a:rPr lang="en" sz="1450">
                <a:solidFill>
                  <a:srgbClr val="4A4A4A"/>
                </a:solidFill>
                <a:highlight>
                  <a:srgbClr val="FFFFFF"/>
                </a:highlight>
                <a:latin typeface="Roboto"/>
                <a:ea typeface="Roboto"/>
                <a:cs typeface="Roboto"/>
                <a:sym typeface="Roboto"/>
              </a:rPr>
              <a:t> We are a pure-play technology company.</a:t>
            </a:r>
            <a:endParaRPr sz="1450">
              <a:solidFill>
                <a:srgbClr val="4A4A4A"/>
              </a:solidFill>
              <a:highlight>
                <a:srgbClr val="FFFFFF"/>
              </a:highlight>
              <a:latin typeface="Roboto"/>
              <a:ea typeface="Roboto"/>
              <a:cs typeface="Roboto"/>
              <a:sym typeface="Roboto"/>
            </a:endParaRPr>
          </a:p>
          <a:p>
            <a:pPr indent="0" lvl="0" marL="0" rtl="0" algn="l">
              <a:spcBef>
                <a:spcPts val="0"/>
              </a:spcBef>
              <a:spcAft>
                <a:spcPts val="0"/>
              </a:spcAft>
              <a:buNone/>
            </a:pPr>
            <a:r>
              <a:rPr lang="en" sz="1450">
                <a:solidFill>
                  <a:srgbClr val="4A4A4A"/>
                </a:solidFill>
                <a:highlight>
                  <a:srgbClr val="FFFFFF"/>
                </a:highlight>
                <a:latin typeface="Roboto"/>
                <a:ea typeface="Roboto"/>
                <a:cs typeface="Roboto"/>
                <a:sym typeface="Roboto"/>
              </a:rPr>
              <a:t>Harnessing machine learning, our platform connects our clients with the right candidates for the right roles, faster and more efficiently than ever before.</a:t>
            </a:r>
            <a:endParaRPr sz="1450">
              <a:solidFill>
                <a:srgbClr val="4A4A4A"/>
              </a:solidFill>
              <a:highlight>
                <a:srgbClr val="FFFFFF"/>
              </a:highlight>
              <a:latin typeface="Roboto"/>
              <a:ea typeface="Roboto"/>
              <a:cs typeface="Roboto"/>
              <a:sym typeface="Roboto"/>
            </a:endParaRPr>
          </a:p>
          <a:p>
            <a:pPr indent="-327025" lvl="0" marL="457200" rtl="0" algn="l">
              <a:spcBef>
                <a:spcPts val="0"/>
              </a:spcBef>
              <a:spcAft>
                <a:spcPts val="0"/>
              </a:spcAft>
              <a:buClr>
                <a:srgbClr val="4A4A4A"/>
              </a:buClr>
              <a:buSzPts val="1550"/>
              <a:buFont typeface="Roboto"/>
              <a:buChar char="-"/>
            </a:pPr>
            <a:r>
              <a:rPr lang="en" sz="1550">
                <a:solidFill>
                  <a:srgbClr val="4A4A4A"/>
                </a:solidFill>
                <a:highlight>
                  <a:srgbClr val="FFFFFF"/>
                </a:highlight>
                <a:latin typeface="Roboto"/>
                <a:ea typeface="Roboto"/>
                <a:cs typeface="Roboto"/>
                <a:sym typeface="Roboto"/>
              </a:rPr>
              <a:t>Kshitij Jain, CEO, Joveo</a:t>
            </a:r>
            <a:endParaRPr sz="1550">
              <a:solidFill>
                <a:srgbClr val="4A4A4A"/>
              </a:solidFill>
              <a:highlight>
                <a:srgbClr val="FFFFFF"/>
              </a:highlight>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40"/>
              <a:t>Thanks!!</a:t>
            </a:r>
            <a:endParaRPr sz="3540"/>
          </a:p>
        </p:txBody>
      </p:sp>
      <p:sp>
        <p:nvSpPr>
          <p:cNvPr id="283" name="Google Shape;283;p45"/>
          <p:cNvSpPr txBox="1"/>
          <p:nvPr>
            <p:ph idx="1" type="body"/>
          </p:nvPr>
        </p:nvSpPr>
        <p:spPr>
          <a:xfrm>
            <a:off x="858050" y="237892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50">
                <a:solidFill>
                  <a:srgbClr val="4A4A4A"/>
                </a:solidFill>
                <a:highlight>
                  <a:srgbClr val="FFFFFF"/>
                </a:highlight>
                <a:latin typeface="Roboto"/>
                <a:ea typeface="Roboto"/>
                <a:cs typeface="Roboto"/>
                <a:sym typeface="Roboto"/>
              </a:rPr>
              <a:t>For patiently going through this long PPT :)</a:t>
            </a:r>
            <a:endParaRPr sz="2350">
              <a:solidFill>
                <a:srgbClr val="4A4A4A"/>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programmatic job advertising?</a:t>
            </a:r>
            <a:endParaRPr/>
          </a:p>
        </p:txBody>
      </p:sp>
      <p:sp>
        <p:nvSpPr>
          <p:cNvPr id="105" name="Google Shape;105;p16"/>
          <p:cNvSpPr txBox="1"/>
          <p:nvPr>
            <p:ph idx="1" type="body"/>
          </p:nvPr>
        </p:nvSpPr>
        <p:spPr>
          <a:xfrm>
            <a:off x="729450" y="2078875"/>
            <a:ext cx="7688700" cy="2400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use of technology instead of people for buying, placing, and optimizing job ads</a:t>
            </a:r>
            <a:endParaRPr sz="1700"/>
          </a:p>
          <a:p>
            <a:pPr indent="-336550" lvl="0" marL="457200" rtl="0" algn="l">
              <a:spcBef>
                <a:spcPts val="0"/>
              </a:spcBef>
              <a:spcAft>
                <a:spcPts val="0"/>
              </a:spcAft>
              <a:buSzPts val="1700"/>
              <a:buChar char="●"/>
            </a:pPr>
            <a:r>
              <a:rPr lang="en" sz="1700"/>
              <a:t>Basically, programmatic recruitment makes sure your job ad is seen by the right candidates on the right sites at the right time </a:t>
            </a:r>
            <a:endParaRPr sz="1700"/>
          </a:p>
          <a:p>
            <a:pPr indent="-336550" lvl="0" marL="457200" rtl="0" algn="l">
              <a:spcBef>
                <a:spcPts val="0"/>
              </a:spcBef>
              <a:spcAft>
                <a:spcPts val="0"/>
              </a:spcAft>
              <a:buSzPts val="1700"/>
              <a:buChar char="●"/>
            </a:pPr>
            <a:r>
              <a:rPr lang="en" sz="1700"/>
              <a:t>It is accomplished by the use of big data, targeted job ads, real-time bidding, and campaign optimization.</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Programmatic Job Advertising</a:t>
            </a:r>
            <a:endParaRPr/>
          </a:p>
        </p:txBody>
      </p:sp>
      <p:sp>
        <p:nvSpPr>
          <p:cNvPr id="111" name="Google Shape;111;p17"/>
          <p:cNvSpPr txBox="1"/>
          <p:nvPr>
            <p:ph idx="1" type="body"/>
          </p:nvPr>
        </p:nvSpPr>
        <p:spPr>
          <a:xfrm>
            <a:off x="729450" y="2078875"/>
            <a:ext cx="7688700" cy="242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Expanding your reach</a:t>
            </a:r>
            <a:endParaRPr sz="1700"/>
          </a:p>
          <a:p>
            <a:pPr indent="-336550" lvl="0" marL="457200" rtl="0" algn="l">
              <a:spcBef>
                <a:spcPts val="0"/>
              </a:spcBef>
              <a:spcAft>
                <a:spcPts val="0"/>
              </a:spcAft>
              <a:buSzPts val="1700"/>
              <a:buChar char="●"/>
            </a:pPr>
            <a:r>
              <a:rPr lang="en" sz="1700"/>
              <a:t>Getting actionable insights</a:t>
            </a:r>
            <a:endParaRPr sz="1700"/>
          </a:p>
          <a:p>
            <a:pPr indent="-336550" lvl="0" marL="457200" rtl="0" algn="l">
              <a:spcBef>
                <a:spcPts val="0"/>
              </a:spcBef>
              <a:spcAft>
                <a:spcPts val="0"/>
              </a:spcAft>
              <a:buSzPts val="1700"/>
              <a:buChar char="●"/>
            </a:pPr>
            <a:r>
              <a:rPr lang="en" sz="1700"/>
              <a:t>Saving money</a:t>
            </a:r>
            <a:endParaRPr sz="1700"/>
          </a:p>
          <a:p>
            <a:pPr indent="-336550" lvl="0" marL="457200" rtl="0" algn="l">
              <a:spcBef>
                <a:spcPts val="0"/>
              </a:spcBef>
              <a:spcAft>
                <a:spcPts val="0"/>
              </a:spcAft>
              <a:buSzPts val="1700"/>
              <a:buChar char="●"/>
            </a:pPr>
            <a:r>
              <a:rPr lang="en" sz="1700"/>
              <a:t>Targeting ideal candidates</a:t>
            </a:r>
            <a:endParaRPr sz="1700"/>
          </a:p>
          <a:p>
            <a:pPr indent="-336550" lvl="0" marL="457200" rtl="0" algn="l">
              <a:spcBef>
                <a:spcPts val="0"/>
              </a:spcBef>
              <a:spcAft>
                <a:spcPts val="0"/>
              </a:spcAft>
              <a:buSzPts val="1700"/>
              <a:buChar char="●"/>
            </a:pPr>
            <a:r>
              <a:rPr lang="en" sz="1700"/>
              <a:t>Strengthening your employer brand</a:t>
            </a:r>
            <a:endParaRPr sz="1700"/>
          </a:p>
          <a:p>
            <a:pPr indent="-336550" lvl="0" marL="457200" rtl="0" algn="l">
              <a:spcBef>
                <a:spcPts val="0"/>
              </a:spcBef>
              <a:spcAft>
                <a:spcPts val="0"/>
              </a:spcAft>
              <a:buSzPts val="1700"/>
              <a:buChar char="●"/>
            </a:pPr>
            <a:r>
              <a:rPr lang="en" sz="1700"/>
              <a:t>Improving candidate experience</a:t>
            </a:r>
            <a:endParaRPr sz="1700"/>
          </a:p>
          <a:p>
            <a:pPr indent="-336550" lvl="0" marL="457200" rtl="0" algn="l">
              <a:spcBef>
                <a:spcPts val="0"/>
              </a:spcBef>
              <a:spcAft>
                <a:spcPts val="0"/>
              </a:spcAft>
              <a:buSzPts val="1700"/>
              <a:buChar char="●"/>
            </a:pPr>
            <a:r>
              <a:rPr lang="en" sz="1700"/>
              <a:t>Retargeting potential applicants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(abstract)</a:t>
            </a:r>
            <a:endParaRPr/>
          </a:p>
        </p:txBody>
      </p:sp>
      <p:sp>
        <p:nvSpPr>
          <p:cNvPr id="117" name="Google Shape;117;p18"/>
          <p:cNvSpPr txBox="1"/>
          <p:nvPr>
            <p:ph idx="1" type="body"/>
          </p:nvPr>
        </p:nvSpPr>
        <p:spPr>
          <a:xfrm>
            <a:off x="729450" y="2078875"/>
            <a:ext cx="7688700" cy="2614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No data-driven, centralized and automated way of running &amp; regulating ads on </a:t>
            </a:r>
            <a:r>
              <a:rPr b="1" lang="en" sz="1700"/>
              <a:t>numerous channels</a:t>
            </a:r>
            <a:r>
              <a:rPr lang="en" sz="1700"/>
              <a:t> like social </a:t>
            </a:r>
            <a:r>
              <a:rPr lang="en" sz="1700"/>
              <a:t>media, dedicated job-posting websites and other high traffic websites</a:t>
            </a:r>
            <a:endParaRPr sz="1700"/>
          </a:p>
          <a:p>
            <a:pPr indent="-336550" lvl="0" marL="457200" rtl="0" algn="l">
              <a:spcBef>
                <a:spcPts val="0"/>
              </a:spcBef>
              <a:spcAft>
                <a:spcPts val="0"/>
              </a:spcAft>
              <a:buSzPts val="1700"/>
              <a:buAutoNum type="arabicPeriod"/>
            </a:pPr>
            <a:r>
              <a:rPr lang="en" sz="1700"/>
              <a:t>No way to run, regulate and </a:t>
            </a:r>
            <a:r>
              <a:rPr b="1" lang="en" sz="1700"/>
              <a:t>automate organic ads</a:t>
            </a:r>
            <a:r>
              <a:rPr lang="en" sz="1700"/>
              <a:t> on social and search marketplaces </a:t>
            </a:r>
            <a:endParaRPr sz="1700"/>
          </a:p>
          <a:p>
            <a:pPr indent="-336550" lvl="0" marL="457200" rtl="0" algn="l">
              <a:spcBef>
                <a:spcPts val="0"/>
              </a:spcBef>
              <a:spcAft>
                <a:spcPts val="0"/>
              </a:spcAft>
              <a:buSzPts val="1700"/>
              <a:buAutoNum type="arabicPeriod"/>
            </a:pPr>
            <a:r>
              <a:rPr b="1" lang="en" sz="1700"/>
              <a:t>Bad application experiences</a:t>
            </a:r>
            <a:r>
              <a:rPr lang="en" sz="1700"/>
              <a:t> leading to </a:t>
            </a:r>
            <a:r>
              <a:rPr b="1" lang="en" sz="1700" u="sng">
                <a:solidFill>
                  <a:schemeClr val="hlink"/>
                </a:solidFill>
                <a:hlinkClick r:id="rId3"/>
              </a:rPr>
              <a:t>80% candidate drop-offs</a:t>
            </a:r>
            <a:endParaRPr b="1"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Products</a:t>
            </a:r>
            <a:endParaRPr/>
          </a:p>
        </p:txBody>
      </p:sp>
      <p:sp>
        <p:nvSpPr>
          <p:cNvPr id="123" name="Google Shape;123;p19"/>
          <p:cNvSpPr txBox="1"/>
          <p:nvPr>
            <p:ph idx="1" type="body"/>
          </p:nvPr>
        </p:nvSpPr>
        <p:spPr>
          <a:xfrm>
            <a:off x="729450" y="1853850"/>
            <a:ext cx="7688700" cy="30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Several </a:t>
            </a:r>
            <a:r>
              <a:rPr lang="en" sz="1500"/>
              <a:t>products</a:t>
            </a:r>
            <a:r>
              <a:rPr lang="en" sz="1500"/>
              <a:t> have been introduced to mitigate and solve aforementioned recruitment inefficiencies:</a:t>
            </a:r>
            <a:endParaRPr sz="1500"/>
          </a:p>
          <a:p>
            <a:pPr indent="-323850" lvl="0" marL="457200" rtl="0" algn="l">
              <a:spcBef>
                <a:spcPts val="1200"/>
              </a:spcBef>
              <a:spcAft>
                <a:spcPts val="0"/>
              </a:spcAft>
              <a:buSzPts val="1500"/>
              <a:buChar char="●"/>
            </a:pPr>
            <a:r>
              <a:rPr lang="en" sz="1500"/>
              <a:t>The MOJO Platform (complete solution)</a:t>
            </a:r>
            <a:endParaRPr sz="1500"/>
          </a:p>
          <a:p>
            <a:pPr indent="-323850" lvl="0" marL="457200" rtl="0" algn="l">
              <a:spcBef>
                <a:spcPts val="0"/>
              </a:spcBef>
              <a:spcAft>
                <a:spcPts val="0"/>
              </a:spcAft>
              <a:buSzPts val="1500"/>
              <a:buChar char="●"/>
            </a:pPr>
            <a:r>
              <a:rPr lang="en" sz="1500"/>
              <a:t>For solving 1st problem:</a:t>
            </a:r>
            <a:endParaRPr sz="1500"/>
          </a:p>
          <a:p>
            <a:pPr indent="-323850" lvl="1" marL="914400" rtl="0" algn="l">
              <a:spcBef>
                <a:spcPts val="0"/>
              </a:spcBef>
              <a:spcAft>
                <a:spcPts val="0"/>
              </a:spcAft>
              <a:buSzPts val="1500"/>
              <a:buChar char="○"/>
            </a:pPr>
            <a:r>
              <a:rPr lang="en" sz="1500"/>
              <a:t>MOJO Ad Exchange</a:t>
            </a:r>
            <a:endParaRPr sz="1500"/>
          </a:p>
          <a:p>
            <a:pPr indent="-323850" lvl="1" marL="914400" rtl="0" algn="l">
              <a:spcBef>
                <a:spcPts val="0"/>
              </a:spcBef>
              <a:spcAft>
                <a:spcPts val="0"/>
              </a:spcAft>
              <a:buSzPts val="1500"/>
              <a:buChar char="○"/>
            </a:pPr>
            <a:r>
              <a:rPr lang="en" sz="1500"/>
              <a:t>MOJO Display Ads</a:t>
            </a:r>
            <a:endParaRPr sz="1300"/>
          </a:p>
          <a:p>
            <a:pPr indent="-323850" lvl="0" marL="457200" rtl="0" algn="l">
              <a:spcBef>
                <a:spcPts val="0"/>
              </a:spcBef>
              <a:spcAft>
                <a:spcPts val="0"/>
              </a:spcAft>
              <a:buSzPts val="1500"/>
              <a:buChar char="●"/>
            </a:pPr>
            <a:r>
              <a:rPr lang="en" sz="1500"/>
              <a:t>For solving 2nd problem:</a:t>
            </a:r>
            <a:endParaRPr sz="1500"/>
          </a:p>
          <a:p>
            <a:pPr indent="-323850" lvl="1" marL="914400" rtl="0" algn="l">
              <a:spcBef>
                <a:spcPts val="0"/>
              </a:spcBef>
              <a:spcAft>
                <a:spcPts val="0"/>
              </a:spcAft>
              <a:buSzPts val="1500"/>
              <a:buChar char="○"/>
            </a:pPr>
            <a:r>
              <a:rPr lang="en" sz="1500"/>
              <a:t>MOJO Social Networks</a:t>
            </a:r>
            <a:endParaRPr sz="1500"/>
          </a:p>
          <a:p>
            <a:pPr indent="-323850" lvl="0" marL="457200" rtl="0" algn="l">
              <a:spcBef>
                <a:spcPts val="0"/>
              </a:spcBef>
              <a:spcAft>
                <a:spcPts val="0"/>
              </a:spcAft>
              <a:buSzPts val="1500"/>
              <a:buChar char="●"/>
            </a:pPr>
            <a:r>
              <a:rPr lang="en" sz="1500"/>
              <a:t>For solving 3rd problem:</a:t>
            </a:r>
            <a:endParaRPr sz="1500"/>
          </a:p>
          <a:p>
            <a:pPr indent="-323850" lvl="1" marL="914400" rtl="0" algn="l">
              <a:spcBef>
                <a:spcPts val="0"/>
              </a:spcBef>
              <a:spcAft>
                <a:spcPts val="0"/>
              </a:spcAft>
              <a:buSzPts val="1500"/>
              <a:buChar char="○"/>
            </a:pPr>
            <a:r>
              <a:rPr lang="en" sz="1500"/>
              <a:t>MOJO Apply</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(exhaustive)</a:t>
            </a:r>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729450" y="2035950"/>
            <a:ext cx="7688700" cy="3300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High time, effort and budget consuming </a:t>
            </a:r>
            <a:r>
              <a:rPr b="1" lang="en" sz="1700"/>
              <a:t>repetitive parts of recruitment</a:t>
            </a:r>
            <a:r>
              <a:rPr lang="en" sz="1700"/>
              <a:t> process (that can be automated)</a:t>
            </a:r>
            <a:endParaRPr sz="1700"/>
          </a:p>
          <a:p>
            <a:pPr indent="-336550" lvl="0" marL="457200" rtl="0" algn="l">
              <a:spcBef>
                <a:spcPts val="0"/>
              </a:spcBef>
              <a:spcAft>
                <a:spcPts val="0"/>
              </a:spcAft>
              <a:buSzPts val="1700"/>
              <a:buChar char="●"/>
            </a:pPr>
            <a:r>
              <a:rPr lang="en" sz="1700"/>
              <a:t>Availability of </a:t>
            </a:r>
            <a:r>
              <a:rPr b="1" lang="en" sz="1700"/>
              <a:t>high number of channels</a:t>
            </a:r>
            <a:r>
              <a:rPr lang="en" sz="1700"/>
              <a:t> to reach potential candidates</a:t>
            </a:r>
            <a:endParaRPr sz="1700"/>
          </a:p>
          <a:p>
            <a:pPr indent="-336550" lvl="0" marL="457200" rtl="0" algn="l">
              <a:spcBef>
                <a:spcPts val="0"/>
              </a:spcBef>
              <a:spcAft>
                <a:spcPts val="0"/>
              </a:spcAft>
              <a:buSzPts val="1700"/>
              <a:buChar char="●"/>
            </a:pPr>
            <a:r>
              <a:rPr b="1" lang="en" sz="1700"/>
              <a:t>No centralized solution</a:t>
            </a:r>
            <a:r>
              <a:rPr lang="en" sz="1700"/>
              <a:t> to track and maintain all the media advertising at one place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(exhaustive)</a:t>
            </a:r>
            <a:endParaRPr/>
          </a:p>
          <a:p>
            <a:pPr indent="0" lvl="0" marL="0" rtl="0" algn="l">
              <a:spcBef>
                <a:spcPts val="0"/>
              </a:spcBef>
              <a:spcAft>
                <a:spcPts val="0"/>
              </a:spcAft>
              <a:buNone/>
            </a:pPr>
            <a:r>
              <a:t/>
            </a:r>
            <a:endParaRPr/>
          </a:p>
        </p:txBody>
      </p:sp>
      <p:sp>
        <p:nvSpPr>
          <p:cNvPr id="135" name="Google Shape;135;p21"/>
          <p:cNvSpPr txBox="1"/>
          <p:nvPr>
            <p:ph idx="1" type="body"/>
          </p:nvPr>
        </p:nvSpPr>
        <p:spPr>
          <a:xfrm>
            <a:off x="727650" y="1993150"/>
            <a:ext cx="7688700" cy="3300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Low performance, high cost </a:t>
            </a:r>
            <a:r>
              <a:rPr lang="en" sz="1700" u="sng">
                <a:solidFill>
                  <a:schemeClr val="hlink"/>
                </a:solidFill>
                <a:hlinkClick r:id="rId3"/>
              </a:rPr>
              <a:t>(11.3% of total revenue)</a:t>
            </a:r>
            <a:r>
              <a:rPr lang="en" sz="1700"/>
              <a:t> advertising</a:t>
            </a:r>
            <a:endParaRPr sz="1700"/>
          </a:p>
          <a:p>
            <a:pPr indent="-336550" lvl="0" marL="457200" rtl="0" algn="l">
              <a:spcBef>
                <a:spcPts val="0"/>
              </a:spcBef>
              <a:spcAft>
                <a:spcPts val="0"/>
              </a:spcAft>
              <a:buSzPts val="1700"/>
              <a:buChar char="●"/>
            </a:pPr>
            <a:r>
              <a:rPr lang="en" sz="1700"/>
              <a:t>Recruitment decisions being driven by intuition due to lack of data</a:t>
            </a:r>
            <a:endParaRPr sz="1700"/>
          </a:p>
          <a:p>
            <a:pPr indent="-336550" lvl="0" marL="457200" rtl="0" algn="l">
              <a:spcBef>
                <a:spcPts val="0"/>
              </a:spcBef>
              <a:spcAft>
                <a:spcPts val="0"/>
              </a:spcAft>
              <a:buSzPts val="1700"/>
              <a:buChar char="●"/>
            </a:pPr>
            <a:r>
              <a:rPr b="1" lang="en" sz="1700"/>
              <a:t>Lack of uniform down-the-funnel metrics </a:t>
            </a:r>
            <a:r>
              <a:rPr lang="en" sz="1700"/>
              <a:t>(beyond CPC and CPA) to make apples to apples comparison</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