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a66e721e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4a66e721e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4a66e721e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4a66e721e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4a66e721e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4a66e721e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4bd1d912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4bd1d912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4bd1d912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4bd1d912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4a66e721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4a66e721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4a66e721e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4a66e721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bd1d912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4bd1d912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4a66e721e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4a66e721e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4a66e721e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4a66e721e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4a66e721e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4a66e721e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4bd1d91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4bd1d91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4a66e721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4a66e721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4bd1d91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4bd1d91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4bd1d912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4bd1d912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4a66e721e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4a66e721e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4a66e721e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4a66e721e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4a66e721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4a66e721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4bd1d912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4bd1d912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4a66e721e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4a66e721e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4a66e721e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4a66e721e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4a66e721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4a66e721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4a66e721e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4a66e721e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4bd1d912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4bd1d912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4bd1d912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4bd1d912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4bd1d912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4bd1d912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4a66e721e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4a66e721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4bd1d912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4bd1d912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4bd1d912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4bd1d912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4a66e721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4a66e721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4bd1d912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4bd1d912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195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OutlookPrism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V1 Ideation and Wireframes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Account Inputs</a:t>
            </a:r>
            <a:endParaRPr/>
          </a:p>
        </p:txBody>
      </p:sp>
      <p:sp>
        <p:nvSpPr>
          <p:cNvPr id="117" name="Google Shape;117;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Screen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1148436" y="0"/>
            <a:ext cx="7382875"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Account Inputs</a:t>
            </a:r>
            <a:endParaRPr/>
          </a:p>
        </p:txBody>
      </p:sp>
      <p:sp>
        <p:nvSpPr>
          <p:cNvPr id="128" name="Google Shape;128;p24"/>
          <p:cNvSpPr txBox="1"/>
          <p:nvPr>
            <p:ph idx="1" type="body"/>
          </p:nvPr>
        </p:nvSpPr>
        <p:spPr>
          <a:xfrm>
            <a:off x="311700" y="1152475"/>
            <a:ext cx="8520600" cy="3680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b="1" lang="en-GB" sz="1600"/>
              <a:t>Users</a:t>
            </a:r>
            <a:r>
              <a:rPr lang="en-GB" sz="1600"/>
              <a:t>- Account Managers, Project Managers</a:t>
            </a:r>
            <a:endParaRPr sz="1600"/>
          </a:p>
          <a:p>
            <a:pPr indent="-330200" lvl="0" marL="457200" rtl="0" algn="l">
              <a:spcBef>
                <a:spcPts val="0"/>
              </a:spcBef>
              <a:spcAft>
                <a:spcPts val="0"/>
              </a:spcAft>
              <a:buSzPts val="1600"/>
              <a:buAutoNum type="arabicPeriod"/>
            </a:pPr>
            <a:r>
              <a:rPr lang="en-GB" sz="1600"/>
              <a:t>Workflow:</a:t>
            </a:r>
            <a:endParaRPr sz="1600"/>
          </a:p>
          <a:p>
            <a:pPr indent="-330200" lvl="1" marL="914400" rtl="0" algn="l">
              <a:spcBef>
                <a:spcPts val="0"/>
              </a:spcBef>
              <a:spcAft>
                <a:spcPts val="0"/>
              </a:spcAft>
              <a:buSzPts val="1600"/>
              <a:buAutoNum type="alphaLcPeriod"/>
            </a:pPr>
            <a:r>
              <a:rPr lang="en-GB" sz="1600"/>
              <a:t>Select ‘Account’ from the drop-down</a:t>
            </a:r>
            <a:endParaRPr sz="1600"/>
          </a:p>
          <a:p>
            <a:pPr indent="-330200" lvl="1" marL="914400" rtl="0" algn="l">
              <a:spcBef>
                <a:spcPts val="0"/>
              </a:spcBef>
              <a:spcAft>
                <a:spcPts val="0"/>
              </a:spcAft>
              <a:buSzPts val="1600"/>
              <a:buAutoNum type="alphaLcPeriod"/>
            </a:pPr>
            <a:r>
              <a:rPr lang="en-GB" sz="1600"/>
              <a:t>Select ‘Forecast Duration’ from the drop-down (1-12 months)</a:t>
            </a:r>
            <a:endParaRPr sz="1600"/>
          </a:p>
          <a:p>
            <a:pPr indent="-330200" lvl="1" marL="914400" rtl="0" algn="l">
              <a:spcBef>
                <a:spcPts val="0"/>
              </a:spcBef>
              <a:spcAft>
                <a:spcPts val="0"/>
              </a:spcAft>
              <a:buSzPts val="1600"/>
              <a:buAutoNum type="alphaLcPeriod"/>
            </a:pPr>
            <a:r>
              <a:rPr lang="en-GB" sz="1600"/>
              <a:t>A table will appear where the user can input new data (using ‘+’ button) or edit existing data on:</a:t>
            </a:r>
            <a:endParaRPr sz="1600"/>
          </a:p>
          <a:p>
            <a:pPr indent="-330200" lvl="2" marL="1371600" rtl="0" algn="l">
              <a:spcBef>
                <a:spcPts val="0"/>
              </a:spcBef>
              <a:spcAft>
                <a:spcPts val="0"/>
              </a:spcAft>
              <a:buSzPts val="1600"/>
              <a:buAutoNum type="romanLcPeriod"/>
            </a:pPr>
            <a:r>
              <a:rPr lang="en-GB" sz="1600"/>
              <a:t> Skill</a:t>
            </a:r>
            <a:endParaRPr sz="1600"/>
          </a:p>
          <a:p>
            <a:pPr indent="-330200" lvl="2" marL="1371600" rtl="0" algn="l">
              <a:spcBef>
                <a:spcPts val="0"/>
              </a:spcBef>
              <a:spcAft>
                <a:spcPts val="0"/>
              </a:spcAft>
              <a:buSzPts val="1600"/>
              <a:buAutoNum type="romanLcPeriod"/>
            </a:pPr>
            <a:r>
              <a:rPr lang="en-GB" sz="1600"/>
              <a:t>Role</a:t>
            </a:r>
            <a:endParaRPr sz="1600"/>
          </a:p>
          <a:p>
            <a:pPr indent="-330200" lvl="2" marL="1371600" rtl="0" algn="l">
              <a:spcBef>
                <a:spcPts val="0"/>
              </a:spcBef>
              <a:spcAft>
                <a:spcPts val="0"/>
              </a:spcAft>
              <a:buSzPts val="1600"/>
              <a:buAutoNum type="romanLcPeriod"/>
            </a:pPr>
            <a:r>
              <a:rPr lang="en-GB" sz="1600"/>
              <a:t>Location</a:t>
            </a:r>
            <a:endParaRPr sz="1600"/>
          </a:p>
          <a:p>
            <a:pPr indent="-330200" lvl="2" marL="1371600" rtl="0" algn="l">
              <a:spcBef>
                <a:spcPts val="0"/>
              </a:spcBef>
              <a:spcAft>
                <a:spcPts val="0"/>
              </a:spcAft>
              <a:buSzPts val="1600"/>
              <a:buAutoNum type="romanLcPeriod"/>
            </a:pPr>
            <a:r>
              <a:rPr lang="en-GB" sz="1600"/>
              <a:t>Experience (?)</a:t>
            </a:r>
            <a:endParaRPr sz="1600"/>
          </a:p>
          <a:p>
            <a:pPr indent="-330200" lvl="2" marL="1371600" rtl="0" algn="l">
              <a:spcBef>
                <a:spcPts val="0"/>
              </a:spcBef>
              <a:spcAft>
                <a:spcPts val="0"/>
              </a:spcAft>
              <a:buSzPts val="1600"/>
              <a:buAutoNum type="romanLcPeriod"/>
            </a:pPr>
            <a:r>
              <a:rPr lang="en-GB" sz="1600"/>
              <a:t>Forecast Months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Account Inputs</a:t>
            </a:r>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311700" y="1152475"/>
            <a:ext cx="8520600" cy="36588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GB" sz="1600"/>
              <a:t>d</a:t>
            </a:r>
            <a:r>
              <a:rPr lang="en-GB" sz="1600"/>
              <a:t>. 	</a:t>
            </a:r>
            <a:r>
              <a:rPr lang="en-GB" sz="1600"/>
              <a:t>Click on ‘Save’ button to save any changes made							   i. 	If the user tries to change the sub-panel (without saving) to navigate to another or tries to close the chrome window,a ‘warning’ dialog box will pop-up prompting the user to save changes														   j. 	Click on ‘Import from Excel’ button to upload data for forecast months directly from Excel																k. 	Click on ‘Import from RMS tool’ button to import and integrate data from an RMS tool (like- IntellisPrism)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6"/>
          <p:cNvPicPr preferRelativeResize="0"/>
          <p:nvPr/>
        </p:nvPicPr>
        <p:blipFill>
          <a:blip r:embed="rId3">
            <a:alphaModFix/>
          </a:blip>
          <a:stretch>
            <a:fillRect/>
          </a:stretch>
        </p:blipFill>
        <p:spPr>
          <a:xfrm>
            <a:off x="1148436" y="0"/>
            <a:ext cx="7382875" cy="5143499"/>
          </a:xfrm>
          <a:prstGeom prst="rect">
            <a:avLst/>
          </a:prstGeom>
          <a:noFill/>
          <a:ln>
            <a:noFill/>
          </a:ln>
        </p:spPr>
      </p:pic>
      <p:sp>
        <p:nvSpPr>
          <p:cNvPr id="140" name="Google Shape;140;p26"/>
          <p:cNvSpPr/>
          <p:nvPr/>
        </p:nvSpPr>
        <p:spPr>
          <a:xfrm>
            <a:off x="0" y="578650"/>
            <a:ext cx="880500" cy="1757400"/>
          </a:xfrm>
          <a:prstGeom prst="wedgeRoundRectCallout">
            <a:avLst>
              <a:gd fmla="val 83870" name="adj1"/>
              <a:gd fmla="val 3048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‘Account Inputs’ tab will be used by Account Managers to </a:t>
            </a:r>
            <a:r>
              <a:rPr lang="en-GB" sz="1000"/>
              <a:t>input or edit</a:t>
            </a:r>
            <a:r>
              <a:rPr lang="en-GB" sz="1000"/>
              <a:t> account level demand.</a:t>
            </a:r>
            <a:endParaRPr sz="1000"/>
          </a:p>
        </p:txBody>
      </p:sp>
      <p:sp>
        <p:nvSpPr>
          <p:cNvPr id="141" name="Google Shape;141;p26"/>
          <p:cNvSpPr/>
          <p:nvPr/>
        </p:nvSpPr>
        <p:spPr>
          <a:xfrm>
            <a:off x="7742100" y="1864525"/>
            <a:ext cx="1401900" cy="2154000"/>
          </a:xfrm>
          <a:prstGeom prst="wedgeRoundRectCallout">
            <a:avLst>
              <a:gd fmla="val -78668" name="adj1"/>
              <a:gd fmla="val -4289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Full Screen Button- </a:t>
            </a:r>
            <a:endParaRPr sz="1000"/>
          </a:p>
          <a:p>
            <a:pPr indent="0" lvl="0" marL="0" rtl="0" algn="l">
              <a:spcBef>
                <a:spcPts val="0"/>
              </a:spcBef>
              <a:spcAft>
                <a:spcPts val="0"/>
              </a:spcAft>
              <a:buNone/>
            </a:pPr>
            <a:r>
              <a:rPr lang="en-GB" sz="1000"/>
              <a:t>Will enter the user to a full-screen mode of the whole table.</a:t>
            </a:r>
            <a:endParaRPr sz="1000"/>
          </a:p>
          <a:p>
            <a:pPr indent="0" lvl="0" marL="0" rtl="0" algn="l">
              <a:spcBef>
                <a:spcPts val="0"/>
              </a:spcBef>
              <a:spcAft>
                <a:spcPts val="0"/>
              </a:spcAft>
              <a:buNone/>
            </a:pPr>
            <a:r>
              <a:rPr lang="en-GB" sz="1000"/>
              <a:t>It will make data editing process </a:t>
            </a:r>
            <a:r>
              <a:rPr lang="en-GB" sz="1000"/>
              <a:t>easier</a:t>
            </a:r>
            <a:r>
              <a:rPr lang="en-GB" sz="1000"/>
              <a:t> when multiple rows and columns trigger vertical and </a:t>
            </a:r>
            <a:r>
              <a:rPr lang="en-GB" sz="1000"/>
              <a:t>horizontal</a:t>
            </a:r>
            <a:r>
              <a:rPr lang="en-GB" sz="1000"/>
              <a:t> scrolling.</a:t>
            </a:r>
            <a:endParaRPr sz="1000"/>
          </a:p>
        </p:txBody>
      </p:sp>
      <p:sp>
        <p:nvSpPr>
          <p:cNvPr id="142" name="Google Shape;142;p26"/>
          <p:cNvSpPr/>
          <p:nvPr/>
        </p:nvSpPr>
        <p:spPr>
          <a:xfrm>
            <a:off x="0" y="3139750"/>
            <a:ext cx="880500" cy="878700"/>
          </a:xfrm>
          <a:prstGeom prst="wedgeRoundRectCallout">
            <a:avLst>
              <a:gd fmla="val 289540" name="adj1"/>
              <a:gd fmla="val -3537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 </a:t>
            </a:r>
            <a:r>
              <a:rPr lang="en-GB" sz="1000"/>
              <a:t>button will add a new row.</a:t>
            </a:r>
            <a:endParaRPr sz="1000"/>
          </a:p>
        </p:txBody>
      </p:sp>
      <p:sp>
        <p:nvSpPr>
          <p:cNvPr id="143" name="Google Shape;143;p26"/>
          <p:cNvSpPr/>
          <p:nvPr/>
        </p:nvSpPr>
        <p:spPr>
          <a:xfrm>
            <a:off x="7719750" y="0"/>
            <a:ext cx="1446600" cy="1028700"/>
          </a:xfrm>
          <a:prstGeom prst="wedgeRoundRectCallout">
            <a:avLst>
              <a:gd fmla="val -261423" name="adj1"/>
              <a:gd fmla="val 15833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Skill, Role and Location column cells will input data in the form of respective drop-downs.</a:t>
            </a:r>
            <a:endParaRPr sz="1000"/>
          </a:p>
        </p:txBody>
      </p:sp>
      <p:sp>
        <p:nvSpPr>
          <p:cNvPr id="144" name="Google Shape;144;p26"/>
          <p:cNvSpPr/>
          <p:nvPr/>
        </p:nvSpPr>
        <p:spPr>
          <a:xfrm>
            <a:off x="7742100" y="4104075"/>
            <a:ext cx="1875300" cy="707100"/>
          </a:xfrm>
          <a:prstGeom prst="wedgeRoundRectCallout">
            <a:avLst>
              <a:gd fmla="val -108572" name="adj1"/>
              <a:gd fmla="val 4850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The import buttons will only be used to import Forecast data. </a:t>
            </a:r>
            <a:endParaRPr sz="1000"/>
          </a:p>
        </p:txBody>
      </p:sp>
      <p:sp>
        <p:nvSpPr>
          <p:cNvPr id="145" name="Google Shape;145;p26"/>
          <p:cNvSpPr/>
          <p:nvPr/>
        </p:nvSpPr>
        <p:spPr>
          <a:xfrm>
            <a:off x="0" y="4104075"/>
            <a:ext cx="1832400" cy="878700"/>
          </a:xfrm>
          <a:prstGeom prst="wedgeRoundRectCallout">
            <a:avLst>
              <a:gd fmla="val 153506" name="adj1"/>
              <a:gd fmla="val 3170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Save button </a:t>
            </a:r>
            <a:r>
              <a:rPr lang="en-GB" sz="1000"/>
              <a:t>to save changes made.</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1148436" y="0"/>
            <a:ext cx="7382875" cy="5143499"/>
          </a:xfrm>
          <a:prstGeom prst="rect">
            <a:avLst/>
          </a:prstGeom>
          <a:noFill/>
          <a:ln>
            <a:noFill/>
          </a:ln>
        </p:spPr>
      </p:pic>
      <p:sp>
        <p:nvSpPr>
          <p:cNvPr id="151" name="Google Shape;151;p27"/>
          <p:cNvSpPr/>
          <p:nvPr/>
        </p:nvSpPr>
        <p:spPr>
          <a:xfrm>
            <a:off x="7704525" y="2025250"/>
            <a:ext cx="1439400" cy="2625300"/>
          </a:xfrm>
          <a:prstGeom prst="wedgeRoundRectCallout">
            <a:avLst>
              <a:gd fmla="val -76054" name="adj1"/>
              <a:gd fmla="val -2039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The format of the table has been kept in this way to allow the user to simply enter or edit data even when the same skills are required but for hiring for a role of different seniority (like 1st and 2nd).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Another column for ‘Experience can also be added here.’</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Access</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b="1" lang="en-GB" sz="1600"/>
              <a:t>Edit and View</a:t>
            </a:r>
            <a:endParaRPr sz="1600"/>
          </a:p>
          <a:p>
            <a:pPr indent="-330200" lvl="1" marL="914400" rtl="0" algn="l">
              <a:spcBef>
                <a:spcPts val="0"/>
              </a:spcBef>
              <a:spcAft>
                <a:spcPts val="0"/>
              </a:spcAft>
              <a:buSzPts val="1600"/>
              <a:buAutoNum type="alphaLcPeriod"/>
            </a:pPr>
            <a:r>
              <a:rPr b="1" lang="en-GB" sz="1600"/>
              <a:t>Account Managers</a:t>
            </a:r>
            <a:r>
              <a:rPr lang="en-GB" sz="1600"/>
              <a:t>- Only details of their own account</a:t>
            </a:r>
            <a:endParaRPr sz="1600"/>
          </a:p>
          <a:p>
            <a:pPr indent="-330200" lvl="1" marL="914400" rtl="0" algn="l">
              <a:spcBef>
                <a:spcPts val="0"/>
              </a:spcBef>
              <a:spcAft>
                <a:spcPts val="0"/>
              </a:spcAft>
              <a:buSzPts val="1600"/>
              <a:buAutoNum type="alphaLcPeriod"/>
            </a:pPr>
            <a:r>
              <a:rPr b="1" lang="en-GB" sz="1600"/>
              <a:t>CEO, COO</a:t>
            </a:r>
            <a:r>
              <a:rPr lang="en-GB" sz="1600"/>
              <a:t>- Access any account</a:t>
            </a:r>
            <a:endParaRPr sz="1600"/>
          </a:p>
          <a:p>
            <a:pPr indent="-330200" lvl="0" marL="457200" rtl="0" algn="l">
              <a:spcBef>
                <a:spcPts val="0"/>
              </a:spcBef>
              <a:spcAft>
                <a:spcPts val="0"/>
              </a:spcAft>
              <a:buSzPts val="1600"/>
              <a:buAutoNum type="arabicPeriod"/>
            </a:pPr>
            <a:r>
              <a:rPr b="1" lang="en-GB" sz="1600"/>
              <a:t>Only View</a:t>
            </a:r>
            <a:endParaRPr sz="1600"/>
          </a:p>
          <a:p>
            <a:pPr indent="-330200" lvl="1" marL="914400" rtl="0" algn="l">
              <a:spcBef>
                <a:spcPts val="0"/>
              </a:spcBef>
              <a:spcAft>
                <a:spcPts val="0"/>
              </a:spcAft>
              <a:buSzPts val="1600"/>
              <a:buAutoNum type="alphaLcPeriod"/>
            </a:pPr>
            <a:r>
              <a:rPr b="1" lang="en-GB" sz="1600"/>
              <a:t>Project Managers</a:t>
            </a:r>
            <a:r>
              <a:rPr lang="en-GB" sz="1600"/>
              <a:t>- Can view only Account that their project falls under</a:t>
            </a:r>
            <a:endParaRPr sz="1600"/>
          </a:p>
          <a:p>
            <a:pPr indent="-330200" lvl="0" marL="457200" rtl="0" algn="l">
              <a:spcBef>
                <a:spcPts val="0"/>
              </a:spcBef>
              <a:spcAft>
                <a:spcPts val="0"/>
              </a:spcAft>
              <a:buSzPts val="1600"/>
              <a:buAutoNum type="arabicPeriod"/>
            </a:pPr>
            <a:r>
              <a:rPr b="1" lang="en-GB" sz="1600"/>
              <a:t>Configurable User Access</a:t>
            </a:r>
            <a:r>
              <a:rPr lang="en-GB" sz="1600"/>
              <a:t>- From Admin Panel</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Fulfilment Engine</a:t>
            </a:r>
            <a:endParaRPr/>
          </a:p>
        </p:txBody>
      </p:sp>
      <p:sp>
        <p:nvSpPr>
          <p:cNvPr id="163" name="Google Shape;163;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Screen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887538" y="0"/>
            <a:ext cx="7368928"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1"/>
          <p:cNvPicPr preferRelativeResize="0"/>
          <p:nvPr/>
        </p:nvPicPr>
        <p:blipFill>
          <a:blip r:embed="rId3">
            <a:alphaModFix/>
          </a:blip>
          <a:stretch>
            <a:fillRect/>
          </a:stretch>
        </p:blipFill>
        <p:spPr>
          <a:xfrm>
            <a:off x="1161300" y="-2"/>
            <a:ext cx="7368945" cy="5143501"/>
          </a:xfrm>
          <a:prstGeom prst="rect">
            <a:avLst/>
          </a:prstGeom>
          <a:noFill/>
          <a:ln>
            <a:noFill/>
          </a:ln>
        </p:spPr>
      </p:pic>
      <p:sp>
        <p:nvSpPr>
          <p:cNvPr id="174" name="Google Shape;174;p31"/>
          <p:cNvSpPr/>
          <p:nvPr/>
        </p:nvSpPr>
        <p:spPr>
          <a:xfrm>
            <a:off x="0" y="192900"/>
            <a:ext cx="1161300" cy="2936100"/>
          </a:xfrm>
          <a:prstGeom prst="wedgeRoundRectCallout">
            <a:avLst>
              <a:gd fmla="val 189910" name="adj1"/>
              <a:gd fmla="val -365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The user should be able to choose from the complete </a:t>
            </a:r>
            <a:r>
              <a:rPr lang="en-GB" sz="1000"/>
              <a:t>hierarchy</a:t>
            </a:r>
            <a:r>
              <a:rPr lang="en-GB" sz="1000"/>
              <a:t> of skills-</a:t>
            </a:r>
            <a:endParaRPr sz="1000"/>
          </a:p>
          <a:p>
            <a:pPr indent="0" lvl="0" marL="0" rtl="0" algn="l">
              <a:spcBef>
                <a:spcPts val="0"/>
              </a:spcBef>
              <a:spcAft>
                <a:spcPts val="0"/>
              </a:spcAft>
              <a:buNone/>
            </a:pPr>
            <a:r>
              <a:rPr lang="en-GB" sz="1000"/>
              <a:t>This drop down would expand from skill family (parent) to skill nodes (child) using a ‘+’ button which will be present in the drop-down.</a:t>
            </a:r>
            <a:endParaRPr sz="1000"/>
          </a:p>
        </p:txBody>
      </p:sp>
      <p:sp>
        <p:nvSpPr>
          <p:cNvPr id="175" name="Google Shape;175;p31"/>
          <p:cNvSpPr/>
          <p:nvPr/>
        </p:nvSpPr>
        <p:spPr>
          <a:xfrm>
            <a:off x="7833000" y="0"/>
            <a:ext cx="1311000" cy="2518200"/>
          </a:xfrm>
          <a:prstGeom prst="wedgeRoundRectCallout">
            <a:avLst>
              <a:gd fmla="val 686" name="adj1"/>
              <a:gd fmla="val 6999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000">
                <a:solidFill>
                  <a:schemeClr val="dk1"/>
                </a:solidFill>
              </a:rPr>
              <a:t>1st two options</a:t>
            </a:r>
            <a:r>
              <a:rPr lang="en-GB" sz="1000">
                <a:solidFill>
                  <a:schemeClr val="dk1"/>
                </a:solidFill>
              </a:rPr>
              <a:t> will enable the users to send this grid to an existing dashboard, or to create a new dashboard then send it there for Reporting purposes.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b="1" lang="en-GB" sz="1000">
                <a:solidFill>
                  <a:schemeClr val="dk1"/>
                </a:solidFill>
              </a:rPr>
              <a:t>Share </a:t>
            </a:r>
            <a:r>
              <a:rPr lang="en-GB" sz="1000">
                <a:solidFill>
                  <a:schemeClr val="dk1"/>
                </a:solidFill>
              </a:rPr>
              <a:t>will allow sharing in .jpeg, .xls, etc. formats.</a:t>
            </a:r>
            <a:endParaRPr sz="1000">
              <a:solidFill>
                <a:schemeClr val="dk1"/>
              </a:solidFill>
            </a:endParaRPr>
          </a:p>
          <a:p>
            <a:pPr indent="0" lvl="0" marL="0" rtl="0" algn="l">
              <a:spcBef>
                <a:spcPts val="0"/>
              </a:spcBef>
              <a:spcAft>
                <a:spcPts val="0"/>
              </a:spcAft>
              <a:buNone/>
            </a:pPr>
            <a:r>
              <a:t/>
            </a:r>
            <a:endParaRPr/>
          </a:p>
        </p:txBody>
      </p:sp>
      <p:sp>
        <p:nvSpPr>
          <p:cNvPr id="176" name="Google Shape;176;p31"/>
          <p:cNvSpPr/>
          <p:nvPr/>
        </p:nvSpPr>
        <p:spPr>
          <a:xfrm>
            <a:off x="7833000" y="3739750"/>
            <a:ext cx="1311000" cy="1071900"/>
          </a:xfrm>
          <a:prstGeom prst="wedgeRectCallout">
            <a:avLst>
              <a:gd fmla="val -216733" name="adj1"/>
              <a:gd fmla="val 44296"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chemeClr val="dk1"/>
                </a:solidFill>
              </a:rPr>
              <a:t>Feedback</a:t>
            </a:r>
            <a:r>
              <a:rPr lang="en-GB" sz="1000">
                <a:solidFill>
                  <a:schemeClr val="dk1"/>
                </a:solidFill>
              </a:rPr>
              <a:t>-</a:t>
            </a:r>
            <a:endParaRPr sz="1000">
              <a:solidFill>
                <a:schemeClr val="dk1"/>
              </a:solidFill>
            </a:endParaRPr>
          </a:p>
          <a:p>
            <a:pPr indent="0" lvl="0" marL="0" rtl="0" algn="l">
              <a:spcBef>
                <a:spcPts val="0"/>
              </a:spcBef>
              <a:spcAft>
                <a:spcPts val="0"/>
              </a:spcAft>
              <a:buClr>
                <a:schemeClr val="dk1"/>
              </a:buClr>
              <a:buSzPts val="1100"/>
              <a:buFont typeface="Arial"/>
              <a:buNone/>
            </a:pPr>
            <a:r>
              <a:rPr lang="en-GB" sz="1000">
                <a:solidFill>
                  <a:schemeClr val="dk1"/>
                </a:solidFill>
              </a:rPr>
              <a:t>Ashwini:</a:t>
            </a:r>
            <a:endParaRPr sz="1000">
              <a:solidFill>
                <a:schemeClr val="dk1"/>
              </a:solidFill>
            </a:endParaRPr>
          </a:p>
          <a:p>
            <a:pPr indent="0" lvl="0" marL="0" rtl="0" algn="l">
              <a:spcBef>
                <a:spcPts val="0"/>
              </a:spcBef>
              <a:spcAft>
                <a:spcPts val="0"/>
              </a:spcAft>
              <a:buClr>
                <a:schemeClr val="dk1"/>
              </a:buClr>
              <a:buSzPts val="1100"/>
              <a:buFont typeface="Arial"/>
              <a:buNone/>
            </a:pPr>
            <a:r>
              <a:rPr lang="en-GB" sz="1000">
                <a:solidFill>
                  <a:schemeClr val="dk1"/>
                </a:solidFill>
              </a:rPr>
              <a:t>Add output range which will be displayed only on the graph.</a:t>
            </a:r>
            <a:endParaRPr sz="1000">
              <a:solidFill>
                <a:schemeClr val="dk1"/>
              </a:solidFill>
            </a:endParaRPr>
          </a:p>
          <a:p>
            <a:pPr indent="0" lvl="0" marL="0" rtl="0" algn="l">
              <a:spcBef>
                <a:spcPts val="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Synopsis</a:t>
            </a:r>
            <a:endParaRPr/>
          </a:p>
        </p:txBody>
      </p:sp>
      <p:sp>
        <p:nvSpPr>
          <p:cNvPr id="61" name="Google Shape;61;p14"/>
          <p:cNvSpPr txBox="1"/>
          <p:nvPr>
            <p:ph idx="1" type="body"/>
          </p:nvPr>
        </p:nvSpPr>
        <p:spPr>
          <a:xfrm>
            <a:off x="311700" y="1152475"/>
            <a:ext cx="8520600" cy="3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OutlookPrism V1 will have 5 key sub-panels (tabs):</a:t>
            </a:r>
            <a:endParaRPr/>
          </a:p>
          <a:p>
            <a:pPr indent="-330200" lvl="0" marL="457200" rtl="0" algn="l">
              <a:spcBef>
                <a:spcPts val="1200"/>
              </a:spcBef>
              <a:spcAft>
                <a:spcPts val="0"/>
              </a:spcAft>
              <a:buSzPts val="1600"/>
              <a:buAutoNum type="arabicPeriod"/>
            </a:pPr>
            <a:r>
              <a:rPr b="1" lang="en-GB" sz="1600"/>
              <a:t>Forecast Parameters</a:t>
            </a:r>
            <a:r>
              <a:rPr lang="en-GB" sz="1600"/>
              <a:t>- This tab will be used by higher management like SL/BU heads, RMG heads, CEO to input top-down forecast parameters.</a:t>
            </a:r>
            <a:endParaRPr sz="1600"/>
          </a:p>
          <a:p>
            <a:pPr indent="-330200" lvl="0" marL="457200" rtl="0" algn="l">
              <a:spcBef>
                <a:spcPts val="0"/>
              </a:spcBef>
              <a:spcAft>
                <a:spcPts val="0"/>
              </a:spcAft>
              <a:buSzPts val="1600"/>
              <a:buAutoNum type="arabicPeriod"/>
            </a:pPr>
            <a:r>
              <a:rPr b="1" lang="en-GB" sz="1600"/>
              <a:t>Account Inputs</a:t>
            </a:r>
            <a:r>
              <a:rPr lang="en-GB" sz="1600"/>
              <a:t>- Will be used by Account Managers to input and/or edit account-level bottom-up forecast parameters.</a:t>
            </a:r>
            <a:endParaRPr sz="1600"/>
          </a:p>
          <a:p>
            <a:pPr indent="-330200" lvl="0" marL="457200" rtl="0" algn="l">
              <a:spcBef>
                <a:spcPts val="0"/>
              </a:spcBef>
              <a:spcAft>
                <a:spcPts val="0"/>
              </a:spcAft>
              <a:buSzPts val="1600"/>
              <a:buAutoNum type="arabicPeriod"/>
            </a:pPr>
            <a:r>
              <a:rPr b="1" lang="en-GB" sz="1600"/>
              <a:t>Fulfilment Engine</a:t>
            </a:r>
            <a:r>
              <a:rPr lang="en-GB" sz="1600"/>
              <a:t>- This tab will factor in both top-down and bottom-up inputs along with Historical Data to generate a forecast.</a:t>
            </a:r>
            <a:endParaRPr sz="1600"/>
          </a:p>
          <a:p>
            <a:pPr indent="-330200" lvl="0" marL="457200" rtl="0" algn="l">
              <a:spcBef>
                <a:spcPts val="0"/>
              </a:spcBef>
              <a:spcAft>
                <a:spcPts val="0"/>
              </a:spcAft>
              <a:buSzPts val="1600"/>
              <a:buAutoNum type="arabicPeriod"/>
            </a:pPr>
            <a:r>
              <a:rPr b="1" lang="en-GB" sz="1600"/>
              <a:t>Data Upload</a:t>
            </a:r>
            <a:r>
              <a:rPr lang="en-GB" sz="1600"/>
              <a:t>- This will allow the user to upload Historical Data to OutlookPrism, and/or to create and manage integrations with other tools that will allow for auto upload of Historical Data to OutlookPrism.</a:t>
            </a:r>
            <a:endParaRPr sz="1600"/>
          </a:p>
          <a:p>
            <a:pPr indent="-330200" lvl="0" marL="457200" rtl="0" algn="l">
              <a:spcBef>
                <a:spcPts val="0"/>
              </a:spcBef>
              <a:spcAft>
                <a:spcPts val="0"/>
              </a:spcAft>
              <a:buSzPts val="1600"/>
              <a:buAutoNum type="arabicPeriod"/>
            </a:pPr>
            <a:r>
              <a:rPr b="1" lang="en-GB" sz="1600"/>
              <a:t>Dashboards</a:t>
            </a:r>
            <a:r>
              <a:rPr lang="en-GB" sz="1600"/>
              <a:t>- This tab will enable the users to create, edit and export graphical reports.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2"/>
          <p:cNvPicPr preferRelativeResize="0"/>
          <p:nvPr/>
        </p:nvPicPr>
        <p:blipFill>
          <a:blip r:embed="rId3">
            <a:alphaModFix/>
          </a:blip>
          <a:stretch>
            <a:fillRect/>
          </a:stretch>
        </p:blipFill>
        <p:spPr>
          <a:xfrm>
            <a:off x="1329000" y="1"/>
            <a:ext cx="7368916" cy="5143501"/>
          </a:xfrm>
          <a:prstGeom prst="rect">
            <a:avLst/>
          </a:prstGeom>
          <a:noFill/>
          <a:ln>
            <a:noFill/>
          </a:ln>
        </p:spPr>
      </p:pic>
      <p:sp>
        <p:nvSpPr>
          <p:cNvPr id="182" name="Google Shape;182;p32"/>
          <p:cNvSpPr/>
          <p:nvPr/>
        </p:nvSpPr>
        <p:spPr>
          <a:xfrm>
            <a:off x="7875975" y="717950"/>
            <a:ext cx="1268100" cy="771600"/>
          </a:xfrm>
          <a:prstGeom prst="wedgeRoundRectCallout">
            <a:avLst>
              <a:gd fmla="val -83005" name="adj1"/>
              <a:gd fmla="val 4443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Filters will allow to customize the </a:t>
            </a:r>
            <a:r>
              <a:rPr b="1" lang="en-GB" sz="1000"/>
              <a:t>Output vs Time </a:t>
            </a:r>
            <a:r>
              <a:rPr lang="en-GB" sz="1000"/>
              <a:t>graph</a:t>
            </a:r>
            <a:endParaRPr sz="1000"/>
          </a:p>
        </p:txBody>
      </p:sp>
      <p:sp>
        <p:nvSpPr>
          <p:cNvPr id="183" name="Google Shape;183;p32"/>
          <p:cNvSpPr/>
          <p:nvPr/>
        </p:nvSpPr>
        <p:spPr>
          <a:xfrm>
            <a:off x="7864900" y="3525450"/>
            <a:ext cx="1329000" cy="1510800"/>
          </a:xfrm>
          <a:prstGeom prst="wedgeRoundRectCallout">
            <a:avLst>
              <a:gd fmla="val -46748" name="adj1"/>
              <a:gd fmla="val -7127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Add to Layer</a:t>
            </a:r>
            <a:r>
              <a:rPr lang="en-GB" sz="1000"/>
              <a:t> will allow to hold a graph at a place, so that it can be compared to another filter applied to the </a:t>
            </a:r>
            <a:r>
              <a:rPr b="1" lang="en-GB" sz="1000"/>
              <a:t>same </a:t>
            </a:r>
            <a:r>
              <a:rPr lang="en-GB" sz="1000"/>
              <a:t>output</a:t>
            </a:r>
            <a:endParaRPr sz="1000"/>
          </a:p>
        </p:txBody>
      </p:sp>
      <p:sp>
        <p:nvSpPr>
          <p:cNvPr id="184" name="Google Shape;184;p32"/>
          <p:cNvSpPr/>
          <p:nvPr/>
        </p:nvSpPr>
        <p:spPr>
          <a:xfrm>
            <a:off x="0" y="565550"/>
            <a:ext cx="1329000" cy="1896600"/>
          </a:xfrm>
          <a:prstGeom prst="wedgeRoundRectCallout">
            <a:avLst>
              <a:gd fmla="val 57237" name="adj1"/>
              <a:gd fmla="val 3870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‘Fulfilment Engine’ </a:t>
            </a:r>
            <a:r>
              <a:rPr lang="en-GB" sz="1000"/>
              <a:t>will factor in- </a:t>
            </a:r>
            <a:endParaRPr sz="1000"/>
          </a:p>
          <a:p>
            <a:pPr indent="0" lvl="0" marL="0" rtl="0" algn="l">
              <a:spcBef>
                <a:spcPts val="0"/>
              </a:spcBef>
              <a:spcAft>
                <a:spcPts val="0"/>
              </a:spcAft>
              <a:buNone/>
            </a:pPr>
            <a:r>
              <a:rPr lang="en-GB" sz="1000"/>
              <a:t>1) </a:t>
            </a:r>
            <a:r>
              <a:rPr lang="en-GB" sz="1000"/>
              <a:t>Forecast Inputs, </a:t>
            </a:r>
            <a:endParaRPr sz="1000"/>
          </a:p>
          <a:p>
            <a:pPr indent="0" lvl="0" marL="0" rtl="0" algn="l">
              <a:spcBef>
                <a:spcPts val="0"/>
              </a:spcBef>
              <a:spcAft>
                <a:spcPts val="0"/>
              </a:spcAft>
              <a:buNone/>
            </a:pPr>
            <a:r>
              <a:rPr lang="en-GB" sz="1000"/>
              <a:t>2)Account Inputs,</a:t>
            </a:r>
            <a:endParaRPr sz="1000"/>
          </a:p>
          <a:p>
            <a:pPr indent="0" lvl="0" marL="0" rtl="0" algn="l">
              <a:spcBef>
                <a:spcPts val="0"/>
              </a:spcBef>
              <a:spcAft>
                <a:spcPts val="0"/>
              </a:spcAft>
              <a:buNone/>
            </a:pPr>
            <a:r>
              <a:rPr lang="en-GB" sz="1000"/>
              <a:t>3)Historical Data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...to generate the Demand Forecast for the selected Time Period</a:t>
            </a:r>
            <a:endParaRPr sz="1000"/>
          </a:p>
        </p:txBody>
      </p:sp>
      <p:sp>
        <p:nvSpPr>
          <p:cNvPr id="185" name="Google Shape;185;p32"/>
          <p:cNvSpPr/>
          <p:nvPr/>
        </p:nvSpPr>
        <p:spPr>
          <a:xfrm>
            <a:off x="7875975" y="1800150"/>
            <a:ext cx="1268100" cy="771600"/>
          </a:xfrm>
          <a:prstGeom prst="wedgeRoundRectCallout">
            <a:avLst>
              <a:gd fmla="val -56760" name="adj1"/>
              <a:gd fmla="val -43047"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Reset FIlters </a:t>
            </a:r>
            <a:r>
              <a:rPr lang="en-GB" sz="1000"/>
              <a:t>button will </a:t>
            </a:r>
            <a:r>
              <a:rPr lang="en-GB" sz="1000"/>
              <a:t>allow</a:t>
            </a:r>
            <a:r>
              <a:rPr lang="en-GB" sz="1000"/>
              <a:t> the user to disable all filters to default values.</a:t>
            </a:r>
            <a:endParaRPr sz="1000"/>
          </a:p>
        </p:txBody>
      </p:sp>
      <p:sp>
        <p:nvSpPr>
          <p:cNvPr id="186" name="Google Shape;186;p32"/>
          <p:cNvSpPr/>
          <p:nvPr/>
        </p:nvSpPr>
        <p:spPr>
          <a:xfrm>
            <a:off x="30450" y="3429000"/>
            <a:ext cx="1329000" cy="1510800"/>
          </a:xfrm>
          <a:prstGeom prst="wedgeRoundRectCallout">
            <a:avLst>
              <a:gd fmla="val 182513" name="adj1"/>
              <a:gd fmla="val -13653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Outputs available:</a:t>
            </a:r>
            <a:endParaRPr sz="1000"/>
          </a:p>
          <a:p>
            <a:pPr indent="0" lvl="0" marL="0" rtl="0" algn="l">
              <a:spcBef>
                <a:spcPts val="0"/>
              </a:spcBef>
              <a:spcAft>
                <a:spcPts val="0"/>
              </a:spcAft>
              <a:buNone/>
            </a:pPr>
            <a:r>
              <a:rPr lang="en-GB" sz="1000"/>
              <a:t>1)Total HC</a:t>
            </a:r>
            <a:endParaRPr sz="1000"/>
          </a:p>
          <a:p>
            <a:pPr indent="0" lvl="0" marL="0" rtl="0" algn="l">
              <a:spcBef>
                <a:spcPts val="0"/>
              </a:spcBef>
              <a:spcAft>
                <a:spcPts val="0"/>
              </a:spcAft>
              <a:buClr>
                <a:schemeClr val="dk1"/>
              </a:buClr>
              <a:buSzPts val="1100"/>
              <a:buFont typeface="Arial"/>
              <a:buNone/>
            </a:pPr>
            <a:r>
              <a:rPr lang="en-GB" sz="1000"/>
              <a:t>2)Billable HC</a:t>
            </a:r>
            <a:endParaRPr sz="1000"/>
          </a:p>
          <a:p>
            <a:pPr indent="0" lvl="0" marL="0" rtl="0" algn="l">
              <a:spcBef>
                <a:spcPts val="0"/>
              </a:spcBef>
              <a:spcAft>
                <a:spcPts val="0"/>
              </a:spcAft>
              <a:buClr>
                <a:schemeClr val="dk1"/>
              </a:buClr>
              <a:buSzPts val="1100"/>
              <a:buFont typeface="Arial"/>
              <a:buNone/>
            </a:pPr>
            <a:r>
              <a:rPr lang="en-GB" sz="1000"/>
              <a:t>3)External Hiring</a:t>
            </a:r>
            <a:endParaRPr sz="1000"/>
          </a:p>
          <a:p>
            <a:pPr indent="0" lvl="0" marL="0" rtl="0" algn="l">
              <a:spcBef>
                <a:spcPts val="0"/>
              </a:spcBef>
              <a:spcAft>
                <a:spcPts val="0"/>
              </a:spcAft>
              <a:buClr>
                <a:schemeClr val="dk1"/>
              </a:buClr>
              <a:buSzPts val="1100"/>
              <a:buFont typeface="Arial"/>
              <a:buNone/>
            </a:pPr>
            <a:r>
              <a:rPr lang="en-GB" sz="1000"/>
              <a:t>4)Bench HC</a:t>
            </a:r>
            <a:endParaRPr sz="1000"/>
          </a:p>
          <a:p>
            <a:pPr indent="0" lvl="0" marL="0" rtl="0" algn="l">
              <a:spcBef>
                <a:spcPts val="0"/>
              </a:spcBef>
              <a:spcAft>
                <a:spcPts val="0"/>
              </a:spcAft>
              <a:buClr>
                <a:schemeClr val="dk1"/>
              </a:buClr>
              <a:buSzPts val="1100"/>
              <a:buFont typeface="Arial"/>
              <a:buNone/>
            </a:pPr>
            <a:r>
              <a:rPr lang="en-GB" sz="1000"/>
              <a:t>5)Utilization(?)</a:t>
            </a:r>
            <a:endParaRPr sz="1000"/>
          </a:p>
          <a:p>
            <a:pPr indent="0" lvl="0" marL="0" rtl="0" algn="l">
              <a:spcBef>
                <a:spcPts val="0"/>
              </a:spcBef>
              <a:spcAft>
                <a:spcPts val="0"/>
              </a:spcAft>
              <a:buNone/>
            </a:pPr>
            <a:r>
              <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3"/>
          <p:cNvPicPr preferRelativeResize="0"/>
          <p:nvPr/>
        </p:nvPicPr>
        <p:blipFill>
          <a:blip r:embed="rId3">
            <a:alphaModFix/>
          </a:blip>
          <a:stretch>
            <a:fillRect/>
          </a:stretch>
        </p:blipFill>
        <p:spPr>
          <a:xfrm>
            <a:off x="1329000" y="0"/>
            <a:ext cx="7368931" cy="5143501"/>
          </a:xfrm>
          <a:prstGeom prst="rect">
            <a:avLst/>
          </a:prstGeom>
          <a:noFill/>
          <a:ln>
            <a:noFill/>
          </a:ln>
        </p:spPr>
      </p:pic>
      <p:sp>
        <p:nvSpPr>
          <p:cNvPr id="192" name="Google Shape;192;p33"/>
          <p:cNvSpPr/>
          <p:nvPr/>
        </p:nvSpPr>
        <p:spPr>
          <a:xfrm>
            <a:off x="0" y="0"/>
            <a:ext cx="1329000" cy="1339500"/>
          </a:xfrm>
          <a:prstGeom prst="wedgeRoundRectCallout">
            <a:avLst>
              <a:gd fmla="val 293480" name="adj1"/>
              <a:gd fmla="val 6119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Start Time</a:t>
            </a:r>
            <a:r>
              <a:rPr lang="en-GB" sz="1000"/>
              <a:t> would enable the user to select the date from which they want to view Historical data on the graph</a:t>
            </a:r>
            <a:endParaRPr sz="1000"/>
          </a:p>
        </p:txBody>
      </p:sp>
      <p:sp>
        <p:nvSpPr>
          <p:cNvPr id="193" name="Google Shape;193;p33"/>
          <p:cNvSpPr/>
          <p:nvPr/>
        </p:nvSpPr>
        <p:spPr>
          <a:xfrm>
            <a:off x="7875900" y="0"/>
            <a:ext cx="1268100" cy="1757400"/>
          </a:xfrm>
          <a:prstGeom prst="wedgeRoundRectCallout">
            <a:avLst>
              <a:gd fmla="val -185196" name="adj1"/>
              <a:gd fmla="val 3475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Forecast Duration </a:t>
            </a:r>
            <a:r>
              <a:rPr lang="en-GB" sz="1000"/>
              <a:t>will enable the user to select the duration to be viewed on the graph as the forecast</a:t>
            </a:r>
            <a:endParaRPr sz="1000"/>
          </a:p>
        </p:txBody>
      </p:sp>
      <p:sp>
        <p:nvSpPr>
          <p:cNvPr id="194" name="Google Shape;194;p33"/>
          <p:cNvSpPr/>
          <p:nvPr/>
        </p:nvSpPr>
        <p:spPr>
          <a:xfrm>
            <a:off x="7875900" y="1864500"/>
            <a:ext cx="1268100" cy="3279000"/>
          </a:xfrm>
          <a:prstGeom prst="wedgeRoundRectCallout">
            <a:avLst>
              <a:gd fmla="val -118439" name="adj1"/>
              <a:gd fmla="val -5098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Side note- </a:t>
            </a:r>
            <a:r>
              <a:rPr lang="en-GB" sz="1000"/>
              <a:t>RSL level forecast might be difficult to pull off initially, </a:t>
            </a:r>
            <a:r>
              <a:rPr lang="en-GB" sz="1000"/>
              <a:t>including</a:t>
            </a:r>
            <a:r>
              <a:rPr lang="en-GB" sz="1000"/>
              <a:t> other filters such as ‘Total Experience’ and ‘Company Specific Experience’.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These filters can be given as configurable from the Admin panel and can be </a:t>
            </a:r>
            <a:r>
              <a:rPr lang="en-GB" sz="1000"/>
              <a:t>switched</a:t>
            </a:r>
            <a:r>
              <a:rPr lang="en-GB" sz="1000"/>
              <a:t> on/off depending on capability and client demand.</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Access</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b="1" lang="en-GB" sz="1600"/>
              <a:t>Edit and View</a:t>
            </a:r>
            <a:endParaRPr sz="1600"/>
          </a:p>
          <a:p>
            <a:pPr indent="-330200" lvl="1" marL="914400" rtl="0" algn="l">
              <a:spcBef>
                <a:spcPts val="0"/>
              </a:spcBef>
              <a:spcAft>
                <a:spcPts val="0"/>
              </a:spcAft>
              <a:buSzPts val="1600"/>
              <a:buAutoNum type="alphaLcPeriod"/>
            </a:pPr>
            <a:r>
              <a:rPr b="1" lang="en-GB" sz="1600"/>
              <a:t>SL Heads / BU Heads</a:t>
            </a:r>
            <a:r>
              <a:rPr lang="en-GB" sz="1600"/>
              <a:t>- Only forecasts concerning to their SL/BU</a:t>
            </a:r>
            <a:endParaRPr sz="1600"/>
          </a:p>
          <a:p>
            <a:pPr indent="-330200" lvl="1" marL="914400" rtl="0" algn="l">
              <a:spcBef>
                <a:spcPts val="0"/>
              </a:spcBef>
              <a:spcAft>
                <a:spcPts val="0"/>
              </a:spcAft>
              <a:buSzPts val="1600"/>
              <a:buAutoNum type="alphaLcPeriod"/>
            </a:pPr>
            <a:r>
              <a:rPr b="1" lang="en-GB" sz="1600"/>
              <a:t>RMG leadership</a:t>
            </a:r>
            <a:r>
              <a:rPr lang="en-GB" sz="1600"/>
              <a:t>- Only forecasts concerning their SL/BU</a:t>
            </a:r>
            <a:endParaRPr b="1" sz="1600"/>
          </a:p>
          <a:p>
            <a:pPr indent="-330200" lvl="1" marL="914400" rtl="0" algn="l">
              <a:spcBef>
                <a:spcPts val="0"/>
              </a:spcBef>
              <a:spcAft>
                <a:spcPts val="0"/>
              </a:spcAft>
              <a:buSzPts val="1600"/>
              <a:buAutoNum type="alphaLcPeriod"/>
            </a:pPr>
            <a:r>
              <a:rPr b="1" lang="en-GB" sz="1600"/>
              <a:t>Account Managers</a:t>
            </a:r>
            <a:r>
              <a:rPr lang="en-GB" sz="1600"/>
              <a:t>- Only forecasts of their own account</a:t>
            </a:r>
            <a:endParaRPr sz="1600"/>
          </a:p>
          <a:p>
            <a:pPr indent="-330200" lvl="1" marL="914400" rtl="0" algn="l">
              <a:spcBef>
                <a:spcPts val="0"/>
              </a:spcBef>
              <a:spcAft>
                <a:spcPts val="0"/>
              </a:spcAft>
              <a:buSzPts val="1600"/>
              <a:buAutoNum type="alphaLcPeriod"/>
            </a:pPr>
            <a:r>
              <a:rPr b="1" lang="en-GB" sz="1600"/>
              <a:t>CEO, COO</a:t>
            </a:r>
            <a:r>
              <a:rPr lang="en-GB" sz="1600"/>
              <a:t>- Access forecast on any level</a:t>
            </a:r>
            <a:endParaRPr sz="1600"/>
          </a:p>
          <a:p>
            <a:pPr indent="-330200" lvl="0" marL="457200" rtl="0" algn="l">
              <a:spcBef>
                <a:spcPts val="0"/>
              </a:spcBef>
              <a:spcAft>
                <a:spcPts val="0"/>
              </a:spcAft>
              <a:buSzPts val="1600"/>
              <a:buAutoNum type="arabicPeriod"/>
            </a:pPr>
            <a:r>
              <a:rPr b="1" lang="en-GB" sz="1600"/>
              <a:t>Only View</a:t>
            </a:r>
            <a:endParaRPr sz="1600"/>
          </a:p>
          <a:p>
            <a:pPr indent="-330200" lvl="1" marL="914400" rtl="0" algn="l">
              <a:spcBef>
                <a:spcPts val="0"/>
              </a:spcBef>
              <a:spcAft>
                <a:spcPts val="0"/>
              </a:spcAft>
              <a:buSzPts val="1600"/>
              <a:buAutoNum type="alphaLcPeriod"/>
            </a:pPr>
            <a:r>
              <a:rPr b="1" lang="en-GB" sz="1600"/>
              <a:t>Project Managers</a:t>
            </a:r>
            <a:r>
              <a:rPr lang="en-GB" sz="1600"/>
              <a:t>- Can view only forecasts of the accounts that their project falls under (at AMs discretion)</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Data Upload</a:t>
            </a:r>
            <a:endParaRPr/>
          </a:p>
        </p:txBody>
      </p:sp>
      <p:sp>
        <p:nvSpPr>
          <p:cNvPr id="206" name="Google Shape;206;p3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Screen 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6"/>
          <p:cNvPicPr preferRelativeResize="0"/>
          <p:nvPr/>
        </p:nvPicPr>
        <p:blipFill>
          <a:blip r:embed="rId3">
            <a:alphaModFix/>
          </a:blip>
          <a:stretch>
            <a:fillRect/>
          </a:stretch>
        </p:blipFill>
        <p:spPr>
          <a:xfrm>
            <a:off x="1409125" y="0"/>
            <a:ext cx="6512533"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7"/>
          <p:cNvPicPr preferRelativeResize="0"/>
          <p:nvPr/>
        </p:nvPicPr>
        <p:blipFill>
          <a:blip r:embed="rId3">
            <a:alphaModFix/>
          </a:blip>
          <a:stretch>
            <a:fillRect/>
          </a:stretch>
        </p:blipFill>
        <p:spPr>
          <a:xfrm>
            <a:off x="1409125" y="0"/>
            <a:ext cx="6512533" cy="5143500"/>
          </a:xfrm>
          <a:prstGeom prst="rect">
            <a:avLst/>
          </a:prstGeom>
          <a:noFill/>
          <a:ln>
            <a:noFill/>
          </a:ln>
        </p:spPr>
      </p:pic>
      <p:sp>
        <p:nvSpPr>
          <p:cNvPr id="217" name="Google Shape;217;p37"/>
          <p:cNvSpPr/>
          <p:nvPr/>
        </p:nvSpPr>
        <p:spPr>
          <a:xfrm>
            <a:off x="0" y="460775"/>
            <a:ext cx="1277100" cy="1757400"/>
          </a:xfrm>
          <a:prstGeom prst="wedgeRoundRectCallout">
            <a:avLst>
              <a:gd fmla="val 59438" name="adj1"/>
              <a:gd fmla="val 6655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‘Data Upload’ tab is to upload Historical Data and for integrations that allow for automatic uploads after a defined time ‘t’.</a:t>
            </a:r>
            <a:endParaRPr sz="1000">
              <a:solidFill>
                <a:schemeClr val="dk1"/>
              </a:solidFill>
            </a:endParaRPr>
          </a:p>
        </p:txBody>
      </p:sp>
      <p:sp>
        <p:nvSpPr>
          <p:cNvPr id="218" name="Google Shape;218;p37"/>
          <p:cNvSpPr/>
          <p:nvPr/>
        </p:nvSpPr>
        <p:spPr>
          <a:xfrm>
            <a:off x="7921650" y="996550"/>
            <a:ext cx="1222500" cy="814500"/>
          </a:xfrm>
          <a:prstGeom prst="wedgeRoundRectCallout">
            <a:avLst>
              <a:gd fmla="val -129929" name="adj1"/>
              <a:gd fmla="val 5919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Upload Historical data on Forecast Parameters from Excel.</a:t>
            </a:r>
            <a:endParaRPr sz="1000"/>
          </a:p>
        </p:txBody>
      </p:sp>
      <p:sp>
        <p:nvSpPr>
          <p:cNvPr id="219" name="Google Shape;219;p37"/>
          <p:cNvSpPr/>
          <p:nvPr/>
        </p:nvSpPr>
        <p:spPr>
          <a:xfrm>
            <a:off x="7948950" y="2914649"/>
            <a:ext cx="1167900" cy="1328700"/>
          </a:xfrm>
          <a:prstGeom prst="wedgeRoundRectCallout">
            <a:avLst>
              <a:gd fmla="val -137490" name="adj1"/>
              <a:gd fmla="val -3951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chemeClr val="dk1"/>
                </a:solidFill>
              </a:rPr>
              <a:t>Integrate with and u</a:t>
            </a:r>
            <a:r>
              <a:rPr lang="en-GB" sz="1000">
                <a:solidFill>
                  <a:schemeClr val="dk1"/>
                </a:solidFill>
              </a:rPr>
              <a:t>pload Historical data on Account specific Inputs from RMS tools.</a:t>
            </a:r>
            <a:endParaRPr sz="1000">
              <a:solidFill>
                <a:schemeClr val="dk1"/>
              </a:solidFill>
            </a:endParaRPr>
          </a:p>
          <a:p>
            <a:pPr indent="0" lvl="0" marL="0" rtl="0" algn="l">
              <a:spcBef>
                <a:spcPts val="0"/>
              </a:spcBef>
              <a:spcAft>
                <a:spcPts val="0"/>
              </a:spcAft>
              <a:buNone/>
            </a:pPr>
            <a:r>
              <a:t/>
            </a:r>
            <a:endParaRPr sz="1000"/>
          </a:p>
        </p:txBody>
      </p:sp>
      <p:sp>
        <p:nvSpPr>
          <p:cNvPr id="220" name="Google Shape;220;p37"/>
          <p:cNvSpPr/>
          <p:nvPr/>
        </p:nvSpPr>
        <p:spPr>
          <a:xfrm>
            <a:off x="7921650" y="2089550"/>
            <a:ext cx="1222500" cy="664200"/>
          </a:xfrm>
          <a:prstGeom prst="wedgeRoundRectCallout">
            <a:avLst>
              <a:gd fmla="val -150247" name="adj1"/>
              <a:gd fmla="val 424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Upload Account Inputs data from Excel.</a:t>
            </a:r>
            <a:endParaRPr sz="1000"/>
          </a:p>
        </p:txBody>
      </p:sp>
      <p:sp>
        <p:nvSpPr>
          <p:cNvPr id="221" name="Google Shape;221;p37"/>
          <p:cNvSpPr/>
          <p:nvPr/>
        </p:nvSpPr>
        <p:spPr>
          <a:xfrm>
            <a:off x="6150775" y="4189825"/>
            <a:ext cx="1725300" cy="878700"/>
          </a:xfrm>
          <a:prstGeom prst="wedgeRoundRectCallout">
            <a:avLst>
              <a:gd fmla="val -37579" name="adj1"/>
              <a:gd fmla="val -9756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Upload Historical data on ‘Output Fields’- Bench HC, Billable HC, Total HC, etc. </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Access</a:t>
            </a:r>
            <a:endParaRPr/>
          </a:p>
        </p:txBody>
      </p:sp>
      <p:sp>
        <p:nvSpPr>
          <p:cNvPr id="227" name="Google Shape;22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b="1" lang="en-GB" sz="1600"/>
              <a:t>‘Forecast Parameters’ upload button-</a:t>
            </a:r>
            <a:r>
              <a:rPr lang="en-GB" sz="1600"/>
              <a:t> Visible and accessible only to Users with ‘Edit’ access to Forecast Parameters sub-panel</a:t>
            </a:r>
            <a:endParaRPr sz="1600"/>
          </a:p>
          <a:p>
            <a:pPr indent="-330200" lvl="0" marL="457200" rtl="0" algn="l">
              <a:spcBef>
                <a:spcPts val="0"/>
              </a:spcBef>
              <a:spcAft>
                <a:spcPts val="0"/>
              </a:spcAft>
              <a:buSzPts val="1600"/>
              <a:buAutoNum type="arabicPeriod"/>
            </a:pPr>
            <a:r>
              <a:rPr b="1" lang="en-GB" sz="1600"/>
              <a:t>‘Account Inputs’ upload button and integrate button</a:t>
            </a:r>
            <a:r>
              <a:rPr lang="en-GB" sz="1600"/>
              <a:t>- V</a:t>
            </a:r>
            <a:r>
              <a:rPr lang="en-GB" sz="1600"/>
              <a:t>isible and accessible only to Users with ‘Edit’ access to Account Inputs sub-panel</a:t>
            </a:r>
            <a:endParaRPr sz="1600"/>
          </a:p>
          <a:p>
            <a:pPr indent="-330200" lvl="0" marL="457200" rtl="0" algn="l">
              <a:spcBef>
                <a:spcPts val="0"/>
              </a:spcBef>
              <a:spcAft>
                <a:spcPts val="0"/>
              </a:spcAft>
              <a:buSzPts val="1600"/>
              <a:buAutoNum type="arabicPeriod"/>
            </a:pPr>
            <a:r>
              <a:rPr b="1" lang="en-GB" sz="1600"/>
              <a:t>Output Respective data- </a:t>
            </a:r>
            <a:r>
              <a:rPr lang="en-GB" sz="1600"/>
              <a:t>Can be uploaded by anyone as long as it only concerns with their own SL, BU or Account</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Dashboards</a:t>
            </a:r>
            <a:endParaRPr/>
          </a:p>
        </p:txBody>
      </p:sp>
      <p:sp>
        <p:nvSpPr>
          <p:cNvPr id="233" name="Google Shape;233;p3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Screen 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40"/>
          <p:cNvPicPr preferRelativeResize="0"/>
          <p:nvPr/>
        </p:nvPicPr>
        <p:blipFill>
          <a:blip r:embed="rId3">
            <a:alphaModFix/>
          </a:blip>
          <a:stretch>
            <a:fillRect/>
          </a:stretch>
        </p:blipFill>
        <p:spPr>
          <a:xfrm>
            <a:off x="1336675" y="0"/>
            <a:ext cx="6470645"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1"/>
          <p:cNvPicPr preferRelativeResize="0"/>
          <p:nvPr/>
        </p:nvPicPr>
        <p:blipFill>
          <a:blip r:embed="rId3">
            <a:alphaModFix/>
          </a:blip>
          <a:stretch>
            <a:fillRect/>
          </a:stretch>
        </p:blipFill>
        <p:spPr>
          <a:xfrm>
            <a:off x="1295700" y="0"/>
            <a:ext cx="6470645" cy="5143500"/>
          </a:xfrm>
          <a:prstGeom prst="rect">
            <a:avLst/>
          </a:prstGeom>
          <a:noFill/>
          <a:ln>
            <a:noFill/>
          </a:ln>
        </p:spPr>
      </p:pic>
      <p:sp>
        <p:nvSpPr>
          <p:cNvPr id="244" name="Google Shape;244;p41"/>
          <p:cNvSpPr/>
          <p:nvPr/>
        </p:nvSpPr>
        <p:spPr>
          <a:xfrm>
            <a:off x="-20825" y="0"/>
            <a:ext cx="1295700" cy="621600"/>
          </a:xfrm>
          <a:prstGeom prst="wedgeRoundRectCallout">
            <a:avLst>
              <a:gd fmla="val 171593" name="adj1"/>
              <a:gd fmla="val 17582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Button to create a new dashboard.</a:t>
            </a:r>
            <a:endParaRPr sz="1000"/>
          </a:p>
        </p:txBody>
      </p:sp>
      <p:sp>
        <p:nvSpPr>
          <p:cNvPr id="245" name="Google Shape;245;p41"/>
          <p:cNvSpPr/>
          <p:nvPr/>
        </p:nvSpPr>
        <p:spPr>
          <a:xfrm>
            <a:off x="7787175" y="0"/>
            <a:ext cx="1295700" cy="953700"/>
          </a:xfrm>
          <a:prstGeom prst="wedgeRoundRectCallout">
            <a:avLst>
              <a:gd fmla="val -267026" name="adj1"/>
              <a:gd fmla="val 10505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Button to select and edit an existing dashboard.</a:t>
            </a:r>
            <a:endParaRPr sz="1000"/>
          </a:p>
        </p:txBody>
      </p:sp>
      <p:sp>
        <p:nvSpPr>
          <p:cNvPr id="246" name="Google Shape;246;p41"/>
          <p:cNvSpPr/>
          <p:nvPr/>
        </p:nvSpPr>
        <p:spPr>
          <a:xfrm>
            <a:off x="0" y="953700"/>
            <a:ext cx="1356900" cy="4189800"/>
          </a:xfrm>
          <a:prstGeom prst="wedgeRoundRectCallout">
            <a:avLst>
              <a:gd fmla="val 173489" name="adj1"/>
              <a:gd fmla="val 1777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As mentioned- the user should be able to drag and drop the elements to different locations on the screen.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On a single left click, resize buttons would appear around the elements to allow different element sizes, as the user deems fit.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Another </a:t>
            </a:r>
            <a:r>
              <a:rPr lang="en-GB" sz="1000"/>
              <a:t>button</a:t>
            </a:r>
            <a:r>
              <a:rPr lang="en-GB" sz="1000"/>
              <a:t> called- “Add External Element” can be given to allow the user to insert images, and even other .xls grids.</a:t>
            </a:r>
            <a:endParaRPr sz="1000"/>
          </a:p>
        </p:txBody>
      </p:sp>
      <p:sp>
        <p:nvSpPr>
          <p:cNvPr id="247" name="Google Shape;247;p41"/>
          <p:cNvSpPr/>
          <p:nvPr/>
        </p:nvSpPr>
        <p:spPr>
          <a:xfrm>
            <a:off x="7787175" y="1575200"/>
            <a:ext cx="1295700" cy="1135800"/>
          </a:xfrm>
          <a:prstGeom prst="wedgeRoundRectCallout">
            <a:avLst>
              <a:gd fmla="val -76227" name="adj1"/>
              <a:gd fmla="val -660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Export the Dashboard in .xls format to share it with various stakeholders</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Forecast Parameters</a:t>
            </a:r>
            <a:endParaRPr/>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Screen 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Access</a:t>
            </a:r>
            <a:endParaRPr/>
          </a:p>
        </p:txBody>
      </p:sp>
      <p:sp>
        <p:nvSpPr>
          <p:cNvPr id="253" name="Google Shape;253;p42"/>
          <p:cNvSpPr txBox="1"/>
          <p:nvPr>
            <p:ph idx="1" type="body"/>
          </p:nvPr>
        </p:nvSpPr>
        <p:spPr>
          <a:xfrm>
            <a:off x="311700" y="1152475"/>
            <a:ext cx="8520600" cy="3594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b="1" lang="en-GB" sz="1600"/>
              <a:t>Edit and View</a:t>
            </a:r>
            <a:endParaRPr sz="1600"/>
          </a:p>
          <a:p>
            <a:pPr indent="-330200" lvl="1" marL="914400" rtl="0" algn="l">
              <a:spcBef>
                <a:spcPts val="0"/>
              </a:spcBef>
              <a:spcAft>
                <a:spcPts val="0"/>
              </a:spcAft>
              <a:buSzPts val="1600"/>
              <a:buAutoNum type="alphaLcPeriod"/>
            </a:pPr>
            <a:r>
              <a:rPr b="1" lang="en-GB" sz="1600"/>
              <a:t>SL Heads / BU Heads</a:t>
            </a:r>
            <a:r>
              <a:rPr lang="en-GB" sz="1600"/>
              <a:t>- Only dashboards created by them</a:t>
            </a:r>
            <a:endParaRPr sz="1600"/>
          </a:p>
          <a:p>
            <a:pPr indent="-330200" lvl="1" marL="914400" rtl="0" algn="l">
              <a:spcBef>
                <a:spcPts val="0"/>
              </a:spcBef>
              <a:spcAft>
                <a:spcPts val="0"/>
              </a:spcAft>
              <a:buSzPts val="1600"/>
              <a:buAutoNum type="alphaLcPeriod"/>
            </a:pPr>
            <a:r>
              <a:rPr b="1" lang="en-GB" sz="1600"/>
              <a:t>RMG leadership</a:t>
            </a:r>
            <a:r>
              <a:rPr lang="en-GB" sz="1600"/>
              <a:t>- Only dashboards created by them</a:t>
            </a:r>
            <a:endParaRPr sz="1600"/>
          </a:p>
          <a:p>
            <a:pPr indent="-330200" lvl="1" marL="914400" rtl="0" algn="l">
              <a:spcBef>
                <a:spcPts val="0"/>
              </a:spcBef>
              <a:spcAft>
                <a:spcPts val="0"/>
              </a:spcAft>
              <a:buSzPts val="1600"/>
              <a:buAutoNum type="alphaLcPeriod"/>
            </a:pPr>
            <a:r>
              <a:rPr b="1" lang="en-GB" sz="1600"/>
              <a:t>Account Managers</a:t>
            </a:r>
            <a:r>
              <a:rPr lang="en-GB" sz="1600"/>
              <a:t>- Only dashboards created by them</a:t>
            </a:r>
            <a:endParaRPr sz="1600"/>
          </a:p>
          <a:p>
            <a:pPr indent="-330200" lvl="1" marL="914400" rtl="0" algn="l">
              <a:spcBef>
                <a:spcPts val="0"/>
              </a:spcBef>
              <a:spcAft>
                <a:spcPts val="0"/>
              </a:spcAft>
              <a:buSzPts val="1600"/>
              <a:buAutoNum type="alphaLcPeriod"/>
            </a:pPr>
            <a:r>
              <a:rPr b="1" lang="en-GB" sz="1600"/>
              <a:t>CEO, COO</a:t>
            </a:r>
            <a:r>
              <a:rPr lang="en-GB" sz="1600"/>
              <a:t>- Access any dashboard. To avoid confusion, dashboards created by (a, b, c) will be categorized</a:t>
            </a:r>
            <a:endParaRPr sz="1600"/>
          </a:p>
          <a:p>
            <a:pPr indent="-330200" lvl="0" marL="457200" rtl="0" algn="l">
              <a:spcBef>
                <a:spcPts val="0"/>
              </a:spcBef>
              <a:spcAft>
                <a:spcPts val="0"/>
              </a:spcAft>
              <a:buSzPts val="1600"/>
              <a:buAutoNum type="arabicPeriod"/>
            </a:pPr>
            <a:r>
              <a:rPr b="1" lang="en-GB" sz="1600"/>
              <a:t>Only View</a:t>
            </a:r>
            <a:endParaRPr sz="1600"/>
          </a:p>
          <a:p>
            <a:pPr indent="-330200" lvl="1" marL="914400" rtl="0" algn="l">
              <a:spcBef>
                <a:spcPts val="0"/>
              </a:spcBef>
              <a:spcAft>
                <a:spcPts val="0"/>
              </a:spcAft>
              <a:buSzPts val="1600"/>
              <a:buAutoNum type="alphaLcPeriod"/>
            </a:pPr>
            <a:r>
              <a:rPr b="1" lang="en-GB" sz="1600"/>
              <a:t>Project Managers</a:t>
            </a:r>
            <a:r>
              <a:rPr lang="en-GB" sz="1600"/>
              <a:t>- Can view dashboards created by their AMs at the AMs sole discretion (configurable via Admin Panel)</a:t>
            </a:r>
            <a:endParaRPr sz="1600"/>
          </a:p>
          <a:p>
            <a:pPr indent="-330200" lvl="1" marL="914400" rtl="0" algn="l">
              <a:spcBef>
                <a:spcPts val="0"/>
              </a:spcBef>
              <a:spcAft>
                <a:spcPts val="0"/>
              </a:spcAft>
              <a:buSzPts val="1600"/>
              <a:buAutoNum type="alphaLcPeriod"/>
            </a:pPr>
            <a:r>
              <a:rPr b="1" lang="en-GB" sz="1600"/>
              <a:t>RMG leadership- </a:t>
            </a:r>
            <a:r>
              <a:rPr lang="en-GB" sz="1600"/>
              <a:t>Can view DBs created by SL heads and BU heads</a:t>
            </a:r>
            <a:endParaRPr sz="1600"/>
          </a:p>
          <a:p>
            <a:pPr indent="-330200" lvl="1" marL="914400" rtl="0" algn="l">
              <a:spcBef>
                <a:spcPts val="0"/>
              </a:spcBef>
              <a:spcAft>
                <a:spcPts val="0"/>
              </a:spcAft>
              <a:buSzPts val="1600"/>
              <a:buAutoNum type="alphaLcPeriod"/>
            </a:pPr>
            <a:r>
              <a:rPr b="1" lang="en-GB" sz="1600"/>
              <a:t>SL Heads / BU Heads</a:t>
            </a:r>
            <a:r>
              <a:rPr lang="en-GB" sz="1600"/>
              <a:t>- Can view DBs created by RMG leadership</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Immediate next steps</a:t>
            </a:r>
            <a:endParaRPr/>
          </a:p>
        </p:txBody>
      </p:sp>
      <p:sp>
        <p:nvSpPr>
          <p:cNvPr id="259" name="Google Shape;259;p43"/>
          <p:cNvSpPr txBox="1"/>
          <p:nvPr>
            <p:ph idx="1" type="body"/>
          </p:nvPr>
        </p:nvSpPr>
        <p:spPr>
          <a:xfrm>
            <a:off x="311700" y="1152475"/>
            <a:ext cx="8520600" cy="3723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User Validation</a:t>
            </a:r>
            <a:endParaRPr sz="1600"/>
          </a:p>
          <a:p>
            <a:pPr indent="-330200" lvl="0" marL="457200" rtl="0" algn="l">
              <a:spcBef>
                <a:spcPts val="0"/>
              </a:spcBef>
              <a:spcAft>
                <a:spcPts val="0"/>
              </a:spcAft>
              <a:buSzPts val="1600"/>
              <a:buChar char="●"/>
            </a:pPr>
            <a:r>
              <a:rPr lang="en-GB" sz="1600"/>
              <a:t>Gather ‘Forecast Parameters’ (top-down) historical data:</a:t>
            </a:r>
            <a:endParaRPr sz="1600"/>
          </a:p>
          <a:p>
            <a:pPr indent="-330200" lvl="1" marL="914400" rtl="0" algn="l">
              <a:spcBef>
                <a:spcPts val="0"/>
              </a:spcBef>
              <a:spcAft>
                <a:spcPts val="0"/>
              </a:spcAft>
              <a:buSzPts val="1600"/>
              <a:buChar char="○"/>
            </a:pPr>
            <a:r>
              <a:rPr lang="en-GB" sz="1600"/>
              <a:t>SL and BU</a:t>
            </a:r>
            <a:endParaRPr sz="1600"/>
          </a:p>
          <a:p>
            <a:pPr indent="-330200" lvl="1" marL="914400" rtl="0" algn="l">
              <a:spcBef>
                <a:spcPts val="0"/>
              </a:spcBef>
              <a:spcAft>
                <a:spcPts val="0"/>
              </a:spcAft>
              <a:buSzPts val="1600"/>
              <a:buChar char="○"/>
            </a:pPr>
            <a:r>
              <a:rPr lang="en-GB" sz="1600"/>
              <a:t>MoM HC growth</a:t>
            </a:r>
            <a:endParaRPr sz="1600"/>
          </a:p>
          <a:p>
            <a:pPr indent="-330200" lvl="1" marL="914400" rtl="0" algn="l">
              <a:spcBef>
                <a:spcPts val="0"/>
              </a:spcBef>
              <a:spcAft>
                <a:spcPts val="0"/>
              </a:spcAft>
              <a:buSzPts val="1600"/>
              <a:buChar char="○"/>
            </a:pPr>
            <a:r>
              <a:rPr lang="en-GB" sz="1600"/>
              <a:t>MoM attrition</a:t>
            </a:r>
            <a:endParaRPr sz="1600"/>
          </a:p>
          <a:p>
            <a:pPr indent="-330200" lvl="1" marL="914400" rtl="0" algn="l">
              <a:spcBef>
                <a:spcPts val="0"/>
              </a:spcBef>
              <a:spcAft>
                <a:spcPts val="0"/>
              </a:spcAft>
              <a:buSzPts val="1600"/>
              <a:buChar char="○"/>
            </a:pPr>
            <a:r>
              <a:rPr lang="en-GB" sz="1600"/>
              <a:t>Average monthly fresher hiring (/MoM fresher hiring?)</a:t>
            </a:r>
            <a:endParaRPr sz="1600"/>
          </a:p>
          <a:p>
            <a:pPr indent="-330200" lvl="0" marL="457200" rtl="0" algn="l">
              <a:spcBef>
                <a:spcPts val="0"/>
              </a:spcBef>
              <a:spcAft>
                <a:spcPts val="0"/>
              </a:spcAft>
              <a:buSzPts val="1600"/>
              <a:buChar char="●"/>
            </a:pPr>
            <a:r>
              <a:rPr lang="en-GB" sz="1600"/>
              <a:t>Gather ‘Account Inputs’ (bottom-up) historical data:</a:t>
            </a:r>
            <a:endParaRPr sz="1600"/>
          </a:p>
          <a:p>
            <a:pPr indent="-330200" lvl="1" marL="914400" rtl="0" algn="l">
              <a:spcBef>
                <a:spcPts val="0"/>
              </a:spcBef>
              <a:spcAft>
                <a:spcPts val="0"/>
              </a:spcAft>
              <a:buSzPts val="1600"/>
              <a:buChar char="○"/>
            </a:pPr>
            <a:r>
              <a:rPr lang="en-GB" sz="1600"/>
              <a:t>Accounts</a:t>
            </a:r>
            <a:endParaRPr sz="1600"/>
          </a:p>
          <a:p>
            <a:pPr indent="-330200" lvl="1" marL="914400" rtl="0" algn="l">
              <a:spcBef>
                <a:spcPts val="0"/>
              </a:spcBef>
              <a:spcAft>
                <a:spcPts val="0"/>
              </a:spcAft>
              <a:buSzPts val="1600"/>
              <a:buChar char="○"/>
            </a:pPr>
            <a:r>
              <a:rPr lang="en-GB" sz="1600"/>
              <a:t>RSL data on account level</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Immediate next steps</a:t>
            </a:r>
            <a:endParaRPr/>
          </a:p>
        </p:txBody>
      </p:sp>
      <p:sp>
        <p:nvSpPr>
          <p:cNvPr id="265" name="Google Shape;265;p44"/>
          <p:cNvSpPr txBox="1"/>
          <p:nvPr>
            <p:ph idx="1" type="body"/>
          </p:nvPr>
        </p:nvSpPr>
        <p:spPr>
          <a:xfrm>
            <a:off x="311700" y="1152475"/>
            <a:ext cx="8520600" cy="3723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a:t>
            </a:r>
            <a:r>
              <a:rPr lang="en-GB" sz="1600"/>
              <a:t>Fulfilment Engine’ historical data (only including the ones left out):</a:t>
            </a:r>
            <a:endParaRPr sz="1600"/>
          </a:p>
          <a:p>
            <a:pPr indent="-330200" lvl="1" marL="914400" rtl="0" algn="l">
              <a:spcBef>
                <a:spcPts val="0"/>
              </a:spcBef>
              <a:spcAft>
                <a:spcPts val="0"/>
              </a:spcAft>
              <a:buSzPts val="1600"/>
              <a:buChar char="○"/>
            </a:pPr>
            <a:r>
              <a:rPr lang="en-GB" sz="1600"/>
              <a:t>MoM Billable HC</a:t>
            </a:r>
            <a:endParaRPr sz="1600"/>
          </a:p>
          <a:p>
            <a:pPr indent="-330200" lvl="1" marL="914400" rtl="0" algn="l">
              <a:spcBef>
                <a:spcPts val="0"/>
              </a:spcBef>
              <a:spcAft>
                <a:spcPts val="0"/>
              </a:spcAft>
              <a:buSzPts val="1600"/>
              <a:buChar char="○"/>
            </a:pPr>
            <a:r>
              <a:rPr lang="en-GB" sz="1600"/>
              <a:t>MoM External Hiring</a:t>
            </a:r>
            <a:endParaRPr sz="1600"/>
          </a:p>
          <a:p>
            <a:pPr indent="-330200" lvl="1" marL="914400" rtl="0" algn="l">
              <a:spcBef>
                <a:spcPts val="0"/>
              </a:spcBef>
              <a:spcAft>
                <a:spcPts val="0"/>
              </a:spcAft>
              <a:buSzPts val="1600"/>
              <a:buChar char="○"/>
            </a:pPr>
            <a:r>
              <a:rPr lang="en-GB" sz="1600"/>
              <a:t>MoM Bench HC</a:t>
            </a:r>
            <a:endParaRPr sz="1600"/>
          </a:p>
          <a:p>
            <a:pPr indent="-330200" lvl="1" marL="914400" rtl="0" algn="l">
              <a:spcBef>
                <a:spcPts val="0"/>
              </a:spcBef>
              <a:spcAft>
                <a:spcPts val="0"/>
              </a:spcAft>
              <a:buSzPts val="1600"/>
              <a:buChar char="○"/>
            </a:pPr>
            <a:r>
              <a:rPr lang="en-GB" sz="1600"/>
              <a:t>MoM Utilization(?)</a:t>
            </a:r>
            <a:endParaRPr sz="1600"/>
          </a:p>
          <a:p>
            <a:pPr indent="-330200" lvl="0" marL="457200" rtl="0" algn="l">
              <a:spcBef>
                <a:spcPts val="0"/>
              </a:spcBef>
              <a:spcAft>
                <a:spcPts val="0"/>
              </a:spcAft>
              <a:buSzPts val="1600"/>
              <a:buChar char="●"/>
            </a:pPr>
            <a:r>
              <a:rPr b="1" lang="en-GB" sz="1600"/>
              <a:t>Why g</a:t>
            </a:r>
            <a:r>
              <a:rPr b="1" lang="en-GB" sz="1600"/>
              <a:t>ather data beforehand? </a:t>
            </a:r>
            <a:r>
              <a:rPr lang="en-GB" sz="1600"/>
              <a:t>-  To run ML models while we are detailing out the product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868688" y="0"/>
            <a:ext cx="7406637"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Forecast Parameters</a:t>
            </a:r>
            <a:endParaRPr/>
          </a:p>
        </p:txBody>
      </p:sp>
      <p:sp>
        <p:nvSpPr>
          <p:cNvPr id="78" name="Google Shape;78;p17"/>
          <p:cNvSpPr txBox="1"/>
          <p:nvPr>
            <p:ph idx="1" type="body"/>
          </p:nvPr>
        </p:nvSpPr>
        <p:spPr>
          <a:xfrm>
            <a:off x="311700" y="1152475"/>
            <a:ext cx="8520600" cy="365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b="1" lang="en-GB" sz="1600"/>
              <a:t>Users</a:t>
            </a:r>
            <a:r>
              <a:rPr lang="en-GB" sz="1600"/>
              <a:t>- SL Heads, BU Heads, RMG Heads, CEO, COO</a:t>
            </a:r>
            <a:endParaRPr sz="1600"/>
          </a:p>
          <a:p>
            <a:pPr indent="-330200" lvl="0" marL="457200" rtl="0" algn="l">
              <a:spcBef>
                <a:spcPts val="0"/>
              </a:spcBef>
              <a:spcAft>
                <a:spcPts val="0"/>
              </a:spcAft>
              <a:buSzPts val="1600"/>
              <a:buAutoNum type="arabicPeriod"/>
            </a:pPr>
            <a:r>
              <a:rPr lang="en-GB" sz="1600"/>
              <a:t>Workflow:</a:t>
            </a:r>
            <a:endParaRPr sz="1600"/>
          </a:p>
          <a:p>
            <a:pPr indent="-330200" lvl="1" marL="914400" rtl="0" algn="l">
              <a:spcBef>
                <a:spcPts val="0"/>
              </a:spcBef>
              <a:spcAft>
                <a:spcPts val="0"/>
              </a:spcAft>
              <a:buSzPts val="1600"/>
              <a:buAutoNum type="alphaLcPeriod"/>
            </a:pPr>
            <a:r>
              <a:rPr lang="en-GB" sz="1600"/>
              <a:t>Select ‘SL’ and/or ‘BU’ from the drop-downs</a:t>
            </a:r>
            <a:endParaRPr sz="1600"/>
          </a:p>
          <a:p>
            <a:pPr indent="-330200" lvl="1" marL="914400" rtl="0" algn="l">
              <a:spcBef>
                <a:spcPts val="0"/>
              </a:spcBef>
              <a:spcAft>
                <a:spcPts val="0"/>
              </a:spcAft>
              <a:buSzPts val="1600"/>
              <a:buAutoNum type="alphaLcPeriod"/>
            </a:pPr>
            <a:r>
              <a:rPr lang="en-GB" sz="1600"/>
              <a:t>Select ‘Forecast Duration’ from the drop-down (1-12 months)</a:t>
            </a:r>
            <a:endParaRPr sz="1600"/>
          </a:p>
          <a:p>
            <a:pPr indent="-330200" lvl="1" marL="914400" rtl="0" algn="l">
              <a:spcBef>
                <a:spcPts val="0"/>
              </a:spcBef>
              <a:spcAft>
                <a:spcPts val="0"/>
              </a:spcAft>
              <a:buSzPts val="1600"/>
              <a:buAutoNum type="alphaLcPeriod"/>
            </a:pPr>
            <a:r>
              <a:rPr lang="en-GB" sz="1600"/>
              <a:t>A table will appear where the user can input:</a:t>
            </a:r>
            <a:endParaRPr sz="1600"/>
          </a:p>
          <a:p>
            <a:pPr indent="-330200" lvl="2" marL="1371600" rtl="0" algn="l">
              <a:spcBef>
                <a:spcPts val="0"/>
              </a:spcBef>
              <a:spcAft>
                <a:spcPts val="0"/>
              </a:spcAft>
              <a:buSzPts val="1600"/>
              <a:buAutoNum type="romanLcPeriod"/>
            </a:pPr>
            <a:r>
              <a:rPr lang="en-GB" sz="1600"/>
              <a:t>MoM HC growth %</a:t>
            </a:r>
            <a:endParaRPr sz="1600"/>
          </a:p>
          <a:p>
            <a:pPr indent="-330200" lvl="2" marL="1371600" rtl="0" algn="l">
              <a:spcBef>
                <a:spcPts val="0"/>
              </a:spcBef>
              <a:spcAft>
                <a:spcPts val="0"/>
              </a:spcAft>
              <a:buSzPts val="1600"/>
              <a:buAutoNum type="romanLcPeriod"/>
            </a:pPr>
            <a:r>
              <a:rPr lang="en-GB" sz="1600"/>
              <a:t>MoM Attrition %</a:t>
            </a:r>
            <a:endParaRPr sz="1600"/>
          </a:p>
          <a:p>
            <a:pPr indent="-330200" lvl="2" marL="1371600" rtl="0" algn="l">
              <a:spcBef>
                <a:spcPts val="0"/>
              </a:spcBef>
              <a:spcAft>
                <a:spcPts val="0"/>
              </a:spcAft>
              <a:buSzPts val="1600"/>
              <a:buAutoNum type="romanLcPeriod"/>
            </a:pPr>
            <a:r>
              <a:rPr lang="en-GB" sz="1600"/>
              <a:t>Average monthly fresher hiring # </a:t>
            </a:r>
            <a:endParaRPr sz="1600"/>
          </a:p>
          <a:p>
            <a:pPr indent="-330200" lvl="1" marL="914400" rtl="0" algn="l">
              <a:spcBef>
                <a:spcPts val="0"/>
              </a:spcBef>
              <a:spcAft>
                <a:spcPts val="0"/>
              </a:spcAft>
              <a:buSzPts val="1600"/>
              <a:buAutoNum type="alphaLcPeriod"/>
            </a:pPr>
            <a:r>
              <a:rPr lang="en-GB" sz="1600"/>
              <a:t>Check ‘Show Historical Data’ if you want to view the same</a:t>
            </a:r>
            <a:endParaRPr sz="1600"/>
          </a:p>
          <a:p>
            <a:pPr indent="-330200" lvl="1" marL="914400" rtl="0" algn="l">
              <a:spcBef>
                <a:spcPts val="0"/>
              </a:spcBef>
              <a:spcAft>
                <a:spcPts val="0"/>
              </a:spcAft>
              <a:buSzPts val="1600"/>
              <a:buAutoNum type="alphaLcPeriod"/>
            </a:pPr>
            <a:r>
              <a:rPr lang="en-GB" sz="1600"/>
              <a:t>Select the date to </a:t>
            </a:r>
            <a:r>
              <a:rPr b="1" lang="en-GB" sz="1600"/>
              <a:t>only view</a:t>
            </a:r>
            <a:r>
              <a:rPr lang="en-GB" sz="1600"/>
              <a:t> historical data from</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Forecast Parameters</a:t>
            </a:r>
            <a:endParaRPr/>
          </a:p>
        </p:txBody>
      </p:sp>
      <p:sp>
        <p:nvSpPr>
          <p:cNvPr id="84" name="Google Shape;84;p18"/>
          <p:cNvSpPr txBox="1"/>
          <p:nvPr>
            <p:ph idx="1" type="body"/>
          </p:nvPr>
        </p:nvSpPr>
        <p:spPr>
          <a:xfrm>
            <a:off x="311700" y="1152475"/>
            <a:ext cx="8520600" cy="36588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GB" sz="1600"/>
              <a:t>f</a:t>
            </a:r>
            <a:r>
              <a:rPr lang="en-GB" sz="1600"/>
              <a:t>. 	</a:t>
            </a:r>
            <a:r>
              <a:rPr lang="en-GB" sz="1600"/>
              <a:t>Click on ‘Set as default’ button to set the data as default for all SLs and BUs                 g. 	This button will only reduce user effort so the data will still be editable			h.     Click on ‘Save’ button to save any changes made							   i. 	If the user tries to change the sub-panel (without saving) to navigate to another or tries to close the chrome window, a ‘warning’ dialog box will pop-up prompting the user to save changes														   j. 	Click on ‘Upload from Excel’ button to upload data for forecast months directly from Excel</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868675" y="0"/>
            <a:ext cx="7406640" cy="5143500"/>
          </a:xfrm>
          <a:prstGeom prst="rect">
            <a:avLst/>
          </a:prstGeom>
          <a:noFill/>
          <a:ln>
            <a:noFill/>
          </a:ln>
        </p:spPr>
      </p:pic>
      <p:sp>
        <p:nvSpPr>
          <p:cNvPr id="90" name="Google Shape;90;p19"/>
          <p:cNvSpPr/>
          <p:nvPr/>
        </p:nvSpPr>
        <p:spPr>
          <a:xfrm>
            <a:off x="0" y="0"/>
            <a:ext cx="1135800" cy="1607400"/>
          </a:xfrm>
          <a:prstGeom prst="wedgeRoundRectCallout">
            <a:avLst>
              <a:gd fmla="val 75478" name="adj1"/>
              <a:gd fmla="val 5066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‘Forecast Parameters’ </a:t>
            </a:r>
            <a:r>
              <a:rPr lang="en-GB" sz="1000"/>
              <a:t>will be used by the SL/BU leaders and Higher Management people to input “Top-Down” requirements.</a:t>
            </a:r>
            <a:endParaRPr sz="1000"/>
          </a:p>
        </p:txBody>
      </p:sp>
      <p:sp>
        <p:nvSpPr>
          <p:cNvPr id="91" name="Google Shape;91;p19"/>
          <p:cNvSpPr/>
          <p:nvPr/>
        </p:nvSpPr>
        <p:spPr>
          <a:xfrm>
            <a:off x="7436700" y="1607400"/>
            <a:ext cx="1532400" cy="1425900"/>
          </a:xfrm>
          <a:prstGeom prst="wedgeRoundRectCallout">
            <a:avLst>
              <a:gd fmla="val -57740" name="adj1"/>
              <a:gd fmla="val 1854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This Excel like table will be used to input- ‘HC Growth’, ‘Attrition’ and ‘Fresher Hiring’ data.</a:t>
            </a:r>
            <a:endParaRPr sz="1000"/>
          </a:p>
          <a:p>
            <a:pPr indent="0" lvl="0" marL="0" rtl="0" algn="l">
              <a:spcBef>
                <a:spcPts val="0"/>
              </a:spcBef>
              <a:spcAft>
                <a:spcPts val="0"/>
              </a:spcAft>
              <a:buNone/>
            </a:pPr>
            <a:r>
              <a:rPr lang="en-GB" sz="1000"/>
              <a:t>Select and drag operation can be used to copy data to other cells.</a:t>
            </a:r>
            <a:endParaRPr sz="1000"/>
          </a:p>
        </p:txBody>
      </p:sp>
      <p:sp>
        <p:nvSpPr>
          <p:cNvPr id="92" name="Google Shape;92;p19"/>
          <p:cNvSpPr/>
          <p:nvPr/>
        </p:nvSpPr>
        <p:spPr>
          <a:xfrm>
            <a:off x="0" y="3600000"/>
            <a:ext cx="1993200" cy="1125600"/>
          </a:xfrm>
          <a:prstGeom prst="wedgeRoundRectCallout">
            <a:avLst>
              <a:gd fmla="val 112358" name="adj1"/>
              <a:gd fmla="val 5476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1st button</a:t>
            </a:r>
            <a:r>
              <a:rPr lang="en-GB" sz="1000"/>
              <a:t> when pressed will copy the data entered for the selected ‘Service Line/BU’ to all other Service Lines/BUs.</a:t>
            </a:r>
            <a:endParaRPr sz="1000"/>
          </a:p>
          <a:p>
            <a:pPr indent="0" lvl="0" marL="0" rtl="0" algn="l">
              <a:spcBef>
                <a:spcPts val="0"/>
              </a:spcBef>
              <a:spcAft>
                <a:spcPts val="0"/>
              </a:spcAft>
              <a:buNone/>
            </a:pPr>
            <a:r>
              <a:rPr lang="en-GB" sz="1000"/>
              <a:t>The copied data is only to reduce the user’s effort and it will be </a:t>
            </a:r>
            <a:r>
              <a:rPr lang="en-GB" sz="1000"/>
              <a:t>editable.</a:t>
            </a:r>
            <a:endParaRPr sz="1000"/>
          </a:p>
        </p:txBody>
      </p:sp>
      <p:sp>
        <p:nvSpPr>
          <p:cNvPr id="93" name="Google Shape;93;p19"/>
          <p:cNvSpPr/>
          <p:nvPr/>
        </p:nvSpPr>
        <p:spPr>
          <a:xfrm>
            <a:off x="7436700" y="3071688"/>
            <a:ext cx="1364400" cy="922200"/>
          </a:xfrm>
          <a:prstGeom prst="wedgeRoundRectCallout">
            <a:avLst>
              <a:gd fmla="val -212581" name="adj1"/>
              <a:gd fmla="val 13354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‘Save button’</a:t>
            </a:r>
            <a:r>
              <a:rPr lang="en-GB" sz="1000"/>
              <a:t> will be used to save the changes made in the table.</a:t>
            </a:r>
            <a:endParaRPr sz="1000"/>
          </a:p>
        </p:txBody>
      </p:sp>
      <p:sp>
        <p:nvSpPr>
          <p:cNvPr id="94" name="Google Shape;94;p19"/>
          <p:cNvSpPr/>
          <p:nvPr/>
        </p:nvSpPr>
        <p:spPr>
          <a:xfrm>
            <a:off x="7436700" y="4032300"/>
            <a:ext cx="1364400" cy="1111200"/>
          </a:xfrm>
          <a:prstGeom prst="wedgeRoundRectCallout">
            <a:avLst>
              <a:gd fmla="val -115980" name="adj1"/>
              <a:gd fmla="val 230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‘Upload from Excel button’</a:t>
            </a:r>
            <a:r>
              <a:rPr lang="en-GB" sz="1000"/>
              <a:t> will be used to only insert data for Forecasted months from Excel.</a:t>
            </a:r>
            <a:endParaRPr sz="1000"/>
          </a:p>
        </p:txBody>
      </p:sp>
      <p:sp>
        <p:nvSpPr>
          <p:cNvPr id="95" name="Google Shape;95;p19"/>
          <p:cNvSpPr/>
          <p:nvPr/>
        </p:nvSpPr>
        <p:spPr>
          <a:xfrm>
            <a:off x="7436700" y="0"/>
            <a:ext cx="1532400" cy="1039500"/>
          </a:xfrm>
          <a:prstGeom prst="wedgeRectCallout">
            <a:avLst>
              <a:gd fmla="val -244522" name="adj1"/>
              <a:gd fmla="val 15823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Feedback- Ashwini &amp; Som:</a:t>
            </a:r>
            <a:endParaRPr sz="1000"/>
          </a:p>
          <a:p>
            <a:pPr indent="0" lvl="0" marL="0" rtl="0" algn="l">
              <a:spcBef>
                <a:spcPts val="0"/>
              </a:spcBef>
              <a:spcAft>
                <a:spcPts val="0"/>
              </a:spcAft>
              <a:buNone/>
            </a:pPr>
            <a:r>
              <a:rPr lang="en-GB" sz="1000"/>
              <a:t>Add a column for ‘Revenue Growth’</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203612" y="0"/>
            <a:ext cx="7406631" cy="5143500"/>
          </a:xfrm>
          <a:prstGeom prst="rect">
            <a:avLst/>
          </a:prstGeom>
          <a:noFill/>
          <a:ln>
            <a:noFill/>
          </a:ln>
        </p:spPr>
      </p:pic>
      <p:sp>
        <p:nvSpPr>
          <p:cNvPr id="101" name="Google Shape;101;p20"/>
          <p:cNvSpPr/>
          <p:nvPr/>
        </p:nvSpPr>
        <p:spPr>
          <a:xfrm>
            <a:off x="0" y="0"/>
            <a:ext cx="1203600" cy="889500"/>
          </a:xfrm>
          <a:prstGeom prst="wedgeRoundRectCallout">
            <a:avLst>
              <a:gd fmla="val 177025" name="adj1"/>
              <a:gd fmla="val 118657"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Select</a:t>
            </a:r>
            <a:r>
              <a:rPr b="1" lang="en-GB" sz="1000"/>
              <a:t> Service Line </a:t>
            </a:r>
            <a:r>
              <a:rPr lang="en-GB" sz="1000"/>
              <a:t>and </a:t>
            </a:r>
            <a:r>
              <a:rPr b="1" lang="en-GB" sz="1000"/>
              <a:t>Business Unit </a:t>
            </a:r>
            <a:r>
              <a:rPr lang="en-GB" sz="1000"/>
              <a:t>from the drop down</a:t>
            </a:r>
            <a:endParaRPr sz="1000"/>
          </a:p>
        </p:txBody>
      </p:sp>
      <p:sp>
        <p:nvSpPr>
          <p:cNvPr id="102" name="Google Shape;102;p20"/>
          <p:cNvSpPr/>
          <p:nvPr/>
        </p:nvSpPr>
        <p:spPr>
          <a:xfrm>
            <a:off x="7790250" y="139300"/>
            <a:ext cx="1125000" cy="942900"/>
          </a:xfrm>
          <a:prstGeom prst="wedgeRoundRectCallout">
            <a:avLst>
              <a:gd fmla="val -318604" name="adj1"/>
              <a:gd fmla="val 9433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Select Forecast Duration</a:t>
            </a:r>
            <a:endParaRPr sz="1000"/>
          </a:p>
        </p:txBody>
      </p:sp>
      <p:sp>
        <p:nvSpPr>
          <p:cNvPr id="103" name="Google Shape;103;p20"/>
          <p:cNvSpPr/>
          <p:nvPr/>
        </p:nvSpPr>
        <p:spPr>
          <a:xfrm>
            <a:off x="0" y="2882475"/>
            <a:ext cx="1203600" cy="2196600"/>
          </a:xfrm>
          <a:prstGeom prst="wedgeRoundRectCallout">
            <a:avLst>
              <a:gd fmla="val 275850" name="adj1"/>
              <a:gd fmla="val -9926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‘Show Historical Data From’ will only appear if the user checks the ‘Show Historical Data’ checkbox.</a:t>
            </a:r>
            <a:endParaRPr sz="1000"/>
          </a:p>
          <a:p>
            <a:pPr indent="0" lvl="0" marL="0" rtl="0" algn="l">
              <a:spcBef>
                <a:spcPts val="0"/>
              </a:spcBef>
              <a:spcAft>
                <a:spcPts val="0"/>
              </a:spcAft>
              <a:buNone/>
            </a:pPr>
            <a:r>
              <a:rPr lang="en-GB" sz="1000"/>
              <a:t>User can select a date from Calendar view to </a:t>
            </a:r>
            <a:r>
              <a:rPr b="1" lang="en-GB" sz="1000"/>
              <a:t>only view </a:t>
            </a:r>
            <a:r>
              <a:rPr lang="en-GB" sz="1000"/>
              <a:t>Historical data. </a:t>
            </a:r>
            <a:endParaRPr sz="1000"/>
          </a:p>
        </p:txBody>
      </p:sp>
      <p:sp>
        <p:nvSpPr>
          <p:cNvPr id="104" name="Google Shape;104;p20"/>
          <p:cNvSpPr/>
          <p:nvPr/>
        </p:nvSpPr>
        <p:spPr>
          <a:xfrm>
            <a:off x="7725950" y="2025250"/>
            <a:ext cx="1418100" cy="2732400"/>
          </a:xfrm>
          <a:prstGeom prst="wedgeRoundRectCallout">
            <a:avLst>
              <a:gd fmla="val 8185" name="adj1"/>
              <a:gd fmla="val -5927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t>1st two options</a:t>
            </a:r>
            <a:r>
              <a:rPr lang="en-GB" sz="1000"/>
              <a:t> will enable the users to send this grid to an existing dashboard, or to create a new dashboard and then send it there for Reporting purposes.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GB" sz="1000"/>
              <a:t>Share </a:t>
            </a:r>
            <a:r>
              <a:rPr lang="en-GB" sz="1000"/>
              <a:t>will allow sharing in .jpeg, .xls, etc. formats</a:t>
            </a:r>
            <a:endParaRPr sz="1000"/>
          </a:p>
        </p:txBody>
      </p:sp>
      <p:sp>
        <p:nvSpPr>
          <p:cNvPr id="105" name="Google Shape;105;p20"/>
          <p:cNvSpPr/>
          <p:nvPr/>
        </p:nvSpPr>
        <p:spPr>
          <a:xfrm>
            <a:off x="0" y="1275250"/>
            <a:ext cx="1203600" cy="750000"/>
          </a:xfrm>
          <a:prstGeom prst="wedgeRectCallout">
            <a:avLst>
              <a:gd fmla="val 193941" name="adj1"/>
              <a:gd fmla="val 80003"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Feedback-Som:</a:t>
            </a:r>
            <a:endParaRPr sz="1000"/>
          </a:p>
          <a:p>
            <a:pPr indent="0" lvl="0" marL="0" rtl="0" algn="l">
              <a:spcBef>
                <a:spcPts val="0"/>
              </a:spcBef>
              <a:spcAft>
                <a:spcPts val="0"/>
              </a:spcAft>
              <a:buNone/>
            </a:pPr>
            <a:r>
              <a:rPr lang="en-GB" sz="1000"/>
              <a:t>Add ‘Guideline’ data as default</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Access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GB" sz="1600"/>
              <a:t>Edit and View:</a:t>
            </a:r>
            <a:endParaRPr sz="1600"/>
          </a:p>
          <a:p>
            <a:pPr indent="-330200" lvl="1" marL="914400" rtl="0" algn="l">
              <a:spcBef>
                <a:spcPts val="0"/>
              </a:spcBef>
              <a:spcAft>
                <a:spcPts val="0"/>
              </a:spcAft>
              <a:buSzPts val="1600"/>
              <a:buAutoNum type="alphaLcPeriod"/>
            </a:pPr>
            <a:r>
              <a:rPr b="1" lang="en-GB" sz="1600"/>
              <a:t>SL Heads / BU Heads</a:t>
            </a:r>
            <a:r>
              <a:rPr lang="en-GB" sz="1600"/>
              <a:t>- Only details concerning their own SLs/BUs, such a user can only select either SL or BU at a time</a:t>
            </a:r>
            <a:endParaRPr sz="1600"/>
          </a:p>
          <a:p>
            <a:pPr indent="-330200" lvl="1" marL="914400" rtl="0" algn="l">
              <a:spcBef>
                <a:spcPts val="0"/>
              </a:spcBef>
              <a:spcAft>
                <a:spcPts val="0"/>
              </a:spcAft>
              <a:buSzPts val="1600"/>
              <a:buAutoNum type="alphaLcPeriod"/>
            </a:pPr>
            <a:r>
              <a:rPr b="1" lang="en-GB" sz="1600"/>
              <a:t>RMG leadership</a:t>
            </a:r>
            <a:r>
              <a:rPr lang="en-GB" sz="1600"/>
              <a:t>- They can select both SL and BU to plan on a request that has both SL and BU definite specificity</a:t>
            </a:r>
            <a:endParaRPr sz="1600"/>
          </a:p>
          <a:p>
            <a:pPr indent="-330200" lvl="1" marL="914400" rtl="0" algn="l">
              <a:spcBef>
                <a:spcPts val="0"/>
              </a:spcBef>
              <a:spcAft>
                <a:spcPts val="0"/>
              </a:spcAft>
              <a:buSzPts val="1600"/>
              <a:buAutoNum type="alphaLcPeriod"/>
            </a:pPr>
            <a:r>
              <a:rPr b="1" lang="en-GB" sz="1600"/>
              <a:t>CEO, COO</a:t>
            </a:r>
            <a:r>
              <a:rPr lang="en-GB" sz="1600"/>
              <a:t>- Access to all SLs and BUs</a:t>
            </a:r>
            <a:endParaRPr sz="1600"/>
          </a:p>
          <a:p>
            <a:pPr indent="-330200" lvl="0" marL="457200" rtl="0" algn="l">
              <a:spcBef>
                <a:spcPts val="0"/>
              </a:spcBef>
              <a:spcAft>
                <a:spcPts val="0"/>
              </a:spcAft>
              <a:buSzPts val="1600"/>
              <a:buAutoNum type="arabicPeriod"/>
            </a:pPr>
            <a:r>
              <a:rPr lang="en-GB" sz="1600"/>
              <a:t>Only View:</a:t>
            </a:r>
            <a:endParaRPr sz="1600"/>
          </a:p>
          <a:p>
            <a:pPr indent="-330200" lvl="1" marL="914400" rtl="0" algn="l">
              <a:spcBef>
                <a:spcPts val="0"/>
              </a:spcBef>
              <a:spcAft>
                <a:spcPts val="0"/>
              </a:spcAft>
              <a:buSzPts val="1600"/>
              <a:buAutoNum type="alphaLcPeriod"/>
            </a:pPr>
            <a:r>
              <a:rPr lang="en-GB" sz="1600"/>
              <a:t>None</a:t>
            </a:r>
            <a:endParaRPr sz="1600"/>
          </a:p>
          <a:p>
            <a:pPr indent="-330200" lvl="0" marL="457200" rtl="0" algn="l">
              <a:spcBef>
                <a:spcPts val="0"/>
              </a:spcBef>
              <a:spcAft>
                <a:spcPts val="0"/>
              </a:spcAft>
              <a:buSzPts val="1600"/>
              <a:buAutoNum type="arabicPeriod"/>
            </a:pPr>
            <a:r>
              <a:rPr b="1" lang="en-GB" sz="1600"/>
              <a:t>Configurable User Access</a:t>
            </a:r>
            <a:r>
              <a:rPr lang="en-GB" sz="1600"/>
              <a:t>- From Admin Panel</a:t>
            </a:r>
            <a:endParaRPr sz="16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