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9086-9C11-415C-88E5-4FEEDAB0D5E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B1E37F0-9D67-43AA-8349-D9114511A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42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9086-9C11-415C-88E5-4FEEDAB0D5E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1E37F0-9D67-43AA-8349-D9114511A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92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9086-9C11-415C-88E5-4FEEDAB0D5E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1E37F0-9D67-43AA-8349-D9114511A89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067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9086-9C11-415C-88E5-4FEEDAB0D5E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1E37F0-9D67-43AA-8349-D9114511A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170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9086-9C11-415C-88E5-4FEEDAB0D5E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1E37F0-9D67-43AA-8349-D9114511A89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8530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9086-9C11-415C-88E5-4FEEDAB0D5E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1E37F0-9D67-43AA-8349-D9114511A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524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9086-9C11-415C-88E5-4FEEDAB0D5E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37F0-9D67-43AA-8349-D9114511A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441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9086-9C11-415C-88E5-4FEEDAB0D5E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37F0-9D67-43AA-8349-D9114511A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68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9086-9C11-415C-88E5-4FEEDAB0D5E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37F0-9D67-43AA-8349-D9114511A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03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9086-9C11-415C-88E5-4FEEDAB0D5E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1E37F0-9D67-43AA-8349-D9114511A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86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9086-9C11-415C-88E5-4FEEDAB0D5E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B1E37F0-9D67-43AA-8349-D9114511A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87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9086-9C11-415C-88E5-4FEEDAB0D5E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B1E37F0-9D67-43AA-8349-D9114511A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73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9086-9C11-415C-88E5-4FEEDAB0D5E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37F0-9D67-43AA-8349-D9114511A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75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9086-9C11-415C-88E5-4FEEDAB0D5E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37F0-9D67-43AA-8349-D9114511A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41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9086-9C11-415C-88E5-4FEEDAB0D5E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37F0-9D67-43AA-8349-D9114511A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73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9086-9C11-415C-88E5-4FEEDAB0D5E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1E37F0-9D67-43AA-8349-D9114511A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75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19086-9C11-415C-88E5-4FEEDAB0D5E9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B1E37F0-9D67-43AA-8349-D9114511A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80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aibhavdandge03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1884-7F68-4E10-B6D8-FC1D87CB6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007536"/>
            <a:ext cx="7197726" cy="2421464"/>
          </a:xfrm>
        </p:spPr>
        <p:txBody>
          <a:bodyPr/>
          <a:lstStyle/>
          <a:p>
            <a:r>
              <a:rPr lang="en-US" dirty="0"/>
              <a:t>Lending Club Case study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EC328-5BF1-486C-942B-0A0B0E0B23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Name: Vaibhav Dandge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vaibhavdandge03@gmail.com</a:t>
            </a:r>
            <a:endParaRPr lang="en-US" dirty="0"/>
          </a:p>
          <a:p>
            <a:r>
              <a:rPr lang="en-US" dirty="0"/>
              <a:t>GitHub: https://github.com/vaibhavdandge/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251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D166-CE0B-45C1-AB6D-B6FD2B55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CF3823A-515A-48D5-BBA8-630C9A844B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780" y="2133600"/>
            <a:ext cx="6276265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686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D166-CE0B-45C1-AB6D-B6FD2B55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1DDDF-3354-470D-AB54-3919F856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The above analysis with respect to the charged off loans.</a:t>
            </a:r>
          </a:p>
          <a:p>
            <a:pPr algn="l" rtl="0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There is a more probability of defaulting when :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Applicants taking loan for 'home improvement' and have income of 60k -70k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Applicants whose home ownership is 'MORTGAGE and have income of 60-70k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Applicants who receive interest at the rate of 21-24% and have an income of 70k-80k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Applicants who have taken a loan in the range 30k - 35k and are charged interest rate of 15-17.5 %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Applicants who have taken a loan for small business and the loan amount is greater than 14k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Applicants whose home ownership is 'MORTGAGE and have loan of 14-16k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When grade is F and loan amount is between 15k-20k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When employment length is 10yrs and loan amount is 12k-14k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When the loan is verified and loan amount is above 16k For grade G and interest rate above 20%</a:t>
            </a:r>
          </a:p>
          <a:p>
            <a:pPr algn="l" rtl="0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Applicants who applied and defaulted have no significant difference in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herit"/>
              </a:rPr>
              <a:t>loan_amounts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Which means that applicants applying for long term has applied for more loan.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3958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464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6BF1-2EC9-4498-86B9-20F5057BD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494" y="926237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 </a:t>
            </a:r>
            <a:r>
              <a:rPr lang="en-US" sz="2200" dirty="0"/>
              <a:t>Statement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work for a consumer finance company which </a:t>
            </a:r>
            <a:r>
              <a:rPr lang="en-US" dirty="0" err="1"/>
              <a:t>specialises</a:t>
            </a:r>
            <a:r>
              <a:rPr lang="en-US" dirty="0"/>
              <a:t> in lending various types of loans to urban customers. </a:t>
            </a:r>
          </a:p>
          <a:p>
            <a:r>
              <a:rPr lang="en-US" dirty="0"/>
              <a:t>When the company receives a loan application, </a:t>
            </a:r>
          </a:p>
          <a:p>
            <a:r>
              <a:rPr lang="en-US" dirty="0"/>
              <a:t>the company has to make a decision for loan approval based on the applicant’s profile.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DF6FD-C170-4DE5-88CF-2A902054A2D5}"/>
              </a:ext>
            </a:extLst>
          </p:cNvPr>
          <p:cNvSpPr txBox="1"/>
          <p:nvPr/>
        </p:nvSpPr>
        <p:spPr>
          <a:xfrm>
            <a:off x="2278494" y="4438771"/>
            <a:ext cx="922168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500" b="1" i="0" dirty="0">
                <a:solidFill>
                  <a:srgbClr val="000000"/>
                </a:solidFill>
                <a:effectLst/>
                <a:latin typeface="Helvetica Neue"/>
              </a:rPr>
              <a:t>Two types of risks are associated with the bank’s decision: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Helvetica Neue"/>
              </a:rPr>
              <a:t>If the applicant is likely to repay the loan, then not approving the loan results in a loss of business to the company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Helvetica Neue"/>
              </a:rPr>
              <a:t>If the applicant is not likely to repay the loan, i.e. he/she is likely to default, then approving the loan may lead to a financial loss for the company</a:t>
            </a:r>
          </a:p>
        </p:txBody>
      </p:sp>
    </p:spTree>
    <p:extLst>
      <p:ext uri="{BB962C8B-B14F-4D97-AF65-F5344CB8AC3E}">
        <p14:creationId xmlns:p14="http://schemas.microsoft.com/office/powerpoint/2010/main" val="30273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B09B-64B0-4E44-91FA-723499D3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Data understanding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6BC16C-6A54-4130-B9F3-4524BE641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shape loan data -(39717, 111)</a:t>
            </a:r>
          </a:p>
          <a:p>
            <a:r>
              <a:rPr lang="en-US" dirty="0"/>
              <a:t>INFO</a:t>
            </a:r>
          </a:p>
          <a:p>
            <a:r>
              <a:rPr lang="en-US" dirty="0" err="1"/>
              <a:t>RangeIndex</a:t>
            </a:r>
            <a:r>
              <a:rPr lang="en-US" dirty="0"/>
              <a:t>: 39717 entries, 0 to 39716</a:t>
            </a:r>
          </a:p>
          <a:p>
            <a:r>
              <a:rPr lang="en-US" dirty="0"/>
              <a:t>Columns: 111 entries, id to </a:t>
            </a:r>
            <a:r>
              <a:rPr lang="en-US" dirty="0" err="1"/>
              <a:t>total_il_high_credit_limit</a:t>
            </a:r>
            <a:endParaRPr lang="en-US" dirty="0"/>
          </a:p>
          <a:p>
            <a:r>
              <a:rPr lang="en-US" dirty="0" err="1"/>
              <a:t>dtypes</a:t>
            </a:r>
            <a:r>
              <a:rPr lang="en-US" dirty="0"/>
              <a:t>: float64(74), int64(13), object(24)</a:t>
            </a:r>
          </a:p>
          <a:p>
            <a:r>
              <a:rPr lang="en-US" dirty="0"/>
              <a:t>memory usage: 33.6+ MB</a:t>
            </a:r>
          </a:p>
          <a:p>
            <a:r>
              <a:rPr lang="en-US" dirty="0"/>
              <a:t>None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77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D166-CE0B-45C1-AB6D-B6FD2B55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Data Cleaning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1DDDF-3354-470D-AB54-3919F856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076" y="1396753"/>
            <a:ext cx="9040536" cy="4400365"/>
          </a:xfrm>
        </p:spPr>
        <p:txBody>
          <a:bodyPr>
            <a:noAutofit/>
          </a:bodyPr>
          <a:lstStyle/>
          <a:p>
            <a:pPr algn="l" rtl="0"/>
            <a:r>
              <a:rPr lang="en-US" sz="1500" i="0" dirty="0">
                <a:solidFill>
                  <a:srgbClr val="000000"/>
                </a:solidFill>
                <a:effectLst/>
                <a:latin typeface="inherit"/>
              </a:rPr>
              <a:t>There are several columns which are single valued.</a:t>
            </a:r>
          </a:p>
          <a:p>
            <a:pPr algn="l" rtl="0"/>
            <a:r>
              <a:rPr lang="en-US" sz="1500" i="0" dirty="0">
                <a:solidFill>
                  <a:srgbClr val="000000"/>
                </a:solidFill>
                <a:effectLst/>
                <a:latin typeface="inherit"/>
              </a:rPr>
              <a:t>They cannot contribute to our analysis in any way. So we have to remove them.</a:t>
            </a:r>
          </a:p>
          <a:p>
            <a:r>
              <a:rPr lang="en-US" sz="1500" dirty="0"/>
              <a:t>Now we have 5 rows and 48 columns </a:t>
            </a:r>
            <a:r>
              <a:rPr lang="en-US" sz="1500" dirty="0" err="1"/>
              <a:t>aout</a:t>
            </a:r>
            <a:r>
              <a:rPr lang="en-US" sz="1500" dirty="0"/>
              <a:t> of which some correspond to the post approval of loan</a:t>
            </a:r>
          </a:p>
          <a:p>
            <a:r>
              <a:rPr lang="en-US" sz="1500" dirty="0"/>
              <a:t>our main goal is to find customers which likely to be defaulter or not.</a:t>
            </a:r>
          </a:p>
          <a:p>
            <a:r>
              <a:rPr lang="en-US" sz="1500" dirty="0"/>
              <a:t>We are analyzing the customer details and the driving factors of loan defaulting before approving loan. So we can safely remove the columns / variables corresponding to that scenario.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9463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9EA94E3-2F51-4648-8041-48E0A3E35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803491"/>
            <a:ext cx="6403574" cy="114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786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Outlier Treatment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3491EFD9-0490-492D-9E9B-C0AE8B87B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94" y="2350161"/>
            <a:ext cx="6139540" cy="458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17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C73547-7700-4020-BD14-37235B8AE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826" y="222296"/>
            <a:ext cx="4600712" cy="339884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6C3CDFE-D7F6-4CCF-A5F4-BE58A771D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571" y="328472"/>
            <a:ext cx="4685050" cy="348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1F7CAA2-1ED4-4C55-9511-E06E8C5A6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308" y="4075605"/>
            <a:ext cx="3734545" cy="278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34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D166-CE0B-45C1-AB6D-B6FD2B55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1500" b="1" i="0" dirty="0">
                <a:solidFill>
                  <a:srgbClr val="000000"/>
                </a:solidFill>
                <a:effectLst/>
                <a:latin typeface="inherit"/>
              </a:rPr>
              <a:t>Visualizing Categorical Data</a:t>
            </a:r>
            <a:br>
              <a:rPr lang="en-US" sz="1500" b="1" i="0" dirty="0">
                <a:solidFill>
                  <a:srgbClr val="000000"/>
                </a:solidFill>
                <a:effectLst/>
                <a:latin typeface="inherit"/>
              </a:rPr>
            </a:br>
            <a:r>
              <a:rPr lang="en-US" sz="1500" b="0" i="0" dirty="0">
                <a:solidFill>
                  <a:srgbClr val="000000"/>
                </a:solidFill>
                <a:effectLst/>
                <a:latin typeface="Helvetica Neue"/>
              </a:rPr>
              <a:t>As we already have grade column, extracting only subgrade (int level value) from the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Helvetica Neue"/>
              </a:rPr>
              <a:t>sub_grade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Helvetica Neue"/>
              </a:rPr>
              <a:t> variable We are analyzing and visualizing only the defaulter data. So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Helvetica Neue"/>
              </a:rPr>
              <a:t>subsetting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Helvetica Neue"/>
              </a:rPr>
              <a:t> the data while plotting only for 'Charged Off'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Helvetica Neue"/>
              </a:rPr>
              <a:t>loan_status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Helvetica Neue"/>
              </a:rPr>
              <a:t> for below plots</a:t>
            </a:r>
            <a:br>
              <a:rPr lang="en-US" sz="15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sz="15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2D3D016-45E1-4AC2-9CDE-960CDF10A4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4" y="2070763"/>
            <a:ext cx="5104762" cy="333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AE4EA53-34E1-48C7-B1F5-4FB9365E1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150" y="1990864"/>
            <a:ext cx="6257215" cy="36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40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1DDDF-3354-470D-AB54-3919F856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FE896DC-8D7F-4D08-9504-9D91450A6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229" y="2032070"/>
            <a:ext cx="6334805" cy="420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16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6F683E6C-41D0-456B-B7F3-94DE2653D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2176463"/>
            <a:ext cx="36957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EC926671-EDBA-4D19-BA65-FAAA37466B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41" y="2176463"/>
            <a:ext cx="6554141" cy="444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8857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</TotalTime>
  <Words>522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Helvetica Neue</vt:lpstr>
      <vt:lpstr>inherit</vt:lpstr>
      <vt:lpstr>Wingdings 3</vt:lpstr>
      <vt:lpstr>Wisp</vt:lpstr>
      <vt:lpstr>Lending Club Case study</vt:lpstr>
      <vt:lpstr>PowerPoint Presentation</vt:lpstr>
      <vt:lpstr>Data understanding </vt:lpstr>
      <vt:lpstr>Data Cleaning </vt:lpstr>
      <vt:lpstr>PowerPoint Presentation</vt:lpstr>
      <vt:lpstr>PowerPoint Presentation</vt:lpstr>
      <vt:lpstr>Visualizing Categorical Data As we already have grade column, extracting only subgrade (int level value) from the sub_grade variable We are analyzing and visualizing only the defaulter data. So subsetting the data while plotting only for 'Charged Off' loan_status for below plots </vt:lpstr>
      <vt:lpstr>PowerPoint Presentation</vt:lpstr>
      <vt:lpstr>PowerPoint Presentation</vt:lpstr>
      <vt:lpstr>PowerPoint Presentation</vt:lpstr>
      <vt:lpstr>Observations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Vaibhav Dandge</dc:creator>
  <cp:lastModifiedBy>Vaibhav Dandge</cp:lastModifiedBy>
  <cp:revision>1</cp:revision>
  <dcterms:created xsi:type="dcterms:W3CDTF">2022-02-09T17:43:02Z</dcterms:created>
  <dcterms:modified xsi:type="dcterms:W3CDTF">2022-02-09T18:30:22Z</dcterms:modified>
</cp:coreProperties>
</file>