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6" r:id="rId3"/>
    <p:sldId id="258" r:id="rId4"/>
    <p:sldId id="294" r:id="rId5"/>
    <p:sldId id="259" r:id="rId6"/>
    <p:sldId id="260" r:id="rId7"/>
    <p:sldId id="272" r:id="rId8"/>
    <p:sldId id="278" r:id="rId9"/>
    <p:sldId id="270" r:id="rId10"/>
    <p:sldId id="271" r:id="rId11"/>
    <p:sldId id="273" r:id="rId12"/>
    <p:sldId id="275" r:id="rId13"/>
    <p:sldId id="276" r:id="rId14"/>
    <p:sldId id="277" r:id="rId15"/>
    <p:sldId id="279" r:id="rId16"/>
    <p:sldId id="281" r:id="rId17"/>
    <p:sldId id="280" r:id="rId18"/>
    <p:sldId id="282" r:id="rId19"/>
    <p:sldId id="283" r:id="rId20"/>
    <p:sldId id="284" r:id="rId21"/>
    <p:sldId id="285" r:id="rId22"/>
    <p:sldId id="286" r:id="rId23"/>
    <p:sldId id="287" r:id="rId24"/>
    <p:sldId id="288" r:id="rId25"/>
    <p:sldId id="292" r:id="rId26"/>
    <p:sldId id="289" r:id="rId27"/>
    <p:sldId id="291" r:id="rId28"/>
    <p:sldId id="293" r:id="rId29"/>
    <p:sldId id="290" r:id="rId30"/>
    <p:sldId id="295" r:id="rId31"/>
    <p:sldId id="26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varScale="1">
        <p:scale>
          <a:sx n="63" d="100"/>
          <a:sy n="63" d="100"/>
        </p:scale>
        <p:origin x="138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w-K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6C1A0C-D7E6-425C-A257-5451222E0F43}" type="datetimeFigureOut">
              <a:rPr lang="sw-KE" smtClean="0"/>
              <a:t>13/06/2020</a:t>
            </a:fld>
            <a:endParaRPr lang="sw-K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w-K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w-K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w-K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DAC167-7647-4B4C-9AE2-B1F6034ADD51}" type="slidenum">
              <a:rPr lang="sw-KE" smtClean="0"/>
              <a:t>‹#›</a:t>
            </a:fld>
            <a:endParaRPr lang="sw-KE"/>
          </a:p>
        </p:txBody>
      </p:sp>
    </p:spTree>
    <p:extLst>
      <p:ext uri="{BB962C8B-B14F-4D97-AF65-F5344CB8AC3E}">
        <p14:creationId xmlns:p14="http://schemas.microsoft.com/office/powerpoint/2010/main" val="3605343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1FA1553-487B-4BA3-9F71-70C14DC568B2}" type="datetime1">
              <a:rPr lang="en-US" smtClean="0"/>
              <a:t>6/13/2020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806862-78A5-4ED2-BD5B-8554D4AA89F5}" type="datetime1">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7F63E-B035-4463-9A0C-74A4911AC3DD}" type="datetime1">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6F0308E-C0F0-4DC9-AE56-D114BC139081}" type="datetime1">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3A7D18A-08E0-4358-8C3C-3683800EEBFF}" type="datetime1">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09C3033-AAFE-4451-B046-5C62E56BA1F4}" type="datetime1">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B8FC844-234D-4BEB-BED1-18721F271BBA}" type="datetime1">
              <a:rPr lang="en-US" smtClean="0"/>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03A108-A3D4-4973-9669-E689805B09A8}" type="datetime1">
              <a:rPr lang="en-US" smtClean="0"/>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357B3-00EA-4ACA-8BF6-FADFD79FA34C}" type="datetime1">
              <a:rPr lang="en-US" smtClean="0"/>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F9E7639-DDB0-450F-9652-DE406F01E8A1}" type="datetime1">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BCA6586-C0A8-426F-902F-67677422DC92}" type="datetime1">
              <a:rPr lang="en-US" smtClean="0"/>
              <a:t>6/13/2020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0FE49A7-4153-445C-A84F-58160084C969}" type="datetime1">
              <a:rPr lang="en-US" smtClean="0"/>
              <a:t>6/13/2020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609600"/>
            <a:ext cx="6553200" cy="923330"/>
          </a:xfrm>
          <a:prstGeom prst="rect">
            <a:avLst/>
          </a:prstGeom>
          <a:noFill/>
        </p:spPr>
        <p:txBody>
          <a:bodyPr wrap="square" rtlCol="0">
            <a:spAutoFit/>
          </a:bodyPr>
          <a:lstStyle/>
          <a:p>
            <a:pPr algn="ctr"/>
            <a:r>
              <a:rPr lang="en-US" b="1" dirty="0">
                <a:latin typeface="Times New Roman" pitchFamily="18" charset="0"/>
                <a:cs typeface="Times New Roman" pitchFamily="18" charset="0"/>
              </a:rPr>
              <a:t>Major Project Presentation</a:t>
            </a:r>
          </a:p>
          <a:p>
            <a:pPr algn="ctr"/>
            <a:r>
              <a:rPr lang="en-US" b="1" dirty="0">
                <a:latin typeface="Times New Roman" pitchFamily="18" charset="0"/>
                <a:cs typeface="Times New Roman" pitchFamily="18" charset="0"/>
              </a:rPr>
              <a:t>On</a:t>
            </a:r>
          </a:p>
          <a:p>
            <a:pPr algn="ctr"/>
            <a:r>
              <a:rPr lang="en-US" b="1" dirty="0">
                <a:latin typeface="Times New Roman" pitchFamily="18" charset="0"/>
                <a:cs typeface="Times New Roman" pitchFamily="18" charset="0"/>
              </a:rPr>
              <a:t>NETWORK INTRUSION DETECTION SYSTEM</a:t>
            </a:r>
            <a:endParaRPr lang="sw-KE" b="1" dirty="0">
              <a:latin typeface="Times New Roman" pitchFamily="18" charset="0"/>
              <a:cs typeface="Times New Roman" pitchFamily="18" charset="0"/>
            </a:endParaRPr>
          </a:p>
        </p:txBody>
      </p:sp>
      <p:pic>
        <p:nvPicPr>
          <p:cNvPr id="5" name="Picture 4" descr="C:\Users\adimin\Downloads\image.png"/>
          <p:cNvPicPr/>
          <p:nvPr/>
        </p:nvPicPr>
        <p:blipFill>
          <a:blip r:embed="rId2">
            <a:extLst>
              <a:ext uri="{28A0092B-C50C-407E-A947-70E740481C1C}">
                <a14:useLocalDpi xmlns:a14="http://schemas.microsoft.com/office/drawing/2010/main" val="0"/>
              </a:ext>
            </a:extLst>
          </a:blip>
          <a:srcRect/>
          <a:stretch>
            <a:fillRect/>
          </a:stretch>
        </p:blipFill>
        <p:spPr bwMode="auto">
          <a:xfrm>
            <a:off x="3867150" y="1828800"/>
            <a:ext cx="1333500" cy="1304925"/>
          </a:xfrm>
          <a:prstGeom prst="rect">
            <a:avLst/>
          </a:prstGeom>
          <a:noFill/>
          <a:ln>
            <a:noFill/>
          </a:ln>
        </p:spPr>
      </p:pic>
      <p:sp>
        <p:nvSpPr>
          <p:cNvPr id="6" name="TextBox 5"/>
          <p:cNvSpPr txBox="1"/>
          <p:nvPr/>
        </p:nvSpPr>
        <p:spPr>
          <a:xfrm>
            <a:off x="2133600" y="3352799"/>
            <a:ext cx="4800600" cy="3447098"/>
          </a:xfrm>
          <a:prstGeom prst="rect">
            <a:avLst/>
          </a:prstGeom>
          <a:noFill/>
        </p:spPr>
        <p:txBody>
          <a:bodyPr wrap="square" rtlCol="0">
            <a:spAutoFit/>
          </a:bodyPr>
          <a:lstStyle/>
          <a:p>
            <a:pPr algn="ctr"/>
            <a:r>
              <a:rPr lang="en-US" dirty="0"/>
              <a:t>  </a:t>
            </a:r>
            <a:r>
              <a:rPr lang="en-US" sz="1400" b="1" dirty="0">
                <a:latin typeface="Times New Roman" pitchFamily="18" charset="0"/>
                <a:cs typeface="Times New Roman" pitchFamily="18" charset="0"/>
              </a:rPr>
              <a:t>Vaibhav </a:t>
            </a:r>
            <a:r>
              <a:rPr lang="en-US" sz="1400" b="1" dirty="0" err="1">
                <a:latin typeface="Times New Roman" pitchFamily="18" charset="0"/>
                <a:cs typeface="Times New Roman" pitchFamily="18" charset="0"/>
              </a:rPr>
              <a:t>Dingreja</a:t>
            </a:r>
            <a:r>
              <a:rPr lang="en-US" sz="1400" b="1" dirty="0">
                <a:latin typeface="Times New Roman" pitchFamily="18" charset="0"/>
                <a:cs typeface="Times New Roman" pitchFamily="18" charset="0"/>
              </a:rPr>
              <a:t> ( 2011775)</a:t>
            </a:r>
          </a:p>
          <a:p>
            <a:pPr algn="ctr"/>
            <a:r>
              <a:rPr lang="en-US" sz="1400" dirty="0">
                <a:latin typeface="Times New Roman" pitchFamily="18" charset="0"/>
                <a:cs typeface="Times New Roman" pitchFamily="18" charset="0"/>
              </a:rPr>
              <a:t>Major Project</a:t>
            </a:r>
          </a:p>
          <a:p>
            <a:pPr algn="ctr"/>
            <a:r>
              <a:rPr lang="en-US" sz="1400" dirty="0">
                <a:latin typeface="Times New Roman" pitchFamily="18" charset="0"/>
                <a:cs typeface="Times New Roman" pitchFamily="18" charset="0"/>
              </a:rPr>
              <a:t>CSE-CC VIII Semester</a:t>
            </a:r>
          </a:p>
          <a:p>
            <a:pPr algn="ctr"/>
            <a:endParaRPr lang="en-US" sz="1400" dirty="0">
              <a:latin typeface="Times New Roman" pitchFamily="18" charset="0"/>
              <a:cs typeface="Times New Roman" pitchFamily="18" charset="0"/>
            </a:endParaRPr>
          </a:p>
          <a:p>
            <a:pPr algn="ctr"/>
            <a:endParaRPr lang="en-US" sz="1400" b="1" dirty="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a:p>
            <a:pPr algn="ctr"/>
            <a:endParaRPr lang="en-US" sz="1400" b="1" dirty="0">
              <a:latin typeface="Times New Roman" pitchFamily="18" charset="0"/>
              <a:cs typeface="Times New Roman" pitchFamily="18" charset="0"/>
            </a:endParaRPr>
          </a:p>
          <a:p>
            <a:pPr algn="ctr"/>
            <a:endParaRPr lang="en-US" sz="1400" b="1" dirty="0">
              <a:latin typeface="Times New Roman" pitchFamily="18" charset="0"/>
              <a:cs typeface="Times New Roman" pitchFamily="18" charset="0"/>
            </a:endParaRPr>
          </a:p>
          <a:p>
            <a:pPr algn="ctr"/>
            <a:r>
              <a:rPr lang="en-US" sz="1400" b="1" dirty="0">
                <a:latin typeface="Times New Roman" pitchFamily="18" charset="0"/>
                <a:cs typeface="Times New Roman" pitchFamily="18" charset="0"/>
              </a:rPr>
              <a:t>Department of Computer Science and Engineering</a:t>
            </a:r>
          </a:p>
          <a:p>
            <a:pPr algn="ctr"/>
            <a:r>
              <a:rPr lang="en-US" sz="1400" b="1" dirty="0">
                <a:latin typeface="Times New Roman" pitchFamily="18" charset="0"/>
                <a:cs typeface="Times New Roman" pitchFamily="18" charset="0"/>
              </a:rPr>
              <a:t>Graphic Era Deemed to be University,</a:t>
            </a:r>
          </a:p>
          <a:p>
            <a:pPr algn="ctr"/>
            <a:r>
              <a:rPr lang="en-US" sz="1400" b="1" dirty="0">
                <a:latin typeface="Times New Roman" pitchFamily="18" charset="0"/>
                <a:cs typeface="Times New Roman" pitchFamily="18" charset="0"/>
              </a:rPr>
              <a:t>Dehradun, Uttarakhand.</a:t>
            </a:r>
          </a:p>
          <a:p>
            <a:pPr algn="ctr"/>
            <a:endParaRPr lang="en-US" sz="1400" dirty="0">
              <a:latin typeface="Times New Roman" pitchFamily="18" charset="0"/>
              <a:cs typeface="Times New Roman" pitchFamily="18" charset="0"/>
            </a:endParaRPr>
          </a:p>
          <a:p>
            <a:pPr algn="ctr"/>
            <a:endParaRPr lang="en-US" sz="1400" dirty="0">
              <a:latin typeface="Times New Roman" pitchFamily="18" charset="0"/>
              <a:cs typeface="Times New Roman" pitchFamily="18" charset="0"/>
            </a:endParaRPr>
          </a:p>
          <a:p>
            <a:pPr algn="ctr"/>
            <a:endParaRPr lang="sw-KE" b="1"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98975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a:bodyPr>
          <a:lstStyle/>
          <a:p>
            <a:pPr marL="109728" indent="0">
              <a:buNone/>
            </a:pPr>
            <a:r>
              <a:rPr lang="en-IN" dirty="0" err="1"/>
              <a:t>TShark</a:t>
            </a:r>
            <a:r>
              <a:rPr lang="en-IN" dirty="0"/>
              <a:t>, a well-known and powerful command-line tool and is used as a network analyser. It is developed by Wireshark. It’s working structure is quite similar to Tcp dump, but it has some powerful decoders and filters. </a:t>
            </a:r>
            <a:r>
              <a:rPr lang="en-IN" dirty="0" err="1"/>
              <a:t>TShark</a:t>
            </a:r>
            <a:r>
              <a:rPr lang="en-IN" dirty="0"/>
              <a:t> is capable of capturing the data packets information of different network layers and display them in different formats.</a:t>
            </a:r>
            <a:endParaRPr lang="sw-KE" sz="2400" dirty="0">
              <a:latin typeface="Times New Roman"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T-Shark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22738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fontScale="85000" lnSpcReduction="20000"/>
          </a:bodyPr>
          <a:lstStyle/>
          <a:p>
            <a:pPr marL="109728" indent="0">
              <a:buNone/>
            </a:pPr>
            <a:r>
              <a:rPr lang="en-IN" sz="3500" dirty="0">
                <a:latin typeface="Times New Roman" panose="02020603050405020304" pitchFamily="18" charset="0"/>
                <a:cs typeface="Times New Roman" panose="02020603050405020304" pitchFamily="18" charset="0"/>
              </a:rPr>
              <a:t>The purpose of this tool is to calculate flow statistics from a given capture file. Flowtbag was designed with offline processing as the primary focus. </a:t>
            </a:r>
          </a:p>
          <a:p>
            <a:pPr marL="109728" indent="0">
              <a:buNone/>
            </a:pPr>
            <a:r>
              <a:rPr lang="en-IN" sz="3500" dirty="0">
                <a:latin typeface="Times New Roman" panose="02020603050405020304" pitchFamily="18" charset="0"/>
                <a:cs typeface="Times New Roman" panose="02020603050405020304" pitchFamily="18" charset="0"/>
              </a:rPr>
              <a:t>Some of its features are: </a:t>
            </a:r>
          </a:p>
          <a:p>
            <a:pPr marL="109728" indent="0">
              <a:buNone/>
            </a:pPr>
            <a:endParaRPr lang="en-IN" sz="3500" dirty="0">
              <a:latin typeface="Times New Roman" panose="02020603050405020304" pitchFamily="18" charset="0"/>
              <a:cs typeface="Times New Roman" panose="02020603050405020304" pitchFamily="18" charset="0"/>
            </a:endParaRPr>
          </a:p>
          <a:p>
            <a:pPr lvl="0"/>
            <a:r>
              <a:rPr lang="en-IN" sz="3500" dirty="0">
                <a:latin typeface="Times New Roman" panose="02020603050405020304" pitchFamily="18" charset="0"/>
                <a:cs typeface="Times New Roman" panose="02020603050405020304" pitchFamily="18" charset="0"/>
              </a:rPr>
              <a:t>srcip - (string) The source </a:t>
            </a:r>
            <a:r>
              <a:rPr lang="en-IN" sz="3500" dirty="0" err="1">
                <a:latin typeface="Times New Roman" panose="02020603050405020304" pitchFamily="18" charset="0"/>
                <a:cs typeface="Times New Roman" panose="02020603050405020304" pitchFamily="18" charset="0"/>
              </a:rPr>
              <a:t>ip</a:t>
            </a:r>
            <a:r>
              <a:rPr lang="en-IN" sz="3500" dirty="0">
                <a:latin typeface="Times New Roman" panose="02020603050405020304" pitchFamily="18" charset="0"/>
                <a:cs typeface="Times New Roman" panose="02020603050405020304" pitchFamily="18" charset="0"/>
              </a:rPr>
              <a:t> address</a:t>
            </a:r>
          </a:p>
          <a:p>
            <a:pPr lvl="0"/>
            <a:r>
              <a:rPr lang="en-IN" sz="3500" dirty="0">
                <a:latin typeface="Times New Roman" panose="02020603050405020304" pitchFamily="18" charset="0"/>
                <a:cs typeface="Times New Roman" panose="02020603050405020304" pitchFamily="18" charset="0"/>
              </a:rPr>
              <a:t>srcport - The source port number</a:t>
            </a:r>
          </a:p>
          <a:p>
            <a:pPr lvl="0"/>
            <a:r>
              <a:rPr lang="en-IN" sz="3500" dirty="0" err="1">
                <a:latin typeface="Times New Roman" panose="02020603050405020304" pitchFamily="18" charset="0"/>
                <a:cs typeface="Times New Roman" panose="02020603050405020304" pitchFamily="18" charset="0"/>
              </a:rPr>
              <a:t>dstip</a:t>
            </a:r>
            <a:r>
              <a:rPr lang="en-IN" sz="3500" dirty="0">
                <a:latin typeface="Times New Roman" panose="02020603050405020304" pitchFamily="18" charset="0"/>
                <a:cs typeface="Times New Roman" panose="02020603050405020304" pitchFamily="18" charset="0"/>
              </a:rPr>
              <a:t> - (string) The destination </a:t>
            </a:r>
            <a:r>
              <a:rPr lang="en-IN" sz="3500" dirty="0" err="1">
                <a:latin typeface="Times New Roman" panose="02020603050405020304" pitchFamily="18" charset="0"/>
                <a:cs typeface="Times New Roman" panose="02020603050405020304" pitchFamily="18" charset="0"/>
              </a:rPr>
              <a:t>ip</a:t>
            </a:r>
            <a:r>
              <a:rPr lang="en-IN" sz="3500" dirty="0">
                <a:latin typeface="Times New Roman" panose="02020603050405020304" pitchFamily="18" charset="0"/>
                <a:cs typeface="Times New Roman" panose="02020603050405020304" pitchFamily="18" charset="0"/>
              </a:rPr>
              <a:t> address</a:t>
            </a:r>
          </a:p>
          <a:p>
            <a:pPr lvl="0"/>
            <a:r>
              <a:rPr lang="en-IN" sz="3500" dirty="0" err="1">
                <a:latin typeface="Times New Roman" panose="02020603050405020304" pitchFamily="18" charset="0"/>
                <a:cs typeface="Times New Roman" panose="02020603050405020304" pitchFamily="18" charset="0"/>
              </a:rPr>
              <a:t>dstport</a:t>
            </a:r>
            <a:r>
              <a:rPr lang="en-IN" sz="3500" dirty="0">
                <a:latin typeface="Times New Roman" panose="02020603050405020304" pitchFamily="18" charset="0"/>
                <a:cs typeface="Times New Roman" panose="02020603050405020304" pitchFamily="18" charset="0"/>
              </a:rPr>
              <a:t> - The destination port number</a:t>
            </a:r>
          </a:p>
          <a:p>
            <a:pPr marL="109728" indent="0">
              <a:buNone/>
            </a:pPr>
            <a:r>
              <a:rPr lang="sw-KE" sz="2800" dirty="0">
                <a:latin typeface="Times New Roman" pitchFamily="18" charset="0"/>
                <a:cs typeface="Times New Roman" pitchFamily="18" charset="0"/>
              </a:rPr>
              <a:t>	</a:t>
            </a: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Flowtbag Tool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52179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a:bodyPr>
          <a:lstStyle/>
          <a:p>
            <a:pPr marL="109728" indent="0">
              <a:buNone/>
            </a:pPr>
            <a:r>
              <a:rPr lang="en-IN" dirty="0"/>
              <a:t>Anaconda is a free and open-source distribution of the Python and R programming languages for scientific computing, that aims to simplify package management and deployment. The distribution includes data-science packages suitable for Windows, Linux, and macOS. It is developed and maintained by Anaconda, Inc., </a:t>
            </a:r>
            <a:endParaRPr lang="sw-KE" sz="2400" dirty="0">
              <a:latin typeface="Times New Roman"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Anaconda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56547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a:bodyPr>
          <a:lstStyle/>
          <a:p>
            <a:pPr marL="109728" indent="0">
              <a:buNone/>
            </a:pPr>
            <a:r>
              <a:rPr lang="en-IN" dirty="0"/>
              <a:t>Spyder is a powerful scientific environment written in python, for python and designed by and for scientists, engineers and data analysis. It offers a unique combination of the advanced editing, analysis, debugging and profiling of a comprehensive development tool with data exploration and interactive execution</a:t>
            </a:r>
            <a:endParaRPr lang="sw-KE" sz="2400" dirty="0">
              <a:latin typeface="Times New Roman"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Spyder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60717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fontScale="77500" lnSpcReduction="20000"/>
          </a:bodyPr>
          <a:lstStyle/>
          <a:p>
            <a:r>
              <a:rPr lang="en-IN" dirty="0"/>
              <a:t>• Gym: Reinforcement algorithm libraries. More speciﬁcally this toolkit used for developing and comparing Deep Q network algorithm. The main task is to supports the teaching agents. To update the Q value we have used Gym. </a:t>
            </a:r>
          </a:p>
          <a:p>
            <a:r>
              <a:rPr lang="en-IN" dirty="0"/>
              <a:t>• </a:t>
            </a:r>
            <a:r>
              <a:rPr lang="en-IN" dirty="0" err="1"/>
              <a:t>Tensorﬂow</a:t>
            </a:r>
            <a:r>
              <a:rPr lang="en-IN" dirty="0"/>
              <a:t>: Numerical computation using data ﬂow graphs and convolution neural network building. We used </a:t>
            </a:r>
            <a:r>
              <a:rPr lang="en-IN" dirty="0" err="1"/>
              <a:t>tensorﬂow</a:t>
            </a:r>
            <a:r>
              <a:rPr lang="en-IN" dirty="0"/>
              <a:t> to build 4 hidden layer to compute. </a:t>
            </a:r>
          </a:p>
          <a:p>
            <a:r>
              <a:rPr lang="en-IN" dirty="0"/>
              <a:t>• Scikit-learn: Machine learning module, an eﬀective tool for data mining and data analysis. We have used for analysing our data.</a:t>
            </a:r>
          </a:p>
          <a:p>
            <a:r>
              <a:rPr lang="en-IN" dirty="0"/>
              <a:t>• Python: as the scripting language for automating experiments and extracting data. </a:t>
            </a:r>
          </a:p>
          <a:p>
            <a:r>
              <a:rPr lang="en-IN" dirty="0"/>
              <a:t>• Keras:  Keras API integrates very easy with the TensorFlow workﬂows. It’s very useful in Reinforcement Learning algorithm.</a:t>
            </a:r>
          </a:p>
          <a:p>
            <a:pPr marL="109728" indent="0">
              <a:buNone/>
            </a:pPr>
            <a:endParaRPr lang="sw-KE" sz="2400" dirty="0">
              <a:latin typeface="Times New Roman"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Machine Learning Libraries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0976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fontScale="85000" lnSpcReduction="20000"/>
          </a:bodyPr>
          <a:lstStyle/>
          <a:p>
            <a:pPr marL="109728" indent="0">
              <a:buNone/>
            </a:pPr>
            <a:r>
              <a:rPr lang="sw-KE" sz="3200" b="1" dirty="0">
                <a:latin typeface="Times New Roman" pitchFamily="18" charset="0"/>
                <a:cs typeface="Times New Roman" pitchFamily="18" charset="0"/>
              </a:rPr>
              <a:t>KNN</a:t>
            </a:r>
          </a:p>
          <a:p>
            <a:pPr marL="109728" indent="0">
              <a:buNone/>
            </a:pPr>
            <a:r>
              <a:rPr lang="en-US" sz="2800" dirty="0"/>
              <a:t>K Nearest </a:t>
            </a:r>
            <a:r>
              <a:rPr lang="en-US" sz="2800" dirty="0" err="1"/>
              <a:t>Neighbour</a:t>
            </a:r>
            <a:r>
              <a:rPr lang="en-US" sz="2800" dirty="0"/>
              <a:t> is a simple algorithm that stores all the available cases and classifies the new data or case based on a similarity measure. It is mostly used to classifies a data point based on how its </a:t>
            </a:r>
            <a:r>
              <a:rPr lang="en-US" sz="2800" dirty="0" err="1"/>
              <a:t>neighbours</a:t>
            </a:r>
            <a:r>
              <a:rPr lang="en-US" sz="2800" dirty="0"/>
              <a:t> are classified.</a:t>
            </a:r>
            <a:endParaRPr lang="sw-KE" sz="2800" b="1" dirty="0">
              <a:latin typeface="Times New Roman" pitchFamily="18" charset="0"/>
              <a:cs typeface="Times New Roman" pitchFamily="18" charset="0"/>
            </a:endParaRPr>
          </a:p>
          <a:p>
            <a:pPr marL="109728" indent="0">
              <a:buNone/>
            </a:pPr>
            <a:r>
              <a:rPr lang="sw-KE" sz="3200" b="1" dirty="0">
                <a:latin typeface="Times New Roman" pitchFamily="18" charset="0"/>
                <a:cs typeface="Times New Roman" pitchFamily="18" charset="0"/>
              </a:rPr>
              <a:t>Logestic Regression</a:t>
            </a:r>
          </a:p>
          <a:p>
            <a:pPr marL="109728" indent="0">
              <a:buNone/>
            </a:pPr>
            <a:r>
              <a:rPr lang="en-US" sz="2800" dirty="0"/>
              <a:t>Logistic regression is a statistical model that in its basic form uses a logistic function to model a binary dependent variable, although many more complex extensions exist. In regression analysis, logistic regression (or logit regression) is estimating the parameters of a logistic model (a form of binary regression ).</a:t>
            </a:r>
            <a:endParaRPr lang="sw-KE" sz="2800" b="1" dirty="0">
              <a:latin typeface="Times New Roman" pitchFamily="18" charset="0"/>
              <a:cs typeface="Times New Roman" pitchFamily="18" charset="0"/>
            </a:endParaRPr>
          </a:p>
          <a:p>
            <a:pPr marL="109728" indent="0">
              <a:buNone/>
            </a:pPr>
            <a:endParaRPr lang="sw-KE" sz="2400" dirty="0">
              <a:latin typeface="Times New Roman"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Machine Learning Models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99852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fontScale="85000" lnSpcReduction="20000"/>
          </a:bodyPr>
          <a:lstStyle/>
          <a:p>
            <a:pPr marL="109728" indent="0">
              <a:buNone/>
            </a:pPr>
            <a:r>
              <a:rPr lang="sw-KE" sz="3200" b="1" dirty="0">
                <a:latin typeface="Times New Roman" pitchFamily="18" charset="0"/>
                <a:cs typeface="Times New Roman" pitchFamily="18" charset="0"/>
              </a:rPr>
              <a:t>Decision Tree</a:t>
            </a:r>
          </a:p>
          <a:p>
            <a:pPr marL="109728" indent="0">
              <a:buNone/>
            </a:pPr>
            <a:r>
              <a:rPr lang="en-US" sz="2800" dirty="0"/>
              <a:t>A decision tree is a decision support tool that uses a tree-like model of decisions and their possible consequences, including chance event outcomes, resource costs, and utility. It is one way to display an algorithm that only contains conditional control statements.</a:t>
            </a:r>
            <a:endParaRPr lang="sw-KE" sz="2800" b="1" dirty="0">
              <a:latin typeface="Times New Roman" pitchFamily="18" charset="0"/>
              <a:cs typeface="Times New Roman" pitchFamily="18" charset="0"/>
            </a:endParaRPr>
          </a:p>
          <a:p>
            <a:pPr marL="109728" indent="0">
              <a:buNone/>
            </a:pPr>
            <a:r>
              <a:rPr lang="sw-KE" sz="3200" b="1" dirty="0">
                <a:latin typeface="Times New Roman" pitchFamily="18" charset="0"/>
                <a:cs typeface="Times New Roman" pitchFamily="18" charset="0"/>
              </a:rPr>
              <a:t>GaussianNB</a:t>
            </a:r>
          </a:p>
          <a:p>
            <a:pPr marL="109728" indent="0">
              <a:buNone/>
            </a:pPr>
            <a:r>
              <a:rPr lang="en-US" sz="2800" dirty="0"/>
              <a:t>Mathematically, Gaussian mixture models are an example of a parametric probability density function, which can be represented as a weighted sum of all densities of Gaussian components</a:t>
            </a:r>
            <a:endParaRPr lang="sw-KE" sz="2800" b="1" dirty="0">
              <a:latin typeface="Times New Roman" pitchFamily="18" charset="0"/>
              <a:cs typeface="Times New Roman" pitchFamily="18" charset="0"/>
            </a:endParaRPr>
          </a:p>
          <a:p>
            <a:pPr marL="109728" indent="0">
              <a:buNone/>
            </a:pPr>
            <a:endParaRPr lang="sw-KE" sz="3200" b="1" dirty="0">
              <a:latin typeface="Times New Roman"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Machine Learning Models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173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a:bodyPr>
          <a:lstStyle/>
          <a:p>
            <a:pPr marL="109728" indent="0">
              <a:buNone/>
            </a:pPr>
            <a:r>
              <a:rPr lang="sw-KE" sz="3200" b="1" dirty="0">
                <a:latin typeface="Times New Roman" pitchFamily="18" charset="0"/>
                <a:cs typeface="Times New Roman" pitchFamily="18" charset="0"/>
              </a:rPr>
              <a:t>Random Forest</a:t>
            </a:r>
          </a:p>
          <a:p>
            <a:pPr marL="109728" indent="0">
              <a:buNone/>
            </a:pPr>
            <a:r>
              <a:rPr lang="en-US" sz="2800" dirty="0">
                <a:latin typeface="Times New Roman" panose="02020603050405020304" pitchFamily="18" charset="0"/>
                <a:cs typeface="Times New Roman" panose="02020603050405020304" pitchFamily="18" charset="0"/>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a:t>
            </a:r>
            <a:endParaRPr lang="sw-KE" sz="2800" dirty="0">
              <a:latin typeface="Times New Roman" panose="02020603050405020304"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Machine Learning Models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4233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a:bodyPr>
          <a:lstStyle/>
          <a:p>
            <a:pPr marL="109728" indent="0">
              <a:buNone/>
            </a:pPr>
            <a:r>
              <a:rPr lang="sw-KE" sz="3200" b="1" dirty="0">
                <a:latin typeface="Times New Roman" pitchFamily="18" charset="0"/>
                <a:cs typeface="Times New Roman" pitchFamily="18" charset="0"/>
              </a:rPr>
              <a:t>CNN</a:t>
            </a:r>
          </a:p>
          <a:p>
            <a:pPr marL="109728" indent="0">
              <a:buNone/>
            </a:pPr>
            <a:r>
              <a:rPr lang="en-US" sz="2400" dirty="0"/>
              <a:t>Convolutional neural network. In deep learning, a convolutional neural network ( CNN, or ConvNet) is a class of deep, feed-forward artificial neural networks, most commonly applied to analyzing visual imagery. CNNs use a variation of multilayer perceptron's designed to require minimal preprocessing.</a:t>
            </a:r>
            <a:endParaRPr lang="sw-KE" sz="2400" dirty="0">
              <a:latin typeface="Times New Roman"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Artificial Neural Network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115135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fontScale="92500" lnSpcReduction="10000"/>
          </a:bodyPr>
          <a:lstStyle/>
          <a:p>
            <a:pPr marL="109728" indent="0">
              <a:buNone/>
            </a:pPr>
            <a:r>
              <a:rPr lang="sw-KE" sz="3200" b="1" dirty="0">
                <a:latin typeface="Times New Roman" pitchFamily="18" charset="0"/>
                <a:cs typeface="Times New Roman" pitchFamily="18" charset="0"/>
              </a:rPr>
              <a:t>RNN</a:t>
            </a:r>
          </a:p>
          <a:p>
            <a:pPr marL="109728" indent="0">
              <a:buNone/>
            </a:pPr>
            <a:r>
              <a:rPr lang="en-US" dirty="0"/>
              <a:t>A recurrent neural network (RNN) is a class of artificial neural networks where connections between nodes form a directed graph along a temporal sequence. This allows it to exhibit temporal dynamic behavior. Derived from feedforward neural networks, RNNs can use their internal state (memory) to process variable length sequences of inputs. This makes them applicable to tasks such as unsegmented, connected handwriting recognition or speech recognition.</a:t>
            </a:r>
            <a:endParaRPr lang="sw-KE" sz="2800" dirty="0">
              <a:latin typeface="Times New Roman" panose="02020603050405020304"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Artificial Neural Network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68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33800" y="1481328"/>
            <a:ext cx="5029200" cy="4919472"/>
          </a:xfrm>
        </p:spPr>
        <p:txBody>
          <a:bodyPr>
            <a:normAutofit fontScale="92500" lnSpcReduction="20000"/>
          </a:bodyPr>
          <a:lstStyle/>
          <a:p>
            <a:r>
              <a:rPr lang="en-US" dirty="0"/>
              <a:t>Objectives</a:t>
            </a:r>
          </a:p>
          <a:p>
            <a:r>
              <a:rPr lang="en-US" dirty="0"/>
              <a:t>Uses and Needs of NIDS</a:t>
            </a:r>
          </a:p>
          <a:p>
            <a:r>
              <a:rPr lang="en-US" dirty="0"/>
              <a:t>Wireshark</a:t>
            </a:r>
          </a:p>
          <a:p>
            <a:r>
              <a:rPr lang="en-US" dirty="0"/>
              <a:t>Flowtbag</a:t>
            </a:r>
          </a:p>
          <a:p>
            <a:r>
              <a:rPr lang="en-US" dirty="0"/>
              <a:t>Dataset</a:t>
            </a:r>
          </a:p>
          <a:p>
            <a:r>
              <a:rPr lang="en-US" dirty="0"/>
              <a:t>Machine Learning Algorithms</a:t>
            </a:r>
          </a:p>
          <a:p>
            <a:r>
              <a:rPr lang="en-US" dirty="0"/>
              <a:t>Artificial Neural Network Algorithm</a:t>
            </a:r>
          </a:p>
          <a:p>
            <a:r>
              <a:rPr lang="en-US" dirty="0"/>
              <a:t>Reinforcement Learning</a:t>
            </a:r>
          </a:p>
          <a:p>
            <a:r>
              <a:rPr lang="en-US" dirty="0"/>
              <a:t>Deep Q Learning</a:t>
            </a:r>
          </a:p>
          <a:p>
            <a:r>
              <a:rPr lang="en-US" dirty="0"/>
              <a:t>Results and Testing</a:t>
            </a:r>
          </a:p>
          <a:p>
            <a:r>
              <a:rPr lang="en-US" dirty="0"/>
              <a:t>Conclusion</a:t>
            </a:r>
            <a:endParaRPr lang="sw-KE" dirty="0"/>
          </a:p>
        </p:txBody>
      </p:sp>
      <p:sp>
        <p:nvSpPr>
          <p:cNvPr id="3" name="Title 2"/>
          <p:cNvSpPr>
            <a:spLocks noGrp="1"/>
          </p:cNvSpPr>
          <p:nvPr>
            <p:ph type="title"/>
          </p:nvPr>
        </p:nvSpPr>
        <p:spPr>
          <a:xfrm>
            <a:off x="4648200" y="152400"/>
            <a:ext cx="4114800" cy="1219200"/>
          </a:xfrm>
        </p:spPr>
        <p:txBody>
          <a:bodyPr>
            <a:normAutofit fontScale="90000"/>
          </a:bodyPr>
          <a:lstStyle/>
          <a:p>
            <a:r>
              <a:rPr lang="en-US" dirty="0"/>
              <a:t>Table of Content</a:t>
            </a:r>
            <a:endParaRPr lang="sw-KE"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665208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a:bodyPr>
          <a:lstStyle/>
          <a:p>
            <a:pPr marL="109728" indent="0">
              <a:buNone/>
            </a:pPr>
            <a:r>
              <a:rPr lang="sw-KE" sz="3200" b="1" dirty="0">
                <a:latin typeface="Times New Roman" pitchFamily="18" charset="0"/>
                <a:cs typeface="Times New Roman" pitchFamily="18" charset="0"/>
              </a:rPr>
              <a:t>LSTM</a:t>
            </a:r>
          </a:p>
          <a:p>
            <a:pPr marL="109728" indent="0">
              <a:buNone/>
            </a:pPr>
            <a:r>
              <a:rPr lang="en-US" sz="2400" dirty="0"/>
              <a:t>The Long Short-Term Memory (LSTM) cell can process data sequentially and keep its hidden state through time. Long short-term memory (LSTM) is an artificial recurrent neural network (RNN) architecture used in the field of deep learning. Unlike standard feedforward neural networks, LSTM has feedback connections.</a:t>
            </a:r>
            <a:endParaRPr lang="sw-KE" sz="2400" dirty="0">
              <a:latin typeface="Times New Roman"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Artificial Neural Network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60170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fontScale="70000" lnSpcReduction="20000"/>
          </a:bodyPr>
          <a:lstStyle/>
          <a:p>
            <a:pPr marL="109728" indent="0">
              <a:buNone/>
            </a:pPr>
            <a:r>
              <a:rPr lang="sw-KE" sz="3200" b="1" dirty="0">
                <a:latin typeface="Times New Roman" pitchFamily="18" charset="0"/>
                <a:cs typeface="Times New Roman" pitchFamily="18" charset="0"/>
              </a:rPr>
              <a:t>GRU</a:t>
            </a:r>
          </a:p>
          <a:p>
            <a:pPr marL="109728" indent="0">
              <a:buNone/>
            </a:pPr>
            <a:r>
              <a:rPr lang="en-US" sz="3100" dirty="0"/>
              <a:t>GRU (Gated Recurrent Unit) aims to solve the vanishing gradient problem which comes with a standard recurrent neural network. GRU can also be considered as a variation on the LSTM because both are designed similarly and, in some cases, produce equally excellent results. To solve the vanishing gradient problem of a standard RNN, GRU uses, so-called, update gate and reset gate. Basically, these are two vectors which decide what information should be passed to the output. The special thing about them is that they can be trained to keep information from long ago, without washing it through time or remove information which is irrelevant to the prediction.</a:t>
            </a:r>
            <a:endParaRPr lang="sw-KE" sz="3100" dirty="0">
              <a:latin typeface="Times New Roman" panose="02020603050405020304"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Artificial Neural Network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16337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fontScale="92500" lnSpcReduction="20000"/>
          </a:bodyPr>
          <a:lstStyle/>
          <a:p>
            <a:pPr marL="109728" indent="0">
              <a:buNone/>
            </a:pPr>
            <a:r>
              <a:rPr lang="sw-KE" sz="3200" b="1" dirty="0">
                <a:latin typeface="Times New Roman" pitchFamily="18" charset="0"/>
                <a:cs typeface="Times New Roman" pitchFamily="18" charset="0"/>
              </a:rPr>
              <a:t>DNN</a:t>
            </a:r>
          </a:p>
          <a:p>
            <a:pPr marL="109728" indent="0">
              <a:buNone/>
            </a:pPr>
            <a:r>
              <a:rPr lang="en-US" sz="2800" dirty="0">
                <a:latin typeface="Times New Roman" panose="02020603050405020304" pitchFamily="18" charset="0"/>
                <a:cs typeface="Times New Roman" panose="02020603050405020304" pitchFamily="18" charset="0"/>
              </a:rPr>
              <a:t>Deep learning is a class of machine learning algorithms that use multiple layers to progressively extract higher level features from raw input. Deep learning is a modern variation which is concerned with an unbounded number of layers of bounded size, which permits practical application and optimized implementation, while retaining theoretical universality under mild conditions. In deep learning the layers are also permitted to be heterogeneous and to deviate widely from biologically informed connectionist models, for the sake of efficiency, trainability and understandability</a:t>
            </a:r>
            <a:endParaRPr lang="sw-KE" sz="2800" b="1" dirty="0">
              <a:latin typeface="Times New Roman" panose="02020603050405020304"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Artificial Neural Network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34098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fontScale="92500"/>
          </a:bodyPr>
          <a:lstStyle/>
          <a:p>
            <a:pPr marL="109728" indent="0">
              <a:buNone/>
            </a:pPr>
            <a:r>
              <a:rPr lang="en-US" dirty="0"/>
              <a:t>Reinforcement learning, in the context of artificial intelligence, is a type of dynamic programming that trains algorithms using a system of reward and punishment.</a:t>
            </a:r>
          </a:p>
          <a:p>
            <a:pPr marL="109728" indent="0">
              <a:buNone/>
            </a:pPr>
            <a:r>
              <a:rPr lang="en-US" dirty="0"/>
              <a:t>A reinforcement learning algorithm, or agent, learns by interacting with its environment. The agent receives rewards by performing correctly and penalties for performing incorrectly. The agent learns without intervention from a human by maximizing its reward and minimizing its penalty.</a:t>
            </a:r>
          </a:p>
          <a:p>
            <a:pPr marL="109728" indent="0">
              <a:buNone/>
            </a:pPr>
            <a:endParaRPr lang="sw-KE" sz="2800" dirty="0">
              <a:latin typeface="Times New Roman" panose="02020603050405020304"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Reinforcement Learning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58561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fontScale="92500" lnSpcReduction="20000"/>
          </a:bodyPr>
          <a:lstStyle/>
          <a:p>
            <a:pPr marL="109728" indent="0">
              <a:buNone/>
            </a:pPr>
            <a:r>
              <a:rPr lang="sw-KE" sz="3200" b="1" dirty="0">
                <a:latin typeface="Times New Roman" pitchFamily="18" charset="0"/>
                <a:cs typeface="Times New Roman" pitchFamily="18" charset="0"/>
              </a:rPr>
              <a:t>Deep Q Learning</a:t>
            </a:r>
          </a:p>
          <a:p>
            <a:pPr marL="109728" indent="0">
              <a:buNone/>
            </a:pPr>
            <a:r>
              <a:rPr lang="en-US" i="1" dirty="0"/>
              <a:t>Q</a:t>
            </a:r>
            <a:r>
              <a:rPr lang="en-US" dirty="0"/>
              <a:t>-learning is a model-free reinforcement learning algorithm to learn a policy telling an agent what action to take under what circumstances. It does not require a model (hence the connotation "model-free") of the environment, and it can handle problems with stochastic transitions and rewards, without requiring adaptations. The goal of the agent is to maximize its total reward. It does this by adding the maximum reward attainable from future states to the reward for achieving its current state</a:t>
            </a:r>
            <a:endParaRPr lang="sw-KE" sz="3200" dirty="0">
              <a:latin typeface="Times New Roman" pitchFamily="18" charset="0"/>
              <a:cs typeface="Times New Roman" pitchFamily="18" charset="0"/>
            </a:endParaRP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Reinforcement Learning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44414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274638"/>
            <a:ext cx="7620000" cy="1173162"/>
          </a:xfrm>
        </p:spPr>
        <p:txBody>
          <a:bodyPr>
            <a:normAutofit/>
          </a:bodyPr>
          <a:lstStyle/>
          <a:p>
            <a:pPr algn="ctr"/>
            <a:r>
              <a:rPr lang="sw-KE" dirty="0"/>
              <a:t>Reinforcement Learning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Picture 5">
            <a:extLst>
              <a:ext uri="{FF2B5EF4-FFF2-40B4-BE49-F238E27FC236}">
                <a16:creationId xmlns:a16="http://schemas.microsoft.com/office/drawing/2014/main" id="{EBCBC927-D8A2-4876-895A-4F5A093F81F1}"/>
              </a:ext>
            </a:extLst>
          </p:cNvPr>
          <p:cNvPicPr/>
          <p:nvPr/>
        </p:nvPicPr>
        <p:blipFill>
          <a:blip r:embed="rId2"/>
          <a:stretch>
            <a:fillRect/>
          </a:stretch>
        </p:blipFill>
        <p:spPr>
          <a:xfrm>
            <a:off x="1295400" y="1676400"/>
            <a:ext cx="6477000" cy="4038600"/>
          </a:xfrm>
          <a:prstGeom prst="rect">
            <a:avLst/>
          </a:prstGeom>
        </p:spPr>
      </p:pic>
    </p:spTree>
    <p:extLst>
      <p:ext uri="{BB962C8B-B14F-4D97-AF65-F5344CB8AC3E}">
        <p14:creationId xmlns:p14="http://schemas.microsoft.com/office/powerpoint/2010/main" val="4223780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274638"/>
            <a:ext cx="7620000" cy="1173162"/>
          </a:xfrm>
        </p:spPr>
        <p:txBody>
          <a:bodyPr>
            <a:normAutofit/>
          </a:bodyPr>
          <a:lstStyle/>
          <a:p>
            <a:pPr algn="ctr"/>
            <a:r>
              <a:rPr lang="sw-KE" dirty="0"/>
              <a:t>Results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6" name="Content Placeholder 5">
            <a:extLst>
              <a:ext uri="{FF2B5EF4-FFF2-40B4-BE49-F238E27FC236}">
                <a16:creationId xmlns:a16="http://schemas.microsoft.com/office/drawing/2014/main" id="{E5991301-3AC3-49CF-87FB-F0E6B7BEDF78}"/>
              </a:ext>
            </a:extLst>
          </p:cNvPr>
          <p:cNvPicPr>
            <a:picLocks noGrp="1"/>
          </p:cNvPicPr>
          <p:nvPr>
            <p:ph idx="1"/>
          </p:nvPr>
        </p:nvPicPr>
        <p:blipFill rotWithShape="1">
          <a:blip r:embed="rId2"/>
          <a:srcRect l="28363" t="20485" r="30534" b="23971"/>
          <a:stretch/>
        </p:blipFill>
        <p:spPr bwMode="auto">
          <a:xfrm>
            <a:off x="1941460" y="1481138"/>
            <a:ext cx="5870680" cy="44624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53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274638"/>
            <a:ext cx="7620000" cy="1173162"/>
          </a:xfrm>
        </p:spPr>
        <p:txBody>
          <a:bodyPr>
            <a:normAutofit/>
          </a:bodyPr>
          <a:lstStyle/>
          <a:p>
            <a:pPr algn="ctr"/>
            <a:r>
              <a:rPr lang="sw-KE" dirty="0"/>
              <a:t>Results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6" name="Picture 5">
            <a:extLst>
              <a:ext uri="{FF2B5EF4-FFF2-40B4-BE49-F238E27FC236}">
                <a16:creationId xmlns:a16="http://schemas.microsoft.com/office/drawing/2014/main" id="{89C0FCF0-3E30-4DC0-BD8B-7EEE477F7BA0}"/>
              </a:ext>
            </a:extLst>
          </p:cNvPr>
          <p:cNvPicPr/>
          <p:nvPr/>
        </p:nvPicPr>
        <p:blipFill>
          <a:blip r:embed="rId2"/>
          <a:stretch>
            <a:fillRect/>
          </a:stretch>
        </p:blipFill>
        <p:spPr>
          <a:xfrm>
            <a:off x="2019140" y="1676400"/>
            <a:ext cx="5296059" cy="4267200"/>
          </a:xfrm>
          <a:prstGeom prst="rect">
            <a:avLst/>
          </a:prstGeom>
        </p:spPr>
      </p:pic>
    </p:spTree>
    <p:extLst>
      <p:ext uri="{BB962C8B-B14F-4D97-AF65-F5344CB8AC3E}">
        <p14:creationId xmlns:p14="http://schemas.microsoft.com/office/powerpoint/2010/main" val="28344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274638"/>
            <a:ext cx="7620000" cy="1173162"/>
          </a:xfrm>
        </p:spPr>
        <p:txBody>
          <a:bodyPr>
            <a:normAutofit/>
          </a:bodyPr>
          <a:lstStyle/>
          <a:p>
            <a:pPr algn="ctr"/>
            <a:r>
              <a:rPr lang="sw-KE" dirty="0"/>
              <a:t>Results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6" name="Picture 5">
            <a:extLst>
              <a:ext uri="{FF2B5EF4-FFF2-40B4-BE49-F238E27FC236}">
                <a16:creationId xmlns:a16="http://schemas.microsoft.com/office/drawing/2014/main" id="{89C0FCF0-3E30-4DC0-BD8B-7EEE477F7BA0}"/>
              </a:ext>
            </a:extLst>
          </p:cNvPr>
          <p:cNvPicPr/>
          <p:nvPr/>
        </p:nvPicPr>
        <p:blipFill>
          <a:blip r:embed="rId2"/>
          <a:stretch>
            <a:fillRect/>
          </a:stretch>
        </p:blipFill>
        <p:spPr>
          <a:xfrm>
            <a:off x="2019140" y="1676400"/>
            <a:ext cx="5296059" cy="4267200"/>
          </a:xfrm>
          <a:prstGeom prst="rect">
            <a:avLst/>
          </a:prstGeom>
        </p:spPr>
      </p:pic>
    </p:spTree>
    <p:extLst>
      <p:ext uri="{BB962C8B-B14F-4D97-AF65-F5344CB8AC3E}">
        <p14:creationId xmlns:p14="http://schemas.microsoft.com/office/powerpoint/2010/main" val="146393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274638"/>
            <a:ext cx="7620000" cy="1173162"/>
          </a:xfrm>
        </p:spPr>
        <p:txBody>
          <a:bodyPr>
            <a:normAutofit/>
          </a:bodyPr>
          <a:lstStyle/>
          <a:p>
            <a:pPr algn="ctr"/>
            <a:r>
              <a:rPr lang="sw-KE" dirty="0"/>
              <a:t>Conclusion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pic>
        <p:nvPicPr>
          <p:cNvPr id="6" name="Picture 5">
            <a:extLst>
              <a:ext uri="{FF2B5EF4-FFF2-40B4-BE49-F238E27FC236}">
                <a16:creationId xmlns:a16="http://schemas.microsoft.com/office/drawing/2014/main" id="{29E7B176-C8D6-4941-B1BD-16E945D4C081}"/>
              </a:ext>
            </a:extLst>
          </p:cNvPr>
          <p:cNvPicPr/>
          <p:nvPr/>
        </p:nvPicPr>
        <p:blipFill rotWithShape="1">
          <a:blip r:embed="rId2"/>
          <a:srcRect l="29249" t="50227" r="41502" b="13925"/>
          <a:stretch/>
        </p:blipFill>
        <p:spPr bwMode="auto">
          <a:xfrm>
            <a:off x="1676400" y="1981200"/>
            <a:ext cx="6705600" cy="4191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376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648200"/>
          </a:xfrm>
        </p:spPr>
        <p:txBody>
          <a:bodyPr/>
          <a:lstStyle/>
          <a:p>
            <a:r>
              <a:rPr lang="sw-KE" dirty="0"/>
              <a:t>To create a NIDS</a:t>
            </a:r>
          </a:p>
          <a:p>
            <a:r>
              <a:rPr lang="sw-KE" dirty="0"/>
              <a:t>To train them on a dataset which have normal traffic mixed with attack</a:t>
            </a:r>
          </a:p>
          <a:p>
            <a:r>
              <a:rPr lang="sw-KE" dirty="0"/>
              <a:t>To extract features</a:t>
            </a:r>
          </a:p>
          <a:p>
            <a:r>
              <a:rPr lang="sw-KE" dirty="0"/>
              <a:t>To use different Machine-Learning Algorithms</a:t>
            </a:r>
          </a:p>
          <a:p>
            <a:r>
              <a:rPr lang="sw-KE" dirty="0"/>
              <a:t>To use Artificial Neural Network</a:t>
            </a:r>
          </a:p>
          <a:p>
            <a:r>
              <a:rPr lang="sw-KE" dirty="0"/>
              <a:t>To use Model-Free Learning</a:t>
            </a:r>
          </a:p>
        </p:txBody>
      </p:sp>
      <p:sp>
        <p:nvSpPr>
          <p:cNvPr id="2" name="Title 1"/>
          <p:cNvSpPr>
            <a:spLocks noGrp="1"/>
          </p:cNvSpPr>
          <p:nvPr>
            <p:ph type="title"/>
          </p:nvPr>
        </p:nvSpPr>
        <p:spPr>
          <a:xfrm>
            <a:off x="3200400" y="274638"/>
            <a:ext cx="5486400" cy="1173162"/>
          </a:xfrm>
        </p:spPr>
        <p:txBody>
          <a:bodyPr/>
          <a:lstStyle/>
          <a:p>
            <a:r>
              <a:rPr lang="en-US" dirty="0">
                <a:latin typeface="Times New Roman" pitchFamily="18" charset="0"/>
                <a:cs typeface="Times New Roman" pitchFamily="18" charset="0"/>
              </a:rPr>
              <a:t>Problem Statement</a:t>
            </a:r>
            <a:endParaRPr lang="sw-KE"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586942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a:bodyPr>
          <a:lstStyle/>
          <a:p>
            <a:pPr>
              <a:buFont typeface="Wingdings" panose="05000000000000000000" pitchFamily="2" charset="2"/>
              <a:buChar char="Ø"/>
            </a:pPr>
            <a:r>
              <a:rPr lang="sw-KE" sz="3200" dirty="0">
                <a:latin typeface="Times New Roman" pitchFamily="18" charset="0"/>
                <a:cs typeface="Times New Roman" pitchFamily="18" charset="0"/>
              </a:rPr>
              <a:t>Achieved an accuracy of 97 percent</a:t>
            </a:r>
          </a:p>
          <a:p>
            <a:pPr>
              <a:buFont typeface="Wingdings" panose="05000000000000000000" pitchFamily="2" charset="2"/>
              <a:buChar char="Ø"/>
            </a:pPr>
            <a:r>
              <a:rPr lang="sw-KE" sz="3200" dirty="0">
                <a:latin typeface="Times New Roman" pitchFamily="18" charset="0"/>
                <a:cs typeface="Times New Roman" pitchFamily="18" charset="0"/>
              </a:rPr>
              <a:t>Compared Different machine learning models</a:t>
            </a:r>
          </a:p>
          <a:p>
            <a:pPr>
              <a:buFont typeface="Wingdings" panose="05000000000000000000" pitchFamily="2" charset="2"/>
              <a:buChar char="Ø"/>
            </a:pPr>
            <a:r>
              <a:rPr lang="sw-KE" sz="3200" dirty="0">
                <a:latin typeface="Times New Roman" pitchFamily="18" charset="0"/>
                <a:cs typeface="Times New Roman" pitchFamily="18" charset="0"/>
              </a:rPr>
              <a:t>Tested them on 3 Standard datasets.</a:t>
            </a:r>
          </a:p>
          <a:p>
            <a:pPr>
              <a:buFont typeface="Wingdings" panose="05000000000000000000" pitchFamily="2" charset="2"/>
              <a:buChar char="Ø"/>
            </a:pPr>
            <a:r>
              <a:rPr lang="sw-KE" sz="3200" dirty="0">
                <a:latin typeface="Times New Roman" pitchFamily="18" charset="0"/>
                <a:cs typeface="Times New Roman" pitchFamily="18" charset="0"/>
              </a:rPr>
              <a:t>Made a new ANN model</a:t>
            </a:r>
          </a:p>
          <a:p>
            <a:pPr>
              <a:buFont typeface="Wingdings" panose="05000000000000000000" pitchFamily="2" charset="2"/>
              <a:buChar char="Ø"/>
            </a:pPr>
            <a:r>
              <a:rPr lang="sw-KE" sz="3200" dirty="0">
                <a:latin typeface="Times New Roman" pitchFamily="18" charset="0"/>
                <a:cs typeface="Times New Roman" pitchFamily="18" charset="0"/>
              </a:rPr>
              <a:t>Best Approach is Deep Q Learning</a:t>
            </a:r>
          </a:p>
        </p:txBody>
      </p:sp>
      <p:sp>
        <p:nvSpPr>
          <p:cNvPr id="3" name="Title 2"/>
          <p:cNvSpPr>
            <a:spLocks noGrp="1"/>
          </p:cNvSpPr>
          <p:nvPr>
            <p:ph type="title"/>
          </p:nvPr>
        </p:nvSpPr>
        <p:spPr>
          <a:xfrm>
            <a:off x="1066800" y="274638"/>
            <a:ext cx="7620000" cy="1173162"/>
          </a:xfrm>
        </p:spPr>
        <p:txBody>
          <a:bodyPr>
            <a:normAutofit/>
          </a:bodyPr>
          <a:lstStyle/>
          <a:p>
            <a:pPr algn="ctr"/>
            <a:r>
              <a:rPr lang="sw-KE" dirty="0"/>
              <a:t>Conclusion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11487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186061"/>
            <a:ext cx="4648200" cy="923330"/>
          </a:xfrm>
          <a:prstGeom prst="rect">
            <a:avLst/>
          </a:prstGeom>
          <a:noFill/>
        </p:spPr>
        <p:txBody>
          <a:bodyPr wrap="square" rtlCol="0">
            <a:spAutoFit/>
          </a:bodyPr>
          <a:lstStyle/>
          <a:p>
            <a:pPr algn="ctr"/>
            <a:r>
              <a:rPr lang="en-US" sz="5400" b="1" dirty="0">
                <a:latin typeface="Times New Roman" pitchFamily="18" charset="0"/>
                <a:cs typeface="Times New Roman" pitchFamily="18" charset="0"/>
              </a:rPr>
              <a:t>THANK YOU</a:t>
            </a:r>
            <a:endParaRPr lang="sw-KE" sz="54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14C92EF0-FFD3-4DE7-A11E-845A0F7844A2}" type="datetime1">
              <a:rPr lang="en-US" smtClean="0"/>
              <a:t>6/13/2020</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73053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600200"/>
            <a:ext cx="7391400" cy="4648200"/>
          </a:xfrm>
        </p:spPr>
        <p:txBody>
          <a:bodyPr/>
          <a:lstStyle/>
          <a:p>
            <a:r>
              <a:rPr lang="en-IN" sz="2400" dirty="0"/>
              <a:t>The accurate and timely identification of an intruder.</a:t>
            </a:r>
            <a:r>
              <a:rPr lang="en-US" sz="2400" dirty="0">
                <a:latin typeface="Times New Roman" pitchFamily="18" charset="0"/>
                <a:cs typeface="Times New Roman" pitchFamily="18" charset="0"/>
              </a:rPr>
              <a:t> </a:t>
            </a:r>
          </a:p>
          <a:p>
            <a:r>
              <a:rPr lang="en-IN" sz="2400" dirty="0"/>
              <a:t>Protecting your computer system from hackers.</a:t>
            </a:r>
          </a:p>
          <a:p>
            <a:r>
              <a:rPr lang="en-IN" sz="2400" dirty="0"/>
              <a:t>To detect both signature based and anomaly based attacks</a:t>
            </a:r>
          </a:p>
          <a:p>
            <a:r>
              <a:rPr lang="en-IN" sz="2400" dirty="0"/>
              <a:t>Comparing different machine learning models</a:t>
            </a:r>
          </a:p>
          <a:p>
            <a:r>
              <a:rPr lang="en-IN" sz="2400" dirty="0"/>
              <a:t>Which Algorithm is more suitable in different cases</a:t>
            </a:r>
          </a:p>
          <a:p>
            <a:r>
              <a:rPr lang="en-IN" sz="2400" dirty="0"/>
              <a:t>To predict the attack and to reduce the number of false alarms.</a:t>
            </a:r>
          </a:p>
          <a:p>
            <a:pPr marL="109728" indent="0">
              <a:buNone/>
            </a:pPr>
            <a:endParaRPr lang="en-US" sz="1800" dirty="0">
              <a:latin typeface="Times New Roman" pitchFamily="18" charset="0"/>
              <a:cs typeface="Times New Roman" pitchFamily="18" charset="0"/>
            </a:endParaRPr>
          </a:p>
          <a:p>
            <a:endParaRPr lang="sw-KE" dirty="0"/>
          </a:p>
        </p:txBody>
      </p:sp>
      <p:sp>
        <p:nvSpPr>
          <p:cNvPr id="2" name="Title 1"/>
          <p:cNvSpPr>
            <a:spLocks noGrp="1"/>
          </p:cNvSpPr>
          <p:nvPr>
            <p:ph type="title"/>
          </p:nvPr>
        </p:nvSpPr>
        <p:spPr>
          <a:xfrm>
            <a:off x="3200400" y="274638"/>
            <a:ext cx="5486400" cy="1173162"/>
          </a:xfrm>
        </p:spPr>
        <p:txBody>
          <a:bodyPr/>
          <a:lstStyle/>
          <a:p>
            <a:r>
              <a:rPr lang="en-US" dirty="0">
                <a:latin typeface="Times New Roman" pitchFamily="18" charset="0"/>
                <a:cs typeface="Times New Roman" pitchFamily="18" charset="0"/>
              </a:rPr>
              <a:t>Objectives</a:t>
            </a:r>
            <a:endParaRPr lang="sw-KE"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29143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47800"/>
            <a:ext cx="7620000" cy="3429000"/>
          </a:xfrm>
        </p:spPr>
        <p:txBody>
          <a:bodyPr>
            <a:noAutofit/>
          </a:bodyPr>
          <a:lstStyle/>
          <a:p>
            <a:pPr marL="109728" indent="0">
              <a:buNone/>
            </a:pPr>
            <a:r>
              <a:rPr lang="en-IN" sz="2800" dirty="0"/>
              <a:t>Signature-Based Method: Signature based IDS detects the attack on the basis of the specific patterns such as number of bytes or number of 1’s or number of 0’s in the network traffic.</a:t>
            </a:r>
          </a:p>
          <a:p>
            <a:pPr marL="109728" indent="0">
              <a:buNone/>
            </a:pPr>
            <a:r>
              <a:rPr lang="en-IN" sz="2800" dirty="0"/>
              <a:t>Anomaly-based Method: Anomaly based IDS was introduced to detect the unknown malware attacks as new malware are developed rapidly. </a:t>
            </a:r>
            <a:endParaRPr lang="sw-KE" sz="2800" dirty="0">
              <a:latin typeface="Times New Roman" pitchFamily="18" charset="0"/>
              <a:cs typeface="Times New Roman" pitchFamily="18" charset="0"/>
            </a:endParaRPr>
          </a:p>
        </p:txBody>
      </p:sp>
      <p:sp>
        <p:nvSpPr>
          <p:cNvPr id="2" name="Title 1"/>
          <p:cNvSpPr>
            <a:spLocks noGrp="1"/>
          </p:cNvSpPr>
          <p:nvPr>
            <p:ph type="title"/>
          </p:nvPr>
        </p:nvSpPr>
        <p:spPr>
          <a:xfrm>
            <a:off x="1066800" y="274638"/>
            <a:ext cx="7620000" cy="1173162"/>
          </a:xfrm>
        </p:spPr>
        <p:txBody>
          <a:bodyPr/>
          <a:lstStyle/>
          <a:p>
            <a:pPr algn="ctr"/>
            <a:r>
              <a:rPr lang="en-US" dirty="0">
                <a:latin typeface="Times New Roman" pitchFamily="18" charset="0"/>
                <a:cs typeface="Times New Roman" pitchFamily="18" charset="0"/>
              </a:rPr>
              <a:t>Types of NIDS</a:t>
            </a:r>
            <a:endParaRPr lang="sw-KE"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89790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a:bodyPr>
          <a:lstStyle/>
          <a:p>
            <a:pPr marL="109728" indent="0">
              <a:buNone/>
            </a:pPr>
            <a:r>
              <a:rPr lang="en-IN" sz="2400" dirty="0"/>
              <a:t>As we all know that digitization has transformed our world. How we live, work, play and learn have all changed. Every organization that wants to deliver the services that customers and employees demand must protect its network</a:t>
            </a:r>
            <a:r>
              <a:rPr lang="en-IN" dirty="0"/>
              <a:t>. </a:t>
            </a:r>
            <a:endParaRPr lang="sw-KE" sz="2400" dirty="0">
              <a:latin typeface="Times New Roman" pitchFamily="18" charset="0"/>
              <a:cs typeface="Times New Roman" pitchFamily="18" charset="0"/>
            </a:endParaRPr>
          </a:p>
          <a:p>
            <a:r>
              <a:rPr lang="sw-KE" sz="2800" dirty="0">
                <a:latin typeface="Times New Roman" pitchFamily="18" charset="0"/>
                <a:cs typeface="Times New Roman" pitchFamily="18" charset="0"/>
              </a:rPr>
              <a:t>Banking Sector</a:t>
            </a:r>
          </a:p>
          <a:p>
            <a:r>
              <a:rPr lang="sw-KE" sz="2800" dirty="0">
                <a:latin typeface="Times New Roman" pitchFamily="18" charset="0"/>
                <a:cs typeface="Times New Roman" pitchFamily="18" charset="0"/>
              </a:rPr>
              <a:t>Aviation Sector</a:t>
            </a:r>
          </a:p>
          <a:p>
            <a:r>
              <a:rPr lang="sw-KE" sz="2800" dirty="0">
                <a:latin typeface="Times New Roman" pitchFamily="18" charset="0"/>
                <a:cs typeface="Times New Roman" pitchFamily="18" charset="0"/>
              </a:rPr>
              <a:t>Military and Governement Sites </a:t>
            </a:r>
          </a:p>
          <a:p>
            <a:r>
              <a:rPr lang="sw-KE" sz="2800" dirty="0">
                <a:latin typeface="Times New Roman" pitchFamily="18" charset="0"/>
                <a:cs typeface="Times New Roman" pitchFamily="18" charset="0"/>
              </a:rPr>
              <a:t>Organization and IT Industry Sector</a:t>
            </a:r>
          </a:p>
        </p:txBody>
      </p:sp>
      <p:sp>
        <p:nvSpPr>
          <p:cNvPr id="3" name="Title 2"/>
          <p:cNvSpPr>
            <a:spLocks noGrp="1"/>
          </p:cNvSpPr>
          <p:nvPr>
            <p:ph type="title"/>
          </p:nvPr>
        </p:nvSpPr>
        <p:spPr>
          <a:xfrm>
            <a:off x="1066800" y="274638"/>
            <a:ext cx="7620000" cy="1173162"/>
          </a:xfrm>
        </p:spPr>
        <p:txBody>
          <a:bodyPr/>
          <a:lstStyle/>
          <a:p>
            <a:r>
              <a:rPr lang="en-US" dirty="0"/>
              <a:t>Uses of NIDS</a:t>
            </a:r>
            <a:endParaRPr lang="sw-KE"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36576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FA4A-9277-4A3F-81FF-8CC7B4F3D40F}"/>
              </a:ext>
            </a:extLst>
          </p:cNvPr>
          <p:cNvSpPr>
            <a:spLocks noGrp="1"/>
          </p:cNvSpPr>
          <p:nvPr>
            <p:ph type="title"/>
          </p:nvPr>
        </p:nvSpPr>
        <p:spPr/>
        <p:txBody>
          <a:bodyPr/>
          <a:lstStyle/>
          <a:p>
            <a:r>
              <a:rPr lang="en-US" dirty="0"/>
              <a:t>Proposed Model of NIDS</a:t>
            </a:r>
            <a:endParaRPr lang="en-IN" dirty="0"/>
          </a:p>
        </p:txBody>
      </p:sp>
      <p:sp>
        <p:nvSpPr>
          <p:cNvPr id="5" name="Content Placeholder 4">
            <a:extLst>
              <a:ext uri="{FF2B5EF4-FFF2-40B4-BE49-F238E27FC236}">
                <a16:creationId xmlns:a16="http://schemas.microsoft.com/office/drawing/2014/main" id="{EE9B4519-E327-40DF-A3F0-DA134B9A6446}"/>
              </a:ext>
            </a:extLst>
          </p:cNvPr>
          <p:cNvSpPr>
            <a:spLocks noGrp="1"/>
          </p:cNvSpPr>
          <p:nvPr>
            <p:ph sz="quarter" idx="2"/>
          </p:nvPr>
        </p:nvSpPr>
        <p:spPr>
          <a:xfrm>
            <a:off x="533400" y="1416050"/>
            <a:ext cx="7924800" cy="4527550"/>
          </a:xfrm>
        </p:spPr>
        <p:txBody>
          <a:bodyPr/>
          <a:lstStyle/>
          <a:p>
            <a:r>
              <a:rPr lang="en-IN" dirty="0"/>
              <a:t>The Intrusion Detection System detects the point of attack in the system using various machine learning model and detects the IP address that is sending attack. It is trained on the dataset of previous attacks using Network Capture tool and feature extraction tool to extract more features and train our models in best possible way.</a:t>
            </a:r>
          </a:p>
          <a:p>
            <a:r>
              <a:rPr lang="en-IN" dirty="0"/>
              <a:t>It is a comparison based model where it gives the accuracy and precision of detecting the attacks.</a:t>
            </a:r>
          </a:p>
          <a:p>
            <a:r>
              <a:rPr lang="en-IN" dirty="0"/>
              <a:t>Our Model also detects if the traffic coming is the normal traffic or the attack</a:t>
            </a:r>
          </a:p>
        </p:txBody>
      </p:sp>
      <p:sp>
        <p:nvSpPr>
          <p:cNvPr id="7" name="Date Placeholder 6">
            <a:extLst>
              <a:ext uri="{FF2B5EF4-FFF2-40B4-BE49-F238E27FC236}">
                <a16:creationId xmlns:a16="http://schemas.microsoft.com/office/drawing/2014/main" id="{A358FF4F-EA6A-4E18-828D-006535C27B3E}"/>
              </a:ext>
            </a:extLst>
          </p:cNvPr>
          <p:cNvSpPr>
            <a:spLocks noGrp="1"/>
          </p:cNvSpPr>
          <p:nvPr>
            <p:ph type="dt" sz="half" idx="10"/>
          </p:nvPr>
        </p:nvSpPr>
        <p:spPr/>
        <p:txBody>
          <a:bodyPr/>
          <a:lstStyle/>
          <a:p>
            <a:endParaRPr lang="en-US" dirty="0"/>
          </a:p>
        </p:txBody>
      </p:sp>
      <p:sp>
        <p:nvSpPr>
          <p:cNvPr id="8" name="Slide Number Placeholder 7">
            <a:extLst>
              <a:ext uri="{FF2B5EF4-FFF2-40B4-BE49-F238E27FC236}">
                <a16:creationId xmlns:a16="http://schemas.microsoft.com/office/drawing/2014/main" id="{7BC9DA4F-719C-407A-80A7-7B3EE7414860}"/>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72692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57375C-7645-4737-80F4-009F505FA003}"/>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Content Placeholder 5">
            <a:extLst>
              <a:ext uri="{FF2B5EF4-FFF2-40B4-BE49-F238E27FC236}">
                <a16:creationId xmlns:a16="http://schemas.microsoft.com/office/drawing/2014/main" id="{576AB1E3-C1A3-4B72-8875-03827D1B5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362" y="1981200"/>
            <a:ext cx="6831038" cy="3316927"/>
          </a:xfrm>
        </p:spPr>
      </p:pic>
    </p:spTree>
    <p:extLst>
      <p:ext uri="{BB962C8B-B14F-4D97-AF65-F5344CB8AC3E}">
        <p14:creationId xmlns:p14="http://schemas.microsoft.com/office/powerpoint/2010/main" val="4173691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81329"/>
            <a:ext cx="7620000" cy="4462272"/>
          </a:xfrm>
        </p:spPr>
        <p:txBody>
          <a:bodyPr>
            <a:normAutofit/>
          </a:bodyPr>
          <a:lstStyle/>
          <a:p>
            <a:pPr marL="109728" indent="0">
              <a:buNone/>
            </a:pPr>
            <a:r>
              <a:rPr lang="en-IN" sz="2400" dirty="0"/>
              <a:t>Wireshark is an open-source packet analyser, which is used for education, analysis, software development, communication protocol development, and network troubleshooting. It is used to track the packets so that each one is filtered to meet our </a:t>
            </a:r>
            <a:r>
              <a:rPr lang="en-IN" dirty="0"/>
              <a:t>specific needs. It is commonly called as a sniffer, network protocol analyser, and network analyser. It is also used by network security engineers to examine security problems. </a:t>
            </a:r>
            <a:endParaRPr lang="sw-KE" sz="2400" dirty="0"/>
          </a:p>
        </p:txBody>
      </p:sp>
      <p:sp>
        <p:nvSpPr>
          <p:cNvPr id="3" name="Title 2"/>
          <p:cNvSpPr>
            <a:spLocks noGrp="1"/>
          </p:cNvSpPr>
          <p:nvPr>
            <p:ph type="title"/>
          </p:nvPr>
        </p:nvSpPr>
        <p:spPr>
          <a:xfrm>
            <a:off x="1066800" y="274638"/>
            <a:ext cx="7620000" cy="1173162"/>
          </a:xfrm>
        </p:spPr>
        <p:txBody>
          <a:bodyPr/>
          <a:lstStyle/>
          <a:p>
            <a:pPr algn="ctr"/>
            <a:r>
              <a:rPr lang="en-US" dirty="0"/>
              <a:t>Wireshark</a:t>
            </a:r>
            <a:endParaRPr lang="sw-KE"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43531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700</TotalTime>
  <Words>1688</Words>
  <Application>Microsoft Office PowerPoint</Application>
  <PresentationFormat>On-screen Show (4:3)</PresentationFormat>
  <Paragraphs>156</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vt:lpstr>
      <vt:lpstr>Lucida Sans Unicode</vt:lpstr>
      <vt:lpstr>Times New Roman</vt:lpstr>
      <vt:lpstr>Verdana</vt:lpstr>
      <vt:lpstr>Wingdings</vt:lpstr>
      <vt:lpstr>Wingdings 2</vt:lpstr>
      <vt:lpstr>Wingdings 3</vt:lpstr>
      <vt:lpstr>Concourse</vt:lpstr>
      <vt:lpstr>PowerPoint Presentation</vt:lpstr>
      <vt:lpstr>Table of Content</vt:lpstr>
      <vt:lpstr>Problem Statement</vt:lpstr>
      <vt:lpstr>Objectives</vt:lpstr>
      <vt:lpstr>Types of NIDS</vt:lpstr>
      <vt:lpstr>Uses of NIDS</vt:lpstr>
      <vt:lpstr>Proposed Model of NIDS</vt:lpstr>
      <vt:lpstr>PowerPoint Presentation</vt:lpstr>
      <vt:lpstr>Wireshark</vt:lpstr>
      <vt:lpstr>T-Shark</vt:lpstr>
      <vt:lpstr>Flowtbag Tool</vt:lpstr>
      <vt:lpstr>Anaconda</vt:lpstr>
      <vt:lpstr>Spyder</vt:lpstr>
      <vt:lpstr>Machine Learning Libraries</vt:lpstr>
      <vt:lpstr>Machine Learning Models</vt:lpstr>
      <vt:lpstr>Machine Learning Models</vt:lpstr>
      <vt:lpstr>Machine Learning Models</vt:lpstr>
      <vt:lpstr>Artificial Neural Network</vt:lpstr>
      <vt:lpstr>Artificial Neural Network</vt:lpstr>
      <vt:lpstr>Artificial Neural Network</vt:lpstr>
      <vt:lpstr>Artificial Neural Network</vt:lpstr>
      <vt:lpstr>Artificial Neural Network</vt:lpstr>
      <vt:lpstr>Reinforcement Learning</vt:lpstr>
      <vt:lpstr>Reinforcement Learning</vt:lpstr>
      <vt:lpstr>Reinforcement Learning</vt:lpstr>
      <vt:lpstr>Results</vt:lpstr>
      <vt:lpstr>Results</vt:lpstr>
      <vt:lpstr>Results</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JOHRI</dc:creator>
  <cp:lastModifiedBy> </cp:lastModifiedBy>
  <cp:revision>35</cp:revision>
  <dcterms:created xsi:type="dcterms:W3CDTF">2006-08-16T00:00:00Z</dcterms:created>
  <dcterms:modified xsi:type="dcterms:W3CDTF">2020-06-13T09:32:44Z</dcterms:modified>
</cp:coreProperties>
</file>