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6.xml"/>
  <Override ContentType="application/vnd.openxmlformats-officedocument.presentationml.comments+xml" PartName="/ppt/comments/comment3.xml"/>
  <Override ContentType="application/vnd.openxmlformats-officedocument.presentationml.comments+xml" PartName="/ppt/comments/comment13.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Roboto"/>
      <p:regular r:id="rId26"/>
      <p:bold r:id="rId27"/>
      <p:italic r:id="rId28"/>
      <p:boldItalic r:id="rId29"/>
    </p:embeddedFont>
    <p:embeddedFont>
      <p:font typeface="Cabin"/>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3" name="Karma Pate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bin-bold.fntdata"/><Relationship Id="rId30" Type="http://schemas.openxmlformats.org/officeDocument/2006/relationships/font" Target="fonts/Cabin-regular.fntdata"/><Relationship Id="rId11" Type="http://schemas.openxmlformats.org/officeDocument/2006/relationships/slide" Target="slides/slide6.xml"/><Relationship Id="rId33" Type="http://schemas.openxmlformats.org/officeDocument/2006/relationships/font" Target="fonts/Cabin-boldItalic.fntdata"/><Relationship Id="rId10" Type="http://schemas.openxmlformats.org/officeDocument/2006/relationships/slide" Target="slides/slide5.xml"/><Relationship Id="rId32" Type="http://schemas.openxmlformats.org/officeDocument/2006/relationships/font" Target="fonts/Cabin-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12-06T03:05:17.618">
    <p:pos x="6000" y="0"/>
    <p:text>Rohit</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0" dt="2018-12-06T03:06:29.628">
    <p:pos x="6000" y="0"/>
    <p:text>Karma</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1" dt="2018-12-06T03:24:24.285">
    <p:pos x="6000" y="0"/>
    <p:text>Vaibhav</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2" dt="2018-12-06T03:11:32.995">
    <p:pos x="6000" y="0"/>
    <p:text>KARMA</p:tex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3" dt="2018-12-06T03:24:07.920">
    <p:pos x="6000" y="0"/>
    <p:text>Vaibhav</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8-12-06T03:05:25.381">
    <p:pos x="6000" y="0"/>
    <p:text>Rohit</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8-12-06T03:05:32.678">
    <p:pos x="6000" y="0"/>
    <p:text>Rohit</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8-12-06T03:05:38.434">
    <p:pos x="6000" y="0"/>
    <p:text>Rohit</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8-12-06T03:05:47.315">
    <p:pos x="6000" y="0"/>
    <p:text>Juilee</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18-12-06T03:05:54.805">
    <p:pos x="6000" y="0"/>
    <p:text>Juilee</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7" dt="2018-12-06T03:06:02.234">
    <p:pos x="6000" y="0"/>
    <p:text>Juilee</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8" dt="2018-12-06T03:06:07.738">
    <p:pos x="6000" y="0"/>
    <p:text>Juilee</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9" dt="2018-12-06T03:06:13.920">
    <p:pos x="6000" y="0"/>
    <p:text>Juilee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ppingattention.blogspot.com/2014/12/fundamental-plot-arcs-seen-through.html" TargetMode="External"/><Relationship Id="rId3" Type="http://schemas.openxmlformats.org/officeDocument/2006/relationships/hyperlink" Target="https://www.youtube.com/watch?v=oP3c1h8v2ZQ"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So the review comments do affect the number of downloads, but by how much?</a:t>
            </a:r>
            <a:endParaRPr/>
          </a:p>
          <a:p>
            <a:pPr indent="0" lvl="0" marL="0" rtl="0" algn="l">
              <a:spcBef>
                <a:spcPts val="0"/>
              </a:spcBef>
              <a:spcAft>
                <a:spcPts val="0"/>
              </a:spcAft>
              <a:buNone/>
            </a:pPr>
            <a:r>
              <a:rPr lang="en-US"/>
              <a:t>So to understand that, we decided to do some statistical analysis on not just the review comment but other features of apps as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we checked for the following hypotheses in our statistical analysis:</a:t>
            </a:r>
            <a:endParaRPr/>
          </a:p>
          <a:p>
            <a:pPr indent="0" lvl="0" marL="0" rtl="0" algn="l">
              <a:spcBef>
                <a:spcPts val="0"/>
              </a:spcBef>
              <a:spcAft>
                <a:spcPts val="0"/>
              </a:spcAft>
              <a:buNone/>
            </a:pPr>
            <a:r>
              <a:rPr lang="en-US"/>
              <a:t>Can you estimate response to your app based on app features</a:t>
            </a:r>
            <a:endParaRPr/>
          </a:p>
          <a:p>
            <a:pPr indent="0" lvl="0" marL="0" rtl="0" algn="l">
              <a:spcBef>
                <a:spcPts val="0"/>
              </a:spcBef>
              <a:spcAft>
                <a:spcPts val="0"/>
              </a:spcAft>
              <a:buNone/>
            </a:pPr>
            <a:r>
              <a:rPr lang="en-US"/>
              <a:t>Does higher rating mean higher downloads</a:t>
            </a:r>
            <a:endParaRPr/>
          </a:p>
          <a:p>
            <a:pPr indent="0" lvl="0" marL="0" rtl="0" algn="l">
              <a:spcBef>
                <a:spcPts val="0"/>
              </a:spcBef>
              <a:spcAft>
                <a:spcPts val="0"/>
              </a:spcAft>
              <a:buNone/>
            </a:pPr>
            <a:r>
              <a:rPr lang="en-US"/>
              <a:t>Which sentiments translate to popularity</a:t>
            </a:r>
            <a:endParaRPr/>
          </a:p>
          <a:p>
            <a:pPr indent="0" lvl="0" marL="0" rtl="0" algn="l">
              <a:spcBef>
                <a:spcPts val="0"/>
              </a:spcBef>
              <a:spcAft>
                <a:spcPts val="0"/>
              </a:spcAft>
              <a:buNone/>
            </a:pPr>
            <a:r>
              <a:rPr lang="en-US"/>
              <a:t>Is popularity impacted by category</a:t>
            </a:r>
            <a:endParaRPr/>
          </a:p>
        </p:txBody>
      </p:sp>
      <p:sp>
        <p:nvSpPr>
          <p:cNvPr id="177" name="Google Shape;17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8a3548b90_2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build a multi class logistic model to understand how different features and sentiments influence popularity of an app. We divided apps into 3 popularity categories based on number of installs Based on the model we see avg rating of an app is a significant influencer of popularity. Between the average number of downloads vs overall app rating, the trend suggests that the average number of downloads per app increases consistently till the rating of 4.</a:t>
            </a:r>
            <a:r>
              <a:rPr lang="en-US"/>
              <a:t>3/5  indicating that apps with higher average rating have higher popularity and are more likely to be downloaded. That is visible from EDA of the data as well as the model.</a:t>
            </a:r>
            <a:endParaRPr/>
          </a:p>
        </p:txBody>
      </p:sp>
      <p:sp>
        <p:nvSpPr>
          <p:cNvPr id="183" name="Google Shape;183;g48a3548b90_2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 the model our predictor is number of installs or you can say popularity. we can infer from the intercept that </a:t>
            </a:r>
            <a:r>
              <a:rPr lang="en-US" sz="1800">
                <a:latin typeface="Cabin"/>
                <a:ea typeface="Cabin"/>
                <a:cs typeface="Cabin"/>
                <a:sym typeface="Cabin"/>
              </a:rPr>
              <a:t>t</a:t>
            </a:r>
            <a:r>
              <a:rPr lang="en-US" sz="1800">
                <a:latin typeface="Cabin"/>
                <a:ea typeface="Cabin"/>
                <a:cs typeface="Cabin"/>
                <a:sym typeface="Cabin"/>
              </a:rPr>
              <a:t>here is very less percent of apps which are likely to be popular by default and popularity depends on various other factors, like category and various sentiments.</a:t>
            </a:r>
            <a:endParaRPr sz="1800">
              <a:solidFill>
                <a:schemeClr val="dk2"/>
              </a:solidFill>
              <a:latin typeface="Cabin"/>
              <a:ea typeface="Cabin"/>
              <a:cs typeface="Cabin"/>
              <a:sym typeface="Cabin"/>
            </a:endParaRPr>
          </a:p>
          <a:p>
            <a:pPr indent="0" lvl="0" marL="0" rtl="0" algn="l">
              <a:spcBef>
                <a:spcPts val="0"/>
              </a:spcBef>
              <a:spcAft>
                <a:spcPts val="0"/>
              </a:spcAft>
              <a:buNone/>
            </a:pPr>
            <a:r>
              <a:t/>
            </a:r>
            <a:endParaRPr/>
          </a:p>
        </p:txBody>
      </p:sp>
      <p:sp>
        <p:nvSpPr>
          <p:cNvPr id="190" name="Google Shape;19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8a3548b90_2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These are other various factors that affect the probability of getting popular. The ones that are in green have positve logistic coefficients for higher popularity segment and negative for lower popularity category, indicating these categories have a higher probability of being downloaded. The apps in red whereas are less likely to have higher downloads</a:t>
            </a:r>
            <a:endParaRPr/>
          </a:p>
        </p:txBody>
      </p:sp>
      <p:sp>
        <p:nvSpPr>
          <p:cNvPr id="197" name="Google Shape;197;g48a3548b90_2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33756" lvl="0" marL="457200" rtl="0" algn="l">
              <a:spcBef>
                <a:spcPts val="0"/>
              </a:spcBef>
              <a:spcAft>
                <a:spcPts val="0"/>
              </a:spcAft>
              <a:buClr>
                <a:schemeClr val="accent2"/>
              </a:buClr>
              <a:buSzPts val="1656"/>
              <a:buFont typeface="Noto Sans Symbols"/>
              <a:buChar char="◼"/>
            </a:pPr>
            <a:r>
              <a:rPr lang="en-US" sz="1800">
                <a:solidFill>
                  <a:schemeClr val="dk2"/>
                </a:solidFill>
                <a:latin typeface="Cabin"/>
                <a:ea typeface="Cabin"/>
                <a:cs typeface="Cabin"/>
                <a:sym typeface="Cabin"/>
              </a:rPr>
              <a:t>Coefficient of positive sentiment score for higher popularity is negative, while for lower popularity it is negative</a:t>
            </a:r>
            <a:endParaRPr sz="1800">
              <a:solidFill>
                <a:schemeClr val="dk2"/>
              </a:solidFill>
              <a:latin typeface="Cabin"/>
              <a:ea typeface="Cabin"/>
              <a:cs typeface="Cabin"/>
              <a:sym typeface="Cabin"/>
            </a:endParaRPr>
          </a:p>
          <a:p>
            <a:pPr indent="0" lvl="0" marL="457200" rtl="0" algn="l">
              <a:spcBef>
                <a:spcPts val="0"/>
              </a:spcBef>
              <a:spcAft>
                <a:spcPts val="0"/>
              </a:spcAft>
              <a:buClr>
                <a:schemeClr val="dk1"/>
              </a:buClr>
              <a:buSzPts val="1100"/>
              <a:buFont typeface="Arial"/>
              <a:buNone/>
            </a:pPr>
            <a:r>
              <a:t/>
            </a:r>
            <a:endParaRPr sz="1800">
              <a:solidFill>
                <a:schemeClr val="dk2"/>
              </a:solidFill>
              <a:latin typeface="Cabin"/>
              <a:ea typeface="Cabin"/>
              <a:cs typeface="Cabin"/>
              <a:sym typeface="Cabin"/>
            </a:endParaRPr>
          </a:p>
          <a:p>
            <a:pPr indent="-333756" lvl="0" marL="457200" rtl="0" algn="l">
              <a:spcBef>
                <a:spcPts val="0"/>
              </a:spcBef>
              <a:spcAft>
                <a:spcPts val="0"/>
              </a:spcAft>
              <a:buClr>
                <a:schemeClr val="accent2"/>
              </a:buClr>
              <a:buSzPts val="1656"/>
              <a:buFont typeface="Noto Sans Symbols"/>
              <a:buChar char="◼"/>
            </a:pPr>
            <a:r>
              <a:rPr lang="en-US" sz="1800">
                <a:solidFill>
                  <a:schemeClr val="dk2"/>
                </a:solidFill>
                <a:latin typeface="Cabin"/>
                <a:ea typeface="Cabin"/>
                <a:cs typeface="Cabin"/>
                <a:sym typeface="Cabin"/>
              </a:rPr>
              <a:t>This indicates for already popular apps, positive sentiment does not have an impact on likelihood of popularity, however for less popular apps, it is necessary to have positive reviews</a:t>
            </a:r>
            <a:endParaRPr/>
          </a:p>
        </p:txBody>
      </p:sp>
      <p:sp>
        <p:nvSpPr>
          <p:cNvPr id="205" name="Google Shape;20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200844" lvl="0" marL="306000" rtl="0" algn="l">
              <a:spcBef>
                <a:spcPts val="0"/>
              </a:spcBef>
              <a:spcAft>
                <a:spcPts val="0"/>
              </a:spcAft>
              <a:buNone/>
            </a:pPr>
            <a:r>
              <a:rPr lang="en-US" sz="1800">
                <a:solidFill>
                  <a:schemeClr val="dk2"/>
                </a:solidFill>
                <a:latin typeface="Cabin"/>
                <a:ea typeface="Cabin"/>
                <a:cs typeface="Cabin"/>
                <a:sym typeface="Cabin"/>
              </a:rPr>
              <a:t>In conclusion, we see how sentiment analysis can be used to find favorable features and problem areas for apps of different categories</a:t>
            </a:r>
            <a:endParaRPr sz="1800">
              <a:solidFill>
                <a:schemeClr val="dk2"/>
              </a:solidFill>
              <a:latin typeface="Cabin"/>
              <a:ea typeface="Cabin"/>
              <a:cs typeface="Cabin"/>
              <a:sym typeface="Cabin"/>
            </a:endParaRPr>
          </a:p>
          <a:p>
            <a:pPr indent="-200844" lvl="0" marL="306000" rtl="0" algn="l">
              <a:spcBef>
                <a:spcPts val="0"/>
              </a:spcBef>
              <a:spcAft>
                <a:spcPts val="0"/>
              </a:spcAft>
              <a:buNone/>
            </a:pPr>
            <a:r>
              <a:rPr lang="en-US" sz="1800">
                <a:solidFill>
                  <a:schemeClr val="dk2"/>
                </a:solidFill>
                <a:latin typeface="Cabin"/>
                <a:ea typeface="Cabin"/>
                <a:cs typeface="Cabin"/>
                <a:sym typeface="Cabin"/>
              </a:rPr>
              <a:t>We also realised the app reviews and positive sentiments play an important role in inital phases of app deployment but after achieving success reviews do not have an impact</a:t>
            </a:r>
            <a:endParaRPr sz="1800">
              <a:solidFill>
                <a:schemeClr val="dk2"/>
              </a:solidFill>
              <a:latin typeface="Cabin"/>
              <a:ea typeface="Cabin"/>
              <a:cs typeface="Cabin"/>
              <a:sym typeface="Cabin"/>
            </a:endParaRPr>
          </a:p>
          <a:p>
            <a:pPr indent="-200844" lvl="0" marL="306000" rtl="0" algn="l">
              <a:spcBef>
                <a:spcPts val="0"/>
              </a:spcBef>
              <a:spcAft>
                <a:spcPts val="0"/>
              </a:spcAft>
              <a:buNone/>
            </a:pPr>
            <a:r>
              <a:rPr lang="en-US" sz="1800">
                <a:solidFill>
                  <a:schemeClr val="dk2"/>
                </a:solidFill>
                <a:latin typeface="Cabin"/>
                <a:ea typeface="Cabin"/>
                <a:cs typeface="Cabin"/>
                <a:sym typeface="Cabin"/>
              </a:rPr>
              <a:t>App success also depends on category of app</a:t>
            </a:r>
            <a:endParaRPr sz="1800">
              <a:solidFill>
                <a:schemeClr val="dk2"/>
              </a:solidFill>
              <a:latin typeface="Cabin"/>
              <a:ea typeface="Cabin"/>
              <a:cs typeface="Cabin"/>
              <a:sym typeface="Cabin"/>
            </a:endParaRPr>
          </a:p>
          <a:p>
            <a:pPr indent="-200844" lvl="0" marL="306000" rtl="0" algn="l">
              <a:spcBef>
                <a:spcPts val="0"/>
              </a:spcBef>
              <a:spcAft>
                <a:spcPts val="0"/>
              </a:spcAft>
              <a:buClr>
                <a:schemeClr val="dk1"/>
              </a:buClr>
              <a:buSzPts val="1656"/>
              <a:buFont typeface="Arial"/>
              <a:buNone/>
            </a:pPr>
            <a:r>
              <a:rPr lang="en-US" sz="1800">
                <a:solidFill>
                  <a:schemeClr val="dk2"/>
                </a:solidFill>
                <a:latin typeface="Cabin"/>
                <a:ea typeface="Cabin"/>
                <a:cs typeface="Cabin"/>
                <a:sym typeface="Cabin"/>
              </a:rPr>
              <a:t>We can use these findings and insights to build succesful products</a:t>
            </a:r>
            <a:endParaRPr sz="1800">
              <a:solidFill>
                <a:schemeClr val="dk2"/>
              </a:solidFill>
              <a:latin typeface="Cabin"/>
              <a:ea typeface="Cabin"/>
              <a:cs typeface="Cabin"/>
              <a:sym typeface="Cabin"/>
            </a:endParaRPr>
          </a:p>
          <a:p>
            <a:pPr indent="0" lvl="0" marL="0" rtl="0" algn="l">
              <a:spcBef>
                <a:spcPts val="0"/>
              </a:spcBef>
              <a:spcAft>
                <a:spcPts val="0"/>
              </a:spcAft>
              <a:buNone/>
            </a:pPr>
            <a:r>
              <a:t/>
            </a:r>
            <a:endParaRPr/>
          </a:p>
        </p:txBody>
      </p:sp>
      <p:sp>
        <p:nvSpPr>
          <p:cNvPr id="212" name="Google Shape;21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89a0d13ec_0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89a0d13ec_0_1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489a0d13ec_0_1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 understand the effect of overall app ratings on the number of downloads </a:t>
            </a:r>
            <a:endParaRPr/>
          </a:p>
        </p:txBody>
      </p:sp>
      <p:sp>
        <p:nvSpPr>
          <p:cNvPr id="246" name="Google Shape;24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First let us understand what is Sentiment Analysis and how it can be leveraged to deliver value to businesses.</a:t>
            </a:r>
            <a:endParaRPr/>
          </a:p>
          <a:p>
            <a:pPr indent="0" lvl="0" marL="0" rtl="0" algn="l">
              <a:spcBef>
                <a:spcPts val="0"/>
              </a:spcBef>
              <a:spcAft>
                <a:spcPts val="0"/>
              </a:spcAft>
              <a:buNone/>
            </a:pPr>
            <a:r>
              <a:rPr lang="en-US"/>
              <a:t>Sentiment analysis in simple words is </a:t>
            </a:r>
            <a:r>
              <a:rPr lang="en-US" sz="1100">
                <a:solidFill>
                  <a:srgbClr val="222222"/>
                </a:solidFill>
                <a:highlight>
                  <a:srgbClr val="FFFFFF"/>
                </a:highlight>
                <a:latin typeface="Roboto"/>
                <a:ea typeface="Roboto"/>
                <a:cs typeface="Roboto"/>
                <a:sym typeface="Roboto"/>
              </a:rPr>
              <a:t>the process of computationally identifying and categorizing opinions expressed in a piece of text. </a:t>
            </a:r>
            <a:endParaRPr sz="11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100">
              <a:solidFill>
                <a:srgbClr val="222222"/>
              </a:solidFill>
              <a:highlight>
                <a:srgbClr val="FFFFFF"/>
              </a:highlight>
              <a:latin typeface="Roboto"/>
              <a:ea typeface="Roboto"/>
              <a:cs typeface="Roboto"/>
              <a:sym typeface="Roboto"/>
            </a:endParaRPr>
          </a:p>
          <a:p>
            <a:pPr indent="0" lvl="0" marL="0" rtl="0" algn="l">
              <a:spcBef>
                <a:spcPts val="0"/>
              </a:spcBef>
              <a:spcAft>
                <a:spcPts val="0"/>
              </a:spcAft>
              <a:buNone/>
            </a:pPr>
            <a:r>
              <a:rPr lang="en-US" sz="1100">
                <a:solidFill>
                  <a:srgbClr val="51505A"/>
                </a:solidFill>
                <a:latin typeface="Roboto"/>
                <a:ea typeface="Roboto"/>
                <a:cs typeface="Roboto"/>
                <a:sym typeface="Roboto"/>
              </a:rPr>
              <a:t>Being able to quickly see the sentiment behind user reviews and consumer feedback gives you better insight into consumer perception about your product or </a:t>
            </a:r>
            <a:r>
              <a:rPr lang="en-US" sz="1100">
                <a:solidFill>
                  <a:srgbClr val="51505A"/>
                </a:solidFill>
                <a:latin typeface="Roboto"/>
                <a:ea typeface="Roboto"/>
                <a:cs typeface="Roboto"/>
                <a:sym typeface="Roboto"/>
              </a:rPr>
              <a:t>company</a:t>
            </a:r>
            <a:r>
              <a:rPr lang="en-US" sz="1100">
                <a:solidFill>
                  <a:srgbClr val="51505A"/>
                </a:solidFill>
                <a:latin typeface="Roboto"/>
                <a:ea typeface="Roboto"/>
                <a:cs typeface="Roboto"/>
                <a:sym typeface="Roboto"/>
              </a:rPr>
              <a:t>. </a:t>
            </a:r>
            <a:r>
              <a:rPr lang="en-US" sz="1100">
                <a:solidFill>
                  <a:srgbClr val="51505A"/>
                </a:solidFill>
                <a:latin typeface="Roboto"/>
                <a:ea typeface="Roboto"/>
                <a:cs typeface="Roboto"/>
                <a:sym typeface="Roboto"/>
              </a:rPr>
              <a:t>Not only can you see what people think of your own products or services, you can also see what are the key factors they like about your product and issues they want improved. </a:t>
            </a:r>
            <a:r>
              <a:rPr lang="en-US" sz="1350">
                <a:solidFill>
                  <a:srgbClr val="51505A"/>
                </a:solidFill>
                <a:highlight>
                  <a:srgbClr val="FFFFFF"/>
                </a:highlight>
                <a:latin typeface="Roboto"/>
                <a:ea typeface="Roboto"/>
                <a:cs typeface="Roboto"/>
                <a:sym typeface="Roboto"/>
              </a:rPr>
              <a:t>The ability to quickly understand consumer attitudes will help organisations devise better strategic tactics to react and increase chances of success</a:t>
            </a:r>
            <a:endParaRPr sz="1350">
              <a:solidFill>
                <a:srgbClr val="51505A"/>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50">
              <a:solidFill>
                <a:srgbClr val="51505A"/>
              </a:solidFill>
              <a:highlight>
                <a:srgbClr val="FFFFFF"/>
              </a:highlight>
              <a:latin typeface="Roboto"/>
              <a:ea typeface="Roboto"/>
              <a:cs typeface="Roboto"/>
              <a:sym typeface="Roboto"/>
            </a:endParaRPr>
          </a:p>
        </p:txBody>
      </p:sp>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a:t>So how can these word clouds help our customers? Let’s take the example of Games. From the word clouds, we found that the words “download”, “update” and “ads” are some common themes across all negative reviews for Games. The word associations indicates that download size, download time, update  size, annoying ads, popup ads are some common issues which will led to negative reviews.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lang="en-US"/>
              <a:t>On the other hand, words like “awesome” and “groups” are common themes used to express positive sentiments. On looking into word associations, we found that awesome handling, awesome mayhem, awesome graphics and friend groups are some of the most attractive features in Games and can be considered as main selling points needed to get into the top charts.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We can also look into the word associations of specific words and specific emotion to figure out what the users have to say on them. For example, </a:t>
            </a:r>
            <a:r>
              <a:rPr lang="en-US"/>
              <a:t>in </a:t>
            </a:r>
            <a:r>
              <a:rPr lang="en-US"/>
              <a:t>Finance apps, on checking the word association for “easy” suggested that easy navigation and easy accessibility are the things which users found easy in the highly downloaded apps.</a:t>
            </a:r>
            <a:endParaRPr/>
          </a:p>
        </p:txBody>
      </p:sp>
      <p:sp>
        <p:nvSpPr>
          <p:cNvPr id="253" name="Google Shape;25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Our Problem </a:t>
            </a:r>
            <a:r>
              <a:rPr lang="en-US"/>
              <a:t>statement</a:t>
            </a:r>
            <a:r>
              <a:rPr lang="en-US"/>
              <a:t> is two fold</a:t>
            </a:r>
            <a:endParaRPr/>
          </a:p>
          <a:p>
            <a:pPr indent="-317500" lvl="0" marL="457200" rtl="0" algn="l">
              <a:spcBef>
                <a:spcPts val="0"/>
              </a:spcBef>
              <a:spcAft>
                <a:spcPts val="0"/>
              </a:spcAft>
              <a:buSzPts val="1400"/>
              <a:buAutoNum type="arabicPeriod"/>
            </a:pPr>
            <a:r>
              <a:rPr lang="en-US"/>
              <a:t>First we are trying to run sentiment analysis on user reviews for all apps in a particular category to </a:t>
            </a:r>
            <a:r>
              <a:rPr lang="en-US"/>
              <a:t>understand preferred features or factors that make an app likable and key issues faced by users . For eg Users for Music apps really prefer customized playlists and do not like popup ads</a:t>
            </a:r>
            <a:endParaRPr/>
          </a:p>
          <a:p>
            <a:pPr indent="-317500" lvl="0" marL="457200" rtl="0" algn="l">
              <a:spcBef>
                <a:spcPts val="0"/>
              </a:spcBef>
              <a:spcAft>
                <a:spcPts val="0"/>
              </a:spcAft>
              <a:buSzPts val="1400"/>
              <a:buAutoNum type="arabicPeriod"/>
            </a:pPr>
            <a:r>
              <a:rPr lang="en-US"/>
              <a:t>Second we are trying to understand how various features of your app affect the popularity of the app</a:t>
            </a:r>
            <a:r>
              <a:rPr lang="en-US"/>
              <a:t> For eg, whether your  app may be likely to be more popular if it has no in app ads vs if your app has in app ads.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chose this problem because sentiment analysis can not only help predict reaction to your app based on app features but also help you understand what are the crucial factors that makes an app favorable and what are the key areas of improvement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 us understand how we </a:t>
            </a:r>
            <a:r>
              <a:rPr lang="en-US"/>
              <a:t>approached</a:t>
            </a:r>
            <a:r>
              <a:rPr lang="en-US"/>
              <a:t> the problem and developed a robust solution</a:t>
            </a:r>
            <a:endParaRPr/>
          </a:p>
          <a:p>
            <a:pPr indent="0" lvl="0" marL="0" rtl="0" algn="l">
              <a:spcBef>
                <a:spcPts val="0"/>
              </a:spcBef>
              <a:spcAft>
                <a:spcPts val="0"/>
              </a:spcAft>
              <a:buNone/>
            </a:pPr>
            <a:r>
              <a:t/>
            </a:r>
            <a:endParaRPr/>
          </a:p>
        </p:txBody>
      </p:sp>
      <p:sp>
        <p:nvSpPr>
          <p:cNvPr id="114" name="Google Shape;1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first step was collecting and preprocessing of the data:</a:t>
            </a:r>
            <a:endParaRPr/>
          </a:p>
          <a:p>
            <a:pPr indent="0" lvl="0" marL="0" rtl="0" algn="l">
              <a:spcBef>
                <a:spcPts val="0"/>
              </a:spcBef>
              <a:spcAft>
                <a:spcPts val="0"/>
              </a:spcAft>
              <a:buNone/>
            </a:pPr>
            <a:r>
              <a:rPr lang="en-US"/>
              <a:t>We scraped 2.5 million user reviews for  31 thousand apps from Google Play using Selenium. </a:t>
            </a:r>
            <a:endParaRPr/>
          </a:p>
          <a:p>
            <a:pPr indent="0" lvl="0" marL="0" rtl="0" algn="l">
              <a:spcBef>
                <a:spcPts val="0"/>
              </a:spcBef>
              <a:spcAft>
                <a:spcPts val="0"/>
              </a:spcAft>
              <a:buNone/>
            </a:pPr>
            <a:r>
              <a:rPr lang="en-US"/>
              <a:t>Mimic scroll action using selenium. Since Google Play has dynamic scrolling. </a:t>
            </a:r>
            <a:endParaRPr/>
          </a:p>
          <a:p>
            <a:pPr indent="0" lvl="0" marL="0" rtl="0" algn="l">
              <a:spcBef>
                <a:spcPts val="0"/>
              </a:spcBef>
              <a:spcAft>
                <a:spcPts val="0"/>
              </a:spcAft>
              <a:buNone/>
            </a:pPr>
            <a:r>
              <a:rPr lang="en-US"/>
              <a:t>After eliminating apps with inconsistent data and incomplete data, we were left with close to 6000 apps and 467K reviews across X categories</a:t>
            </a:r>
            <a:endParaRPr/>
          </a:p>
        </p:txBody>
      </p:sp>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8a3548b90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48a3548b90_2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Next we perform sentiment analysis to extract useful information from user reviews:</a:t>
            </a:r>
            <a:endParaRPr/>
          </a:p>
          <a:p>
            <a:pPr indent="0" lvl="0" marL="0" rtl="0" algn="l">
              <a:spcBef>
                <a:spcPts val="0"/>
              </a:spcBef>
              <a:spcAft>
                <a:spcPts val="0"/>
              </a:spcAft>
              <a:buNone/>
            </a:pPr>
            <a:r>
              <a:rPr lang="en-US"/>
              <a:t>First we perform text cleaning where we transform unprocessed text into clean text by removing whitespace, punctuations and stop words. We also removed words having characters other than A-Z or 0-9 to remove regional language texts from the data. Text cleaning functions were used to transform emojis and emoticons to appropriate word equivalents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Ignore:</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The Syuzhet package attempts to reveal the latent structure of narrative by means of sentiment analysis. Instead of detecting shifts in the topic or subject matter of the narrative (</a:t>
            </a:r>
            <a:r>
              <a:rPr b="0" i="0" lang="en-US" sz="1200" u="sng" strike="noStrike">
                <a:solidFill>
                  <a:schemeClr val="hlink"/>
                </a:solidFill>
                <a:latin typeface="Calibri"/>
                <a:ea typeface="Calibri"/>
                <a:cs typeface="Calibri"/>
                <a:sym typeface="Calibri"/>
                <a:hlinkClick r:id="rId2"/>
              </a:rPr>
              <a:t>as Ben Schmidt has done</a:t>
            </a:r>
            <a:r>
              <a:rPr b="0" i="0" lang="en-US" sz="1200">
                <a:solidFill>
                  <a:schemeClr val="dk1"/>
                </a:solidFill>
                <a:latin typeface="Calibri"/>
                <a:ea typeface="Calibri"/>
                <a:cs typeface="Calibri"/>
                <a:sym typeface="Calibri"/>
              </a:rPr>
              <a:t>), the Syuzhet package reveals the emotional shifts that serve as proxies for the narrative movement between conflict and conflict resolution. This was an idea inspired by the late Kurt Vonnegut in an essay titled "Here's a Lesson in Creative Writing" in his collection </a:t>
            </a:r>
            <a:r>
              <a:rPr b="0" i="1" lang="en-US" sz="1200">
                <a:solidFill>
                  <a:schemeClr val="dk1"/>
                </a:solidFill>
                <a:latin typeface="Calibri"/>
                <a:ea typeface="Calibri"/>
                <a:cs typeface="Calibri"/>
                <a:sym typeface="Calibri"/>
              </a:rPr>
              <a:t>A Man Without A Country</a:t>
            </a:r>
            <a:r>
              <a:rPr b="0" i="0" lang="en-US" sz="1200">
                <a:solidFill>
                  <a:schemeClr val="dk1"/>
                </a:solidFill>
                <a:latin typeface="Calibri"/>
                <a:ea typeface="Calibri"/>
                <a:cs typeface="Calibri"/>
                <a:sym typeface="Calibri"/>
              </a:rPr>
              <a:t> ( Random House, 2007). </a:t>
            </a:r>
            <a:r>
              <a:rPr b="0" i="0" lang="en-US" sz="1200" u="sng" strike="noStrike">
                <a:solidFill>
                  <a:schemeClr val="hlink"/>
                </a:solidFill>
                <a:latin typeface="Calibri"/>
                <a:ea typeface="Calibri"/>
                <a:cs typeface="Calibri"/>
                <a:sym typeface="Calibri"/>
                <a:hlinkClick r:id="rId3"/>
              </a:rPr>
              <a:t>A lecture Vonnegut gave on this subject is available via youTube</a:t>
            </a:r>
            <a:endParaRPr/>
          </a:p>
        </p:txBody>
      </p:sp>
      <p:sp>
        <p:nvSpPr>
          <p:cNvPr id="137" name="Google Shape;137;g48a3548b90_2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8a3548b90_2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48a3548b90_2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Next we use the ‘nrc’ method in t</a:t>
            </a:r>
            <a:r>
              <a:rPr b="0" i="0" lang="en-US" sz="1200">
                <a:solidFill>
                  <a:schemeClr val="dk1"/>
                </a:solidFill>
                <a:latin typeface="Calibri"/>
                <a:ea typeface="Calibri"/>
                <a:cs typeface="Calibri"/>
                <a:sym typeface="Calibri"/>
              </a:rPr>
              <a:t>he Syuzhet package in R </a:t>
            </a:r>
            <a:r>
              <a:rPr lang="en-US"/>
              <a:t>is used to score reviews based on 10 sentiments</a:t>
            </a:r>
            <a:r>
              <a:rPr b="0" i="0" lang="en-US" sz="1200">
                <a:solidFill>
                  <a:schemeClr val="dk1"/>
                </a:solidFill>
                <a:latin typeface="Calibri"/>
                <a:ea typeface="Calibri"/>
                <a:cs typeface="Calibri"/>
                <a:sym typeface="Calibri"/>
              </a:rPr>
              <a:t> </a:t>
            </a:r>
            <a:r>
              <a:rPr lang="en-US"/>
              <a:t>: </a:t>
            </a:r>
            <a:r>
              <a:rPr lang="en-US" sz="2400">
                <a:solidFill>
                  <a:schemeClr val="dk2"/>
                </a:solidFill>
                <a:latin typeface="Cabin"/>
                <a:ea typeface="Cabin"/>
                <a:cs typeface="Cabin"/>
                <a:sym typeface="Cabin"/>
              </a:rPr>
              <a:t>anger, disgust, anticipation, fear, joy, sadness, surprise, trust, negative, positive</a:t>
            </a:r>
            <a:endParaRPr sz="1800">
              <a:solidFill>
                <a:schemeClr val="dk2"/>
              </a:solidFill>
              <a:latin typeface="Cabin"/>
              <a:ea typeface="Cabin"/>
              <a:cs typeface="Cabin"/>
              <a:sym typeface="Cabin"/>
            </a:endParaRPr>
          </a:p>
          <a:p>
            <a:pPr indent="0" lvl="0" marL="0" rtl="0" algn="l">
              <a:spcBef>
                <a:spcPts val="0"/>
              </a:spcBef>
              <a:spcAft>
                <a:spcPts val="0"/>
              </a:spcAft>
              <a:buNone/>
            </a:pPr>
            <a:r>
              <a:t/>
            </a:r>
            <a:endParaRPr/>
          </a:p>
          <a:p>
            <a:pPr indent="0" lvl="0" marL="0" rtl="0" algn="l">
              <a:spcBef>
                <a:spcPts val="0"/>
              </a:spcBef>
              <a:spcAft>
                <a:spcPts val="0"/>
              </a:spcAft>
              <a:buNone/>
            </a:pPr>
            <a:r>
              <a:rPr lang="en-US" sz="1050">
                <a:highlight>
                  <a:srgbClr val="FFFFFF"/>
                </a:highlight>
                <a:latin typeface="Arial"/>
                <a:ea typeface="Arial"/>
                <a:cs typeface="Arial"/>
                <a:sym typeface="Arial"/>
              </a:rPr>
              <a:t>The </a:t>
            </a:r>
            <a:r>
              <a:rPr lang="en-US" sz="900">
                <a:solidFill>
                  <a:srgbClr val="333333"/>
                </a:solidFill>
                <a:highlight>
                  <a:srgbClr val="F7F7F7"/>
                </a:highlight>
                <a:latin typeface="Courier New"/>
                <a:ea typeface="Courier New"/>
                <a:cs typeface="Courier New"/>
                <a:sym typeface="Courier New"/>
              </a:rPr>
              <a:t>get_nrc_sentiment</a:t>
            </a:r>
            <a:r>
              <a:rPr lang="en-US" sz="1050">
                <a:highlight>
                  <a:srgbClr val="FFFFFF"/>
                </a:highlight>
                <a:latin typeface="Arial"/>
                <a:ea typeface="Arial"/>
                <a:cs typeface="Arial"/>
                <a:sym typeface="Arial"/>
              </a:rPr>
              <a:t> implements a method propsed by standford alum Saif Mohammad’s where NRC Emotion lexicon is a list of words and their associations with eight emotions (anger, fear, anticipation, trust, surprise, sadness, joy, and disgust) and two sentiments (negative and positive)” The </a:t>
            </a:r>
            <a:r>
              <a:rPr lang="en-US" sz="900">
                <a:solidFill>
                  <a:srgbClr val="333333"/>
                </a:solidFill>
                <a:highlight>
                  <a:srgbClr val="F7F7F7"/>
                </a:highlight>
                <a:latin typeface="Courier New"/>
                <a:ea typeface="Courier New"/>
                <a:cs typeface="Courier New"/>
                <a:sym typeface="Courier New"/>
              </a:rPr>
              <a:t>get_nrc_sentiment</a:t>
            </a:r>
            <a:r>
              <a:rPr lang="en-US" sz="1050">
                <a:highlight>
                  <a:srgbClr val="FFFFFF"/>
                </a:highlight>
                <a:latin typeface="Arial"/>
                <a:ea typeface="Arial"/>
                <a:cs typeface="Arial"/>
                <a:sym typeface="Arial"/>
              </a:rPr>
              <a:t> function returns a data frame in which each row represents a sentence from the original file. </a:t>
            </a:r>
            <a:endParaRPr/>
          </a:p>
        </p:txBody>
      </p:sp>
      <p:sp>
        <p:nvSpPr>
          <p:cNvPr id="144" name="Google Shape;144;g48a3548b90_2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Next we categorized all reviews into good and bad based on the sentiment score. This was done to extract positive or favorable </a:t>
            </a:r>
            <a:r>
              <a:rPr lang="en-US"/>
              <a:t>features</a:t>
            </a:r>
            <a:r>
              <a:rPr lang="en-US"/>
              <a:t> from positive reviews and issues or problems from negative reviews for a particular category.</a:t>
            </a:r>
            <a:endParaRPr/>
          </a:p>
          <a:p>
            <a:pPr indent="0" lvl="0" marL="0" rtl="0" algn="l">
              <a:spcBef>
                <a:spcPts val="0"/>
              </a:spcBef>
              <a:spcAft>
                <a:spcPts val="0"/>
              </a:spcAft>
              <a:buNone/>
            </a:pPr>
            <a:r>
              <a:rPr lang="en-US"/>
              <a:t>We defined good or positive reviews as the ones having less negative sentiment score and a higher positive sentiment score and bad reviews as ones having higher negative score and lower positive score</a:t>
            </a:r>
            <a:endParaRPr/>
          </a:p>
          <a:p>
            <a:pPr indent="0" lvl="0" marL="0" rtl="0" algn="l">
              <a:spcBef>
                <a:spcPts val="0"/>
              </a:spcBef>
              <a:spcAft>
                <a:spcPts val="0"/>
              </a:spcAft>
              <a:buNone/>
            </a:pPr>
            <a:r>
              <a:t/>
            </a:r>
            <a:endParaRPr/>
          </a:p>
        </p:txBody>
      </p:sp>
      <p:sp>
        <p:nvSpPr>
          <p:cNvPr id="152" name="Google Shape;15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Then we generated word cloud for all positive and negative reviews for different categories to understand most commonly occuring terms in positive reviews and negative reviews.</a:t>
            </a:r>
            <a:endParaRPr/>
          </a:p>
          <a:p>
            <a:pPr indent="0" lvl="0" marL="0" rtl="0" algn="l">
              <a:spcBef>
                <a:spcPts val="0"/>
              </a:spcBef>
              <a:spcAft>
                <a:spcPts val="0"/>
              </a:spcAft>
              <a:buNone/>
            </a:pPr>
            <a:r>
              <a:rPr lang="en-US"/>
              <a:t>For eg, The word cloud for postitve reviews for Finance apps shows easy and helpful as more frequent themes indicating that ease of use is something that Finance users prefer. On the other hand bad reviews wordcloud for Music apps shows ads, player, time as the top theme indicating users do not like ads or time taken for song downloads</a:t>
            </a:r>
            <a:endParaRPr/>
          </a:p>
        </p:txBody>
      </p:sp>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Word associations shows most commonly occuring words with specific words.</a:t>
            </a:r>
            <a:endParaRPr/>
          </a:p>
          <a:p>
            <a:pPr indent="0" lvl="0" marL="0" rtl="0" algn="l">
              <a:spcBef>
                <a:spcPts val="0"/>
              </a:spcBef>
              <a:spcAft>
                <a:spcPts val="0"/>
              </a:spcAft>
              <a:buNone/>
            </a:pPr>
            <a:r>
              <a:rPr lang="en-US"/>
              <a:t>For eg we see easy is a common theme in positive reviews in Finance apps. On looking at word associations, we see easy appears most frequently with navigatie and understand and access, indicating ease of navigation and understanding are some factors which users prefer</a:t>
            </a:r>
            <a:endParaRPr/>
          </a:p>
          <a:p>
            <a:pPr indent="0" lvl="0" marL="0" rtl="0" algn="l">
              <a:spcBef>
                <a:spcPts val="0"/>
              </a:spcBef>
              <a:spcAft>
                <a:spcPts val="0"/>
              </a:spcAft>
              <a:buNone/>
            </a:pPr>
            <a:r>
              <a:rPr lang="en-US"/>
              <a:t>Similarly,</a:t>
            </a:r>
            <a:r>
              <a:rPr lang="en-US"/>
              <a:t> annoying app </a:t>
            </a:r>
            <a:r>
              <a:rPr lang="en-US"/>
              <a:t>associations</a:t>
            </a:r>
            <a:r>
              <a:rPr lang="en-US"/>
              <a:t> in Music category show ads and </a:t>
            </a:r>
            <a:r>
              <a:rPr lang="en-US"/>
              <a:t>position</a:t>
            </a:r>
            <a:r>
              <a:rPr lang="en-US"/>
              <a:t> and </a:t>
            </a:r>
            <a:r>
              <a:rPr lang="en-US"/>
              <a:t>customisation</a:t>
            </a:r>
            <a:r>
              <a:rPr lang="en-US"/>
              <a:t> as common issues</a:t>
            </a:r>
            <a:endParaRPr/>
          </a:p>
          <a:p>
            <a:pPr indent="0" lvl="0" marL="0" rtl="0" algn="l">
              <a:spcBef>
                <a:spcPts val="0"/>
              </a:spcBef>
              <a:spcAft>
                <a:spcPts val="0"/>
              </a:spcAft>
              <a:buNone/>
            </a:pPr>
            <a:r>
              <a:t/>
            </a:r>
            <a:endParaRPr/>
          </a:p>
        </p:txBody>
      </p:sp>
      <p:sp>
        <p:nvSpPr>
          <p:cNvPr id="167" name="Google Shape;1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3600"/>
              <a:buFont typeface="Cabin"/>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539F8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539F8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539F8A"/>
                </a:solidFill>
                <a:latin typeface="Cabin"/>
                <a:ea typeface="Cabin"/>
                <a:cs typeface="Cabin"/>
                <a:sym typeface="Cabin"/>
              </a:defRPr>
            </a:lvl1pPr>
            <a:lvl2pPr indent="0" lvl="1" marL="0" algn="r">
              <a:spcBef>
                <a:spcPts val="0"/>
              </a:spcBef>
              <a:buNone/>
              <a:defRPr b="0" i="0" sz="900" u="none" cap="none" strike="noStrike">
                <a:solidFill>
                  <a:srgbClr val="539F8A"/>
                </a:solidFill>
                <a:latin typeface="Cabin"/>
                <a:ea typeface="Cabin"/>
                <a:cs typeface="Cabin"/>
                <a:sym typeface="Cabin"/>
              </a:defRPr>
            </a:lvl2pPr>
            <a:lvl3pPr indent="0" lvl="2" marL="0" algn="r">
              <a:spcBef>
                <a:spcPts val="0"/>
              </a:spcBef>
              <a:buNone/>
              <a:defRPr b="0" i="0" sz="900" u="none" cap="none" strike="noStrike">
                <a:solidFill>
                  <a:srgbClr val="539F8A"/>
                </a:solidFill>
                <a:latin typeface="Cabin"/>
                <a:ea typeface="Cabin"/>
                <a:cs typeface="Cabin"/>
                <a:sym typeface="Cabin"/>
              </a:defRPr>
            </a:lvl3pPr>
            <a:lvl4pPr indent="0" lvl="3" marL="0" algn="r">
              <a:spcBef>
                <a:spcPts val="0"/>
              </a:spcBef>
              <a:buNone/>
              <a:defRPr b="0" i="0" sz="900" u="none" cap="none" strike="noStrike">
                <a:solidFill>
                  <a:srgbClr val="539F8A"/>
                </a:solidFill>
                <a:latin typeface="Cabin"/>
                <a:ea typeface="Cabin"/>
                <a:cs typeface="Cabin"/>
                <a:sym typeface="Cabin"/>
              </a:defRPr>
            </a:lvl4pPr>
            <a:lvl5pPr indent="0" lvl="4" marL="0" algn="r">
              <a:spcBef>
                <a:spcPts val="0"/>
              </a:spcBef>
              <a:buNone/>
              <a:defRPr b="0" i="0" sz="900" u="none" cap="none" strike="noStrike">
                <a:solidFill>
                  <a:srgbClr val="539F8A"/>
                </a:solidFill>
                <a:latin typeface="Cabin"/>
                <a:ea typeface="Cabin"/>
                <a:cs typeface="Cabin"/>
                <a:sym typeface="Cabin"/>
              </a:defRPr>
            </a:lvl5pPr>
            <a:lvl6pPr indent="0" lvl="5" marL="0" algn="r">
              <a:spcBef>
                <a:spcPts val="0"/>
              </a:spcBef>
              <a:buNone/>
              <a:defRPr b="0" i="0" sz="900" u="none" cap="none" strike="noStrike">
                <a:solidFill>
                  <a:srgbClr val="539F8A"/>
                </a:solidFill>
                <a:latin typeface="Cabin"/>
                <a:ea typeface="Cabin"/>
                <a:cs typeface="Cabin"/>
                <a:sym typeface="Cabin"/>
              </a:defRPr>
            </a:lvl6pPr>
            <a:lvl7pPr indent="0" lvl="6" marL="0" algn="r">
              <a:spcBef>
                <a:spcPts val="0"/>
              </a:spcBef>
              <a:buNone/>
              <a:defRPr b="0" i="0" sz="900" u="none" cap="none" strike="noStrike">
                <a:solidFill>
                  <a:srgbClr val="539F8A"/>
                </a:solidFill>
                <a:latin typeface="Cabin"/>
                <a:ea typeface="Cabin"/>
                <a:cs typeface="Cabin"/>
                <a:sym typeface="Cabin"/>
              </a:defRPr>
            </a:lvl7pPr>
            <a:lvl8pPr indent="0" lvl="7" marL="0" algn="r">
              <a:spcBef>
                <a:spcPts val="0"/>
              </a:spcBef>
              <a:buNone/>
              <a:defRPr b="0" i="0" sz="900" u="none" cap="none" strike="noStrike">
                <a:solidFill>
                  <a:srgbClr val="539F8A"/>
                </a:solidFill>
                <a:latin typeface="Cabin"/>
                <a:ea typeface="Cabin"/>
                <a:cs typeface="Cabin"/>
                <a:sym typeface="Cabin"/>
              </a:defRPr>
            </a:lvl8pPr>
            <a:lvl9pPr indent="0" lvl="8" marL="0" algn="r">
              <a:spcBef>
                <a:spcPts val="0"/>
              </a:spcBef>
              <a:buNone/>
              <a:defRPr b="0" i="0" sz="900" u="none" cap="none" strike="noStrike">
                <a:solidFill>
                  <a:srgbClr val="539F8A"/>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1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539F8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539F8A"/>
                </a:solidFill>
                <a:latin typeface="Cabin"/>
                <a:ea typeface="Cabin"/>
                <a:cs typeface="Cabin"/>
                <a:sym typeface="Cabin"/>
              </a:defRPr>
            </a:lvl1pPr>
            <a:lvl2pPr indent="0" lvl="1" marL="0" algn="r">
              <a:spcBef>
                <a:spcPts val="0"/>
              </a:spcBef>
              <a:buNone/>
              <a:defRPr sz="900">
                <a:solidFill>
                  <a:srgbClr val="539F8A"/>
                </a:solidFill>
                <a:latin typeface="Cabin"/>
                <a:ea typeface="Cabin"/>
                <a:cs typeface="Cabin"/>
                <a:sym typeface="Cabin"/>
              </a:defRPr>
            </a:lvl2pPr>
            <a:lvl3pPr indent="0" lvl="2" marL="0" algn="r">
              <a:spcBef>
                <a:spcPts val="0"/>
              </a:spcBef>
              <a:buNone/>
              <a:defRPr sz="900">
                <a:solidFill>
                  <a:srgbClr val="539F8A"/>
                </a:solidFill>
                <a:latin typeface="Cabin"/>
                <a:ea typeface="Cabin"/>
                <a:cs typeface="Cabin"/>
                <a:sym typeface="Cabin"/>
              </a:defRPr>
            </a:lvl3pPr>
            <a:lvl4pPr indent="0" lvl="3" marL="0" algn="r">
              <a:spcBef>
                <a:spcPts val="0"/>
              </a:spcBef>
              <a:buNone/>
              <a:defRPr sz="900">
                <a:solidFill>
                  <a:srgbClr val="539F8A"/>
                </a:solidFill>
                <a:latin typeface="Cabin"/>
                <a:ea typeface="Cabin"/>
                <a:cs typeface="Cabin"/>
                <a:sym typeface="Cabin"/>
              </a:defRPr>
            </a:lvl4pPr>
            <a:lvl5pPr indent="0" lvl="4" marL="0" algn="r">
              <a:spcBef>
                <a:spcPts val="0"/>
              </a:spcBef>
              <a:buNone/>
              <a:defRPr sz="900">
                <a:solidFill>
                  <a:srgbClr val="539F8A"/>
                </a:solidFill>
                <a:latin typeface="Cabin"/>
                <a:ea typeface="Cabin"/>
                <a:cs typeface="Cabin"/>
                <a:sym typeface="Cabin"/>
              </a:defRPr>
            </a:lvl5pPr>
            <a:lvl6pPr indent="0" lvl="5" marL="0" algn="r">
              <a:spcBef>
                <a:spcPts val="0"/>
              </a:spcBef>
              <a:buNone/>
              <a:defRPr sz="900">
                <a:solidFill>
                  <a:srgbClr val="539F8A"/>
                </a:solidFill>
                <a:latin typeface="Cabin"/>
                <a:ea typeface="Cabin"/>
                <a:cs typeface="Cabin"/>
                <a:sym typeface="Cabin"/>
              </a:defRPr>
            </a:lvl6pPr>
            <a:lvl7pPr indent="0" lvl="6" marL="0" algn="r">
              <a:spcBef>
                <a:spcPts val="0"/>
              </a:spcBef>
              <a:buNone/>
              <a:defRPr sz="900">
                <a:solidFill>
                  <a:srgbClr val="539F8A"/>
                </a:solidFill>
                <a:latin typeface="Cabin"/>
                <a:ea typeface="Cabin"/>
                <a:cs typeface="Cabin"/>
                <a:sym typeface="Cabin"/>
              </a:defRPr>
            </a:lvl7pPr>
            <a:lvl8pPr indent="0" lvl="7" marL="0" algn="r">
              <a:spcBef>
                <a:spcPts val="0"/>
              </a:spcBef>
              <a:buNone/>
              <a:defRPr sz="900">
                <a:solidFill>
                  <a:srgbClr val="539F8A"/>
                </a:solidFill>
                <a:latin typeface="Cabin"/>
                <a:ea typeface="Cabin"/>
                <a:cs typeface="Cabin"/>
                <a:sym typeface="Cabin"/>
              </a:defRPr>
            </a:lvl8pPr>
            <a:lvl9pPr indent="0" lvl="8" marL="0" algn="r">
              <a:spcBef>
                <a:spcPts val="0"/>
              </a:spcBef>
              <a:buNone/>
              <a:defRPr sz="900">
                <a:solidFill>
                  <a:srgbClr val="539F8A"/>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4"/>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3600"/>
              <a:buFont typeface="Cabin"/>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6" name="Google Shape;36;p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539F8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539F8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539F8A"/>
                </a:solidFill>
                <a:latin typeface="Cabin"/>
                <a:ea typeface="Cabin"/>
                <a:cs typeface="Cabin"/>
                <a:sym typeface="Cabin"/>
              </a:defRPr>
            </a:lvl1pPr>
            <a:lvl2pPr indent="0" lvl="1" marL="0" algn="r">
              <a:spcBef>
                <a:spcPts val="0"/>
              </a:spcBef>
              <a:buNone/>
              <a:defRPr sz="900">
                <a:solidFill>
                  <a:srgbClr val="539F8A"/>
                </a:solidFill>
                <a:latin typeface="Cabin"/>
                <a:ea typeface="Cabin"/>
                <a:cs typeface="Cabin"/>
                <a:sym typeface="Cabin"/>
              </a:defRPr>
            </a:lvl2pPr>
            <a:lvl3pPr indent="0" lvl="2" marL="0" algn="r">
              <a:spcBef>
                <a:spcPts val="0"/>
              </a:spcBef>
              <a:buNone/>
              <a:defRPr sz="900">
                <a:solidFill>
                  <a:srgbClr val="539F8A"/>
                </a:solidFill>
                <a:latin typeface="Cabin"/>
                <a:ea typeface="Cabin"/>
                <a:cs typeface="Cabin"/>
                <a:sym typeface="Cabin"/>
              </a:defRPr>
            </a:lvl3pPr>
            <a:lvl4pPr indent="0" lvl="3" marL="0" algn="r">
              <a:spcBef>
                <a:spcPts val="0"/>
              </a:spcBef>
              <a:buNone/>
              <a:defRPr sz="900">
                <a:solidFill>
                  <a:srgbClr val="539F8A"/>
                </a:solidFill>
                <a:latin typeface="Cabin"/>
                <a:ea typeface="Cabin"/>
                <a:cs typeface="Cabin"/>
                <a:sym typeface="Cabin"/>
              </a:defRPr>
            </a:lvl4pPr>
            <a:lvl5pPr indent="0" lvl="4" marL="0" algn="r">
              <a:spcBef>
                <a:spcPts val="0"/>
              </a:spcBef>
              <a:buNone/>
              <a:defRPr sz="900">
                <a:solidFill>
                  <a:srgbClr val="539F8A"/>
                </a:solidFill>
                <a:latin typeface="Cabin"/>
                <a:ea typeface="Cabin"/>
                <a:cs typeface="Cabin"/>
                <a:sym typeface="Cabin"/>
              </a:defRPr>
            </a:lvl5pPr>
            <a:lvl6pPr indent="0" lvl="5" marL="0" algn="r">
              <a:spcBef>
                <a:spcPts val="0"/>
              </a:spcBef>
              <a:buNone/>
              <a:defRPr sz="900">
                <a:solidFill>
                  <a:srgbClr val="539F8A"/>
                </a:solidFill>
                <a:latin typeface="Cabin"/>
                <a:ea typeface="Cabin"/>
                <a:cs typeface="Cabin"/>
                <a:sym typeface="Cabin"/>
              </a:defRPr>
            </a:lvl6pPr>
            <a:lvl7pPr indent="0" lvl="6" marL="0" algn="r">
              <a:spcBef>
                <a:spcPts val="0"/>
              </a:spcBef>
              <a:buNone/>
              <a:defRPr sz="900">
                <a:solidFill>
                  <a:srgbClr val="539F8A"/>
                </a:solidFill>
                <a:latin typeface="Cabin"/>
                <a:ea typeface="Cabin"/>
                <a:cs typeface="Cabin"/>
                <a:sym typeface="Cabin"/>
              </a:defRPr>
            </a:lvl7pPr>
            <a:lvl8pPr indent="0" lvl="7" marL="0" algn="r">
              <a:spcBef>
                <a:spcPts val="0"/>
              </a:spcBef>
              <a:buNone/>
              <a:defRPr sz="900">
                <a:solidFill>
                  <a:srgbClr val="539F8A"/>
                </a:solidFill>
                <a:latin typeface="Cabin"/>
                <a:ea typeface="Cabin"/>
                <a:cs typeface="Cabin"/>
                <a:sym typeface="Cabin"/>
              </a:defRPr>
            </a:lvl8pPr>
            <a:lvl9pPr indent="0" lvl="8" marL="0" algn="r">
              <a:spcBef>
                <a:spcPts val="0"/>
              </a:spcBef>
              <a:buNone/>
              <a:defRPr sz="900">
                <a:solidFill>
                  <a:srgbClr val="539F8A"/>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 name="Shape 39"/>
        <p:cNvGrpSpPr/>
        <p:nvPr/>
      </p:nvGrpSpPr>
      <p:grpSpPr>
        <a:xfrm>
          <a:off x="0" y="0"/>
          <a:ext cx="0" cy="0"/>
          <a:chOff x="0" y="0"/>
          <a:chExt cx="0" cy="0"/>
        </a:xfrm>
      </p:grpSpPr>
      <p:sp>
        <p:nvSpPr>
          <p:cNvPr id="40" name="Google Shape;40;p5"/>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3" name="Google Shape;43;p5"/>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7" name="Shape 47"/>
        <p:cNvGrpSpPr/>
        <p:nvPr/>
      </p:nvGrpSpPr>
      <p:grpSpPr>
        <a:xfrm>
          <a:off x="0" y="0"/>
          <a:ext cx="0" cy="0"/>
          <a:chOff x="0" y="0"/>
          <a:chExt cx="0" cy="0"/>
        </a:xfrm>
      </p:grpSpPr>
      <p:sp>
        <p:nvSpPr>
          <p:cNvPr id="48" name="Google Shape;48;p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6"/>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6"/>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6"/>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7" name="Shape 57"/>
        <p:cNvGrpSpPr/>
        <p:nvPr/>
      </p:nvGrpSpPr>
      <p:grpSpPr>
        <a:xfrm>
          <a:off x="0" y="0"/>
          <a:ext cx="0" cy="0"/>
          <a:chOff x="0" y="0"/>
          <a:chExt cx="0" cy="0"/>
        </a:xfrm>
      </p:grpSpPr>
      <p:sp>
        <p:nvSpPr>
          <p:cNvPr id="58" name="Google Shape;58;p7"/>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3" name="Shape 63"/>
        <p:cNvGrpSpPr/>
        <p:nvPr/>
      </p:nvGrpSpPr>
      <p:grpSpPr>
        <a:xfrm>
          <a:off x="0" y="0"/>
          <a:ext cx="0" cy="0"/>
          <a:chOff x="0" y="0"/>
          <a:chExt cx="0" cy="0"/>
        </a:xfrm>
      </p:grpSpPr>
      <p:sp>
        <p:nvSpPr>
          <p:cNvPr id="64" name="Google Shape;64;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7" name="Shape 67"/>
        <p:cNvGrpSpPr/>
        <p:nvPr/>
      </p:nvGrpSpPr>
      <p:grpSpPr>
        <a:xfrm>
          <a:off x="0" y="0"/>
          <a:ext cx="0" cy="0"/>
          <a:chOff x="0" y="0"/>
          <a:chExt cx="0" cy="0"/>
        </a:xfrm>
      </p:grpSpPr>
      <p:sp>
        <p:nvSpPr>
          <p:cNvPr id="68" name="Google Shape;68;p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lstStyle>
            <a:lvl1pPr lvl="0" algn="l">
              <a:spcBef>
                <a:spcPts val="0"/>
              </a:spcBef>
              <a:spcAft>
                <a:spcPts val="0"/>
              </a:spcAft>
              <a:buClr>
                <a:srgbClr val="539F8A"/>
              </a:buClr>
              <a:buSzPts val="2000"/>
              <a:buFont typeface="Cabin"/>
              <a:buNone/>
              <a:defRPr b="0" sz="2000">
                <a:solidFill>
                  <a:srgbClr val="539F8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9"/>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solidFill>
                  <a:srgbClr val="539F8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539F8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539F8A"/>
                </a:solidFill>
                <a:latin typeface="Cabin"/>
                <a:ea typeface="Cabin"/>
                <a:cs typeface="Cabin"/>
                <a:sym typeface="Cabin"/>
              </a:defRPr>
            </a:lvl1pPr>
            <a:lvl2pPr indent="0" lvl="1" marL="0" algn="r">
              <a:spcBef>
                <a:spcPts val="0"/>
              </a:spcBef>
              <a:buNone/>
              <a:defRPr sz="900">
                <a:solidFill>
                  <a:srgbClr val="539F8A"/>
                </a:solidFill>
                <a:latin typeface="Cabin"/>
                <a:ea typeface="Cabin"/>
                <a:cs typeface="Cabin"/>
                <a:sym typeface="Cabin"/>
              </a:defRPr>
            </a:lvl2pPr>
            <a:lvl3pPr indent="0" lvl="2" marL="0" algn="r">
              <a:spcBef>
                <a:spcPts val="0"/>
              </a:spcBef>
              <a:buNone/>
              <a:defRPr sz="900">
                <a:solidFill>
                  <a:srgbClr val="539F8A"/>
                </a:solidFill>
                <a:latin typeface="Cabin"/>
                <a:ea typeface="Cabin"/>
                <a:cs typeface="Cabin"/>
                <a:sym typeface="Cabin"/>
              </a:defRPr>
            </a:lvl3pPr>
            <a:lvl4pPr indent="0" lvl="3" marL="0" algn="r">
              <a:spcBef>
                <a:spcPts val="0"/>
              </a:spcBef>
              <a:buNone/>
              <a:defRPr sz="900">
                <a:solidFill>
                  <a:srgbClr val="539F8A"/>
                </a:solidFill>
                <a:latin typeface="Cabin"/>
                <a:ea typeface="Cabin"/>
                <a:cs typeface="Cabin"/>
                <a:sym typeface="Cabin"/>
              </a:defRPr>
            </a:lvl4pPr>
            <a:lvl5pPr indent="0" lvl="4" marL="0" algn="r">
              <a:spcBef>
                <a:spcPts val="0"/>
              </a:spcBef>
              <a:buNone/>
              <a:defRPr sz="900">
                <a:solidFill>
                  <a:srgbClr val="539F8A"/>
                </a:solidFill>
                <a:latin typeface="Cabin"/>
                <a:ea typeface="Cabin"/>
                <a:cs typeface="Cabin"/>
                <a:sym typeface="Cabin"/>
              </a:defRPr>
            </a:lvl5pPr>
            <a:lvl6pPr indent="0" lvl="5" marL="0" algn="r">
              <a:spcBef>
                <a:spcPts val="0"/>
              </a:spcBef>
              <a:buNone/>
              <a:defRPr sz="900">
                <a:solidFill>
                  <a:srgbClr val="539F8A"/>
                </a:solidFill>
                <a:latin typeface="Cabin"/>
                <a:ea typeface="Cabin"/>
                <a:cs typeface="Cabin"/>
                <a:sym typeface="Cabin"/>
              </a:defRPr>
            </a:lvl6pPr>
            <a:lvl7pPr indent="0" lvl="6" marL="0" algn="r">
              <a:spcBef>
                <a:spcPts val="0"/>
              </a:spcBef>
              <a:buNone/>
              <a:defRPr sz="900">
                <a:solidFill>
                  <a:srgbClr val="539F8A"/>
                </a:solidFill>
                <a:latin typeface="Cabin"/>
                <a:ea typeface="Cabin"/>
                <a:cs typeface="Cabin"/>
                <a:sym typeface="Cabin"/>
              </a:defRPr>
            </a:lvl7pPr>
            <a:lvl8pPr indent="0" lvl="7" marL="0" algn="r">
              <a:spcBef>
                <a:spcPts val="0"/>
              </a:spcBef>
              <a:buNone/>
              <a:defRPr sz="900">
                <a:solidFill>
                  <a:srgbClr val="539F8A"/>
                </a:solidFill>
                <a:latin typeface="Cabin"/>
                <a:ea typeface="Cabin"/>
                <a:cs typeface="Cabin"/>
                <a:sym typeface="Cabin"/>
              </a:defRPr>
            </a:lvl8pPr>
            <a:lvl9pPr indent="0" lvl="8" marL="0" algn="r">
              <a:spcBef>
                <a:spcPts val="0"/>
              </a:spcBef>
              <a:buNone/>
              <a:defRPr sz="900">
                <a:solidFill>
                  <a:srgbClr val="539F8A"/>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lstStyle>
            <a:lvl1pPr lvl="0" algn="l">
              <a:spcBef>
                <a:spcPts val="0"/>
              </a:spcBef>
              <a:spcAft>
                <a:spcPts val="0"/>
              </a:spcAft>
              <a:buClr>
                <a:schemeClr val="accent1"/>
              </a:buClr>
              <a:buSzPts val="2400"/>
              <a:buFont typeface="Cabin"/>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p:nvPr>
            <p:ph idx="2" type="pic"/>
          </p:nvPr>
        </p:nvSpPr>
        <p:spPr>
          <a:xfrm>
            <a:off x="447817" y="599725"/>
            <a:ext cx="11290859" cy="3557252"/>
          </a:xfrm>
          <a:prstGeom prst="rect">
            <a:avLst/>
          </a:prstGeom>
          <a:noFill/>
          <a:ln>
            <a:noFill/>
          </a:ln>
        </p:spPr>
        <p:txBody>
          <a:bodyPr anchorCtr="0" anchor="t" bIns="45700" lIns="91425" spcFirstLastPara="1" rIns="91425" wrap="square" tIns="45700"/>
          <a:lstStyle>
            <a:lvl1pPr lvl="0" marR="0" rtl="0" algn="ctr">
              <a:spcBef>
                <a:spcPts val="32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1pPr>
            <a:lvl2pPr lvl="1"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2pPr>
            <a:lvl3pPr lvl="2"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3pPr>
            <a:lvl4pPr lvl="3"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4pPr>
            <a:lvl5pPr lvl="4"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Cabin"/>
                <a:ea typeface="Cabin"/>
                <a:cs typeface="Cabin"/>
                <a:sym typeface="Cabin"/>
              </a:defRPr>
            </a:lvl9pPr>
          </a:lstStyle>
          <a:p/>
        </p:txBody>
      </p:sp>
      <p:sp>
        <p:nvSpPr>
          <p:cNvPr id="78" name="Google Shape;78;p10"/>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lt1"/>
              </a:buClr>
              <a:buSzPts val="2800"/>
              <a:buFont typeface="Cabin"/>
              <a:buNone/>
              <a:defRPr b="0" i="0" sz="2800" u="none" cap="none" strike="noStrike">
                <a:solidFill>
                  <a:schemeClr val="lt1"/>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Cabin"/>
                <a:ea typeface="Cabin"/>
                <a:cs typeface="Cabin"/>
                <a:sym typeface="Cabin"/>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Cabin"/>
                <a:ea typeface="Cabin"/>
                <a:cs typeface="Cabin"/>
                <a:sym typeface="Cabin"/>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Cabin"/>
                <a:ea typeface="Cabin"/>
                <a:cs typeface="Cabin"/>
                <a:sym typeface="Cabin"/>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Cabin"/>
                <a:ea typeface="Cabin"/>
                <a:cs typeface="Cabin"/>
                <a:sym typeface="Cabin"/>
              </a:defRPr>
            </a:lvl9pPr>
          </a:lstStyle>
          <a:p/>
        </p:txBody>
      </p:sp>
      <p:sp>
        <p:nvSpPr>
          <p:cNvPr id="12" name="Google Shape;12;p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3" name="Google Shape;13;p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chemeClr val="accent2"/>
                </a:solidFill>
                <a:latin typeface="Cabin"/>
                <a:ea typeface="Cabin"/>
                <a:cs typeface="Cabin"/>
                <a:sym typeface="Cabin"/>
              </a:defRPr>
            </a:lvl1pPr>
            <a:lvl2pPr lvl="1" marR="0" rtl="0" algn="l">
              <a:spcBef>
                <a:spcPts val="0"/>
              </a:spcBef>
              <a:spcAft>
                <a:spcPts val="0"/>
              </a:spcAft>
              <a:buSzPts val="1400"/>
              <a:buNone/>
              <a:defRPr b="0" i="0" sz="1800" u="none" cap="none" strike="noStrike">
                <a:solidFill>
                  <a:schemeClr val="dk1"/>
                </a:solidFill>
                <a:latin typeface="Cabin"/>
                <a:ea typeface="Cabin"/>
                <a:cs typeface="Cabin"/>
                <a:sym typeface="Cabin"/>
              </a:defRPr>
            </a:lvl2pPr>
            <a:lvl3pPr lvl="2" marR="0" rtl="0" algn="l">
              <a:spcBef>
                <a:spcPts val="0"/>
              </a:spcBef>
              <a:spcAft>
                <a:spcPts val="0"/>
              </a:spcAft>
              <a:buSzPts val="1400"/>
              <a:buNone/>
              <a:defRPr b="0" i="0" sz="1800" u="none" cap="none" strike="noStrike">
                <a:solidFill>
                  <a:schemeClr val="dk1"/>
                </a:solidFill>
                <a:latin typeface="Cabin"/>
                <a:ea typeface="Cabin"/>
                <a:cs typeface="Cabin"/>
                <a:sym typeface="Cabin"/>
              </a:defRPr>
            </a:lvl3pPr>
            <a:lvl4pPr lvl="3" marR="0" rtl="0" algn="l">
              <a:spcBef>
                <a:spcPts val="0"/>
              </a:spcBef>
              <a:spcAft>
                <a:spcPts val="0"/>
              </a:spcAft>
              <a:buSzPts val="1400"/>
              <a:buNone/>
              <a:defRPr b="0" i="0" sz="1800" u="none" cap="none" strike="noStrike">
                <a:solidFill>
                  <a:schemeClr val="dk1"/>
                </a:solidFill>
                <a:latin typeface="Cabin"/>
                <a:ea typeface="Cabin"/>
                <a:cs typeface="Cabin"/>
                <a:sym typeface="Cabin"/>
              </a:defRPr>
            </a:lvl4pPr>
            <a:lvl5pPr lvl="4" marR="0" rtl="0" algn="l">
              <a:spcBef>
                <a:spcPts val="0"/>
              </a:spcBef>
              <a:spcAft>
                <a:spcPts val="0"/>
              </a:spcAft>
              <a:buSzPts val="1400"/>
              <a:buNone/>
              <a:defRPr b="0" i="0" sz="1800" u="none" cap="none" strike="noStrike">
                <a:solidFill>
                  <a:schemeClr val="dk1"/>
                </a:solidFill>
                <a:latin typeface="Cabin"/>
                <a:ea typeface="Cabin"/>
                <a:cs typeface="Cabin"/>
                <a:sym typeface="Cabin"/>
              </a:defRPr>
            </a:lvl5pPr>
            <a:lvl6pPr lvl="5" marR="0" rtl="0" algn="l">
              <a:spcBef>
                <a:spcPts val="0"/>
              </a:spcBef>
              <a:spcAft>
                <a:spcPts val="0"/>
              </a:spcAft>
              <a:buSzPts val="1400"/>
              <a:buNone/>
              <a:defRPr b="0" i="0" sz="1800" u="none" cap="none" strike="noStrike">
                <a:solidFill>
                  <a:schemeClr val="dk1"/>
                </a:solidFill>
                <a:latin typeface="Cabin"/>
                <a:ea typeface="Cabin"/>
                <a:cs typeface="Cabin"/>
                <a:sym typeface="Cabin"/>
              </a:defRPr>
            </a:lvl6pPr>
            <a:lvl7pPr lvl="6" marR="0" rtl="0" algn="l">
              <a:spcBef>
                <a:spcPts val="0"/>
              </a:spcBef>
              <a:spcAft>
                <a:spcPts val="0"/>
              </a:spcAft>
              <a:buSzPts val="1400"/>
              <a:buNone/>
              <a:defRPr b="0" i="0" sz="1800" u="none" cap="none" strike="noStrike">
                <a:solidFill>
                  <a:schemeClr val="dk1"/>
                </a:solidFill>
                <a:latin typeface="Cabin"/>
                <a:ea typeface="Cabin"/>
                <a:cs typeface="Cabin"/>
                <a:sym typeface="Cabin"/>
              </a:defRPr>
            </a:lvl7pPr>
            <a:lvl8pPr lvl="7" marR="0" rtl="0" algn="l">
              <a:spcBef>
                <a:spcPts val="0"/>
              </a:spcBef>
              <a:spcAft>
                <a:spcPts val="0"/>
              </a:spcAft>
              <a:buSzPts val="1400"/>
              <a:buNone/>
              <a:defRPr b="0" i="0" sz="1800" u="none" cap="none" strike="noStrike">
                <a:solidFill>
                  <a:schemeClr val="dk1"/>
                </a:solidFill>
                <a:latin typeface="Cabin"/>
                <a:ea typeface="Cabin"/>
                <a:cs typeface="Cabin"/>
                <a:sym typeface="Cabin"/>
              </a:defRPr>
            </a:lvl8pPr>
            <a:lvl9pPr lvl="8" marR="0" rtl="0" algn="l">
              <a:spcBef>
                <a:spcPts val="0"/>
              </a:spcBef>
              <a:spcAft>
                <a:spcPts val="0"/>
              </a:spcAft>
              <a:buSzPts val="1400"/>
              <a:buNone/>
              <a:defRPr b="0" i="0" sz="1800" u="none" cap="none" strike="noStrike">
                <a:solidFill>
                  <a:schemeClr val="dk1"/>
                </a:solidFill>
                <a:latin typeface="Cabin"/>
                <a:ea typeface="Cabin"/>
                <a:cs typeface="Cabin"/>
                <a:sym typeface="Cabin"/>
              </a:defRPr>
            </a:lvl9pPr>
          </a:lstStyle>
          <a:p/>
        </p:txBody>
      </p:sp>
      <p:sp>
        <p:nvSpPr>
          <p:cNvPr id="14" name="Google Shape;14;p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Cabin"/>
                <a:ea typeface="Cabin"/>
                <a:cs typeface="Cabin"/>
                <a:sym typeface="Cabin"/>
              </a:defRPr>
            </a:lvl1pPr>
            <a:lvl2pPr indent="0" lvl="1" marL="0" marR="0" rtl="0" algn="r">
              <a:spcBef>
                <a:spcPts val="0"/>
              </a:spcBef>
              <a:buNone/>
              <a:defRPr b="0" i="0" sz="900" u="none" cap="none" strike="noStrike">
                <a:solidFill>
                  <a:schemeClr val="accent2"/>
                </a:solidFill>
                <a:latin typeface="Cabin"/>
                <a:ea typeface="Cabin"/>
                <a:cs typeface="Cabin"/>
                <a:sym typeface="Cabin"/>
              </a:defRPr>
            </a:lvl2pPr>
            <a:lvl3pPr indent="0" lvl="2" marL="0" marR="0" rtl="0" algn="r">
              <a:spcBef>
                <a:spcPts val="0"/>
              </a:spcBef>
              <a:buNone/>
              <a:defRPr b="0" i="0" sz="900" u="none" cap="none" strike="noStrike">
                <a:solidFill>
                  <a:schemeClr val="accent2"/>
                </a:solidFill>
                <a:latin typeface="Cabin"/>
                <a:ea typeface="Cabin"/>
                <a:cs typeface="Cabin"/>
                <a:sym typeface="Cabin"/>
              </a:defRPr>
            </a:lvl3pPr>
            <a:lvl4pPr indent="0" lvl="3" marL="0" marR="0" rtl="0" algn="r">
              <a:spcBef>
                <a:spcPts val="0"/>
              </a:spcBef>
              <a:buNone/>
              <a:defRPr b="0" i="0" sz="900" u="none" cap="none" strike="noStrike">
                <a:solidFill>
                  <a:schemeClr val="accent2"/>
                </a:solidFill>
                <a:latin typeface="Cabin"/>
                <a:ea typeface="Cabin"/>
                <a:cs typeface="Cabin"/>
                <a:sym typeface="Cabin"/>
              </a:defRPr>
            </a:lvl4pPr>
            <a:lvl5pPr indent="0" lvl="4" marL="0" marR="0" rtl="0" algn="r">
              <a:spcBef>
                <a:spcPts val="0"/>
              </a:spcBef>
              <a:buNone/>
              <a:defRPr b="0" i="0" sz="900" u="none" cap="none" strike="noStrike">
                <a:solidFill>
                  <a:schemeClr val="accent2"/>
                </a:solidFill>
                <a:latin typeface="Cabin"/>
                <a:ea typeface="Cabin"/>
                <a:cs typeface="Cabin"/>
                <a:sym typeface="Cabin"/>
              </a:defRPr>
            </a:lvl5pPr>
            <a:lvl6pPr indent="0" lvl="5" marL="0" marR="0" rtl="0" algn="r">
              <a:spcBef>
                <a:spcPts val="0"/>
              </a:spcBef>
              <a:buNone/>
              <a:defRPr b="0" i="0" sz="900" u="none" cap="none" strike="noStrike">
                <a:solidFill>
                  <a:schemeClr val="accent2"/>
                </a:solidFill>
                <a:latin typeface="Cabin"/>
                <a:ea typeface="Cabin"/>
                <a:cs typeface="Cabin"/>
                <a:sym typeface="Cabin"/>
              </a:defRPr>
            </a:lvl6pPr>
            <a:lvl7pPr indent="0" lvl="6" marL="0" marR="0" rtl="0" algn="r">
              <a:spcBef>
                <a:spcPts val="0"/>
              </a:spcBef>
              <a:buNone/>
              <a:defRPr b="0" i="0" sz="900" u="none" cap="none" strike="noStrike">
                <a:solidFill>
                  <a:schemeClr val="accent2"/>
                </a:solidFill>
                <a:latin typeface="Cabin"/>
                <a:ea typeface="Cabin"/>
                <a:cs typeface="Cabin"/>
                <a:sym typeface="Cabin"/>
              </a:defRPr>
            </a:lvl7pPr>
            <a:lvl8pPr indent="0" lvl="7" marL="0" marR="0" rtl="0" algn="r">
              <a:spcBef>
                <a:spcPts val="0"/>
              </a:spcBef>
              <a:buNone/>
              <a:defRPr b="0" i="0" sz="900" u="none" cap="none" strike="noStrike">
                <a:solidFill>
                  <a:schemeClr val="accent2"/>
                </a:solidFill>
                <a:latin typeface="Cabin"/>
                <a:ea typeface="Cabin"/>
                <a:cs typeface="Cabin"/>
                <a:sym typeface="Cabin"/>
              </a:defRPr>
            </a:lvl8pPr>
            <a:lvl9pPr indent="0" lvl="8" marL="0" marR="0" rtl="0" algn="r">
              <a:spcBef>
                <a:spcPts val="0"/>
              </a:spcBef>
              <a:buNone/>
              <a:defRPr b="0" i="0" sz="900" u="none" cap="none" strike="noStrike">
                <a:solidFill>
                  <a:schemeClr val="accent2"/>
                </a:solidFill>
                <a:latin typeface="Cabin"/>
                <a:ea typeface="Cabin"/>
                <a:cs typeface="Cabin"/>
                <a:sym typeface="Cabi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1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omments" Target="../comments/comment1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omments" Target="../comments/commen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omments" Target="../comments/commen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8.xml"/><Relationship Id="rId4" Type="http://schemas.openxmlformats.org/officeDocument/2006/relationships/image" Target="../media/image6.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9.xml"/><Relationship Id="rId4" Type="http://schemas.openxmlformats.org/officeDocument/2006/relationships/image" Target="../media/image7.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99" name="Shape 99"/>
        <p:cNvGrpSpPr/>
        <p:nvPr/>
      </p:nvGrpSpPr>
      <p:grpSpPr>
        <a:xfrm>
          <a:off x="0" y="0"/>
          <a:ext cx="0" cy="0"/>
          <a:chOff x="0" y="0"/>
          <a:chExt cx="0" cy="0"/>
        </a:xfrm>
      </p:grpSpPr>
      <p:sp>
        <p:nvSpPr>
          <p:cNvPr id="100" name="Google Shape;100;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3600"/>
              <a:buFont typeface="Cabin"/>
              <a:buNone/>
            </a:pPr>
            <a:r>
              <a:rPr b="1" lang="en-US"/>
              <a:t>GOOGLE PLAY STORE APPS</a:t>
            </a:r>
            <a:br>
              <a:rPr b="1" lang="en-US"/>
            </a:br>
            <a:r>
              <a:rPr b="1" lang="en-US"/>
              <a:t>SENTIMENT ANALYSIS</a:t>
            </a:r>
            <a:endParaRPr/>
          </a:p>
        </p:txBody>
      </p:sp>
      <p:sp>
        <p:nvSpPr>
          <p:cNvPr id="101" name="Google Shape;101;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472"/>
              <a:buNone/>
            </a:pPr>
            <a:r>
              <a:rPr lang="en-US">
                <a:solidFill>
                  <a:srgbClr val="980000"/>
                </a:solidFill>
              </a:rPr>
              <a:t>JUILEE BHOSALE | VAIBHAV DIYORA | ROHIT KAUL |  KARMA PATEL</a:t>
            </a:r>
            <a:endParaRPr>
              <a:solidFill>
                <a:srgbClr val="980000"/>
              </a:solidFill>
            </a:endParaRPr>
          </a:p>
        </p:txBody>
      </p:sp>
      <p:pic>
        <p:nvPicPr>
          <p:cNvPr id="102" name="Google Shape;102;p13"/>
          <p:cNvPicPr preferRelativeResize="0"/>
          <p:nvPr/>
        </p:nvPicPr>
        <p:blipFill>
          <a:blip r:embed="rId4">
            <a:alphaModFix/>
          </a:blip>
          <a:stretch>
            <a:fillRect/>
          </a:stretch>
        </p:blipFill>
        <p:spPr>
          <a:xfrm>
            <a:off x="5049988" y="3515247"/>
            <a:ext cx="2092022" cy="2337222"/>
          </a:xfrm>
          <a:prstGeom prst="rect">
            <a:avLst/>
          </a:prstGeom>
          <a:noFill/>
          <a:ln>
            <a:noFill/>
          </a:ln>
        </p:spPr>
      </p:pic>
      <p:pic>
        <p:nvPicPr>
          <p:cNvPr id="103" name="Google Shape;103;p13"/>
          <p:cNvPicPr preferRelativeResize="0"/>
          <p:nvPr/>
        </p:nvPicPr>
        <p:blipFill>
          <a:blip r:embed="rId5">
            <a:alphaModFix/>
          </a:blip>
          <a:stretch>
            <a:fillRect/>
          </a:stretch>
        </p:blipFill>
        <p:spPr>
          <a:xfrm>
            <a:off x="9665647" y="4327471"/>
            <a:ext cx="1970724" cy="1970700"/>
          </a:xfrm>
          <a:prstGeom prst="rect">
            <a:avLst/>
          </a:prstGeom>
          <a:noFill/>
          <a:ln>
            <a:noFill/>
          </a:ln>
        </p:spPr>
      </p:pic>
      <p:pic>
        <p:nvPicPr>
          <p:cNvPr id="104" name="Google Shape;104;p13"/>
          <p:cNvPicPr preferRelativeResize="0"/>
          <p:nvPr/>
        </p:nvPicPr>
        <p:blipFill rotWithShape="1">
          <a:blip r:embed="rId6">
            <a:alphaModFix/>
          </a:blip>
          <a:srcRect b="15682" l="10490" r="0" t="0"/>
          <a:stretch/>
        </p:blipFill>
        <p:spPr>
          <a:xfrm>
            <a:off x="7818875" y="3161975"/>
            <a:ext cx="2092001" cy="1970699"/>
          </a:xfrm>
          <a:prstGeom prst="rect">
            <a:avLst/>
          </a:prstGeom>
          <a:noFill/>
          <a:ln>
            <a:noFill/>
          </a:ln>
        </p:spPr>
      </p:pic>
      <p:pic>
        <p:nvPicPr>
          <p:cNvPr id="105" name="Google Shape;105;p13"/>
          <p:cNvPicPr preferRelativeResize="0"/>
          <p:nvPr/>
        </p:nvPicPr>
        <p:blipFill>
          <a:blip r:embed="rId7">
            <a:alphaModFix/>
          </a:blip>
          <a:stretch>
            <a:fillRect/>
          </a:stretch>
        </p:blipFill>
        <p:spPr>
          <a:xfrm>
            <a:off x="581200" y="2950141"/>
            <a:ext cx="3467434" cy="34674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UNDERSTANDING POPULARITY OF APPS</a:t>
            </a:r>
            <a:endParaRPr/>
          </a:p>
        </p:txBody>
      </p:sp>
      <p:sp>
        <p:nvSpPr>
          <p:cNvPr id="180" name="Google Shape;180;p22"/>
          <p:cNvSpPr txBox="1"/>
          <p:nvPr>
            <p:ph idx="1" type="body"/>
          </p:nvPr>
        </p:nvSpPr>
        <p:spPr>
          <a:xfrm>
            <a:off x="581192" y="2180496"/>
            <a:ext cx="11029500" cy="408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208"/>
              <a:buNone/>
            </a:pPr>
            <a:r>
              <a:t/>
            </a:r>
            <a:endParaRPr sz="2400"/>
          </a:p>
          <a:p>
            <a:pPr indent="0" lvl="0" marL="0" rtl="0" algn="l">
              <a:lnSpc>
                <a:spcPct val="90000"/>
              </a:lnSpc>
              <a:spcBef>
                <a:spcPts val="1080"/>
              </a:spcBef>
              <a:spcAft>
                <a:spcPts val="0"/>
              </a:spcAft>
              <a:buSzPts val="2208"/>
              <a:buNone/>
            </a:pPr>
            <a:r>
              <a:rPr lang="en-US" sz="2400">
                <a:solidFill>
                  <a:srgbClr val="000000"/>
                </a:solidFill>
              </a:rPr>
              <a:t>We also looked at how sentiments and features of an app can be leveraged to guarantee higher popularity. </a:t>
            </a:r>
            <a:endParaRPr sz="2400">
              <a:solidFill>
                <a:srgbClr val="000000"/>
              </a:solidFill>
            </a:endParaRPr>
          </a:p>
          <a:p>
            <a:pPr indent="0" lvl="0" marL="0" rtl="0" algn="l">
              <a:lnSpc>
                <a:spcPct val="90000"/>
              </a:lnSpc>
              <a:spcBef>
                <a:spcPts val="1080"/>
              </a:spcBef>
              <a:spcAft>
                <a:spcPts val="0"/>
              </a:spcAft>
              <a:buSzPts val="2208"/>
              <a:buNone/>
            </a:pPr>
            <a:r>
              <a:t/>
            </a:r>
            <a:endParaRPr sz="2400">
              <a:solidFill>
                <a:srgbClr val="000000"/>
              </a:solidFill>
            </a:endParaRPr>
          </a:p>
          <a:p>
            <a:pPr indent="0" lvl="0" marL="0" rtl="0" algn="l">
              <a:lnSpc>
                <a:spcPct val="90000"/>
              </a:lnSpc>
              <a:spcBef>
                <a:spcPts val="1080"/>
              </a:spcBef>
              <a:spcAft>
                <a:spcPts val="0"/>
              </a:spcAft>
              <a:buSzPts val="2208"/>
              <a:buNone/>
            </a:pPr>
            <a:r>
              <a:rPr lang="en-US" sz="2400">
                <a:solidFill>
                  <a:srgbClr val="000000"/>
                </a:solidFill>
              </a:rPr>
              <a:t>Some of the hypothesis we tested were:</a:t>
            </a:r>
            <a:endParaRPr sz="2400">
              <a:solidFill>
                <a:srgbClr val="000000"/>
              </a:solidFill>
            </a:endParaRPr>
          </a:p>
          <a:p>
            <a:pPr indent="-353244" lvl="0" marL="306000" rtl="0" algn="l">
              <a:lnSpc>
                <a:spcPct val="115000"/>
              </a:lnSpc>
              <a:spcBef>
                <a:spcPts val="900"/>
              </a:spcBef>
              <a:spcAft>
                <a:spcPts val="0"/>
              </a:spcAft>
              <a:buClr>
                <a:srgbClr val="666666"/>
              </a:buClr>
              <a:buSzPts val="2400"/>
              <a:buFont typeface="Cabin"/>
              <a:buChar char="◼"/>
            </a:pPr>
            <a:r>
              <a:rPr i="1" lang="en-US" sz="2400">
                <a:solidFill>
                  <a:srgbClr val="666666"/>
                </a:solidFill>
              </a:rPr>
              <a:t>Can you estimate response to your app based on app features?</a:t>
            </a:r>
            <a:endParaRPr i="1" sz="2400">
              <a:solidFill>
                <a:srgbClr val="666666"/>
              </a:solidFill>
            </a:endParaRPr>
          </a:p>
          <a:p>
            <a:pPr indent="-353244" lvl="0" marL="306000" rtl="0" algn="l">
              <a:lnSpc>
                <a:spcPct val="115000"/>
              </a:lnSpc>
              <a:spcBef>
                <a:spcPts val="0"/>
              </a:spcBef>
              <a:spcAft>
                <a:spcPts val="0"/>
              </a:spcAft>
              <a:buClr>
                <a:srgbClr val="666666"/>
              </a:buClr>
              <a:buSzPts val="2400"/>
              <a:buFont typeface="Cabin"/>
              <a:buChar char="◼"/>
            </a:pPr>
            <a:r>
              <a:rPr i="1" lang="en-US" sz="2400">
                <a:solidFill>
                  <a:srgbClr val="666666"/>
                </a:solidFill>
              </a:rPr>
              <a:t>Does higher rating mean higher downloads?</a:t>
            </a:r>
            <a:endParaRPr i="1" sz="2400">
              <a:solidFill>
                <a:srgbClr val="666666"/>
              </a:solidFill>
            </a:endParaRPr>
          </a:p>
          <a:p>
            <a:pPr indent="-353244" lvl="0" marL="306000" rtl="0" algn="l">
              <a:lnSpc>
                <a:spcPct val="115000"/>
              </a:lnSpc>
              <a:spcBef>
                <a:spcPts val="0"/>
              </a:spcBef>
              <a:spcAft>
                <a:spcPts val="0"/>
              </a:spcAft>
              <a:buClr>
                <a:srgbClr val="666666"/>
              </a:buClr>
              <a:buSzPts val="2400"/>
              <a:buFont typeface="Cabin"/>
              <a:buChar char="◼"/>
            </a:pPr>
            <a:r>
              <a:rPr i="1" lang="en-US" sz="2400">
                <a:solidFill>
                  <a:srgbClr val="666666"/>
                </a:solidFill>
              </a:rPr>
              <a:t>Which sentiments translate to more popularity?</a:t>
            </a:r>
            <a:endParaRPr i="1" sz="2400">
              <a:solidFill>
                <a:srgbClr val="666666"/>
              </a:solidFill>
            </a:endParaRPr>
          </a:p>
          <a:p>
            <a:pPr indent="-353244" lvl="0" marL="306000" rtl="0" algn="l">
              <a:lnSpc>
                <a:spcPct val="115000"/>
              </a:lnSpc>
              <a:spcBef>
                <a:spcPts val="0"/>
              </a:spcBef>
              <a:spcAft>
                <a:spcPts val="0"/>
              </a:spcAft>
              <a:buClr>
                <a:srgbClr val="666666"/>
              </a:buClr>
              <a:buSzPts val="2400"/>
              <a:buFont typeface="Cabin"/>
              <a:buChar char="◼"/>
            </a:pPr>
            <a:r>
              <a:rPr i="1" lang="en-US" sz="2400">
                <a:solidFill>
                  <a:srgbClr val="666666"/>
                </a:solidFill>
              </a:rPr>
              <a:t>Is popularity impacted by category?</a:t>
            </a:r>
            <a:endParaRPr i="1" sz="2400">
              <a:solidFill>
                <a:srgbClr val="666666"/>
              </a:solidFill>
            </a:endParaRPr>
          </a:p>
          <a:p>
            <a:pPr indent="-165792" lvl="0" marL="306000" rtl="0" algn="l">
              <a:lnSpc>
                <a:spcPct val="90000"/>
              </a:lnSpc>
              <a:spcBef>
                <a:spcPts val="1080"/>
              </a:spcBef>
              <a:spcAft>
                <a:spcPts val="0"/>
              </a:spcAft>
              <a:buSzPts val="2208"/>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Apps with higher ratings are more likely to be downloaded</a:t>
            </a:r>
            <a:endParaRPr/>
          </a:p>
        </p:txBody>
      </p:sp>
      <p:sp>
        <p:nvSpPr>
          <p:cNvPr id="186" name="Google Shape;186;p23"/>
          <p:cNvSpPr txBox="1"/>
          <p:nvPr>
            <p:ph idx="1" type="body"/>
          </p:nvPr>
        </p:nvSpPr>
        <p:spPr>
          <a:xfrm>
            <a:off x="7885054" y="2180500"/>
            <a:ext cx="3725700" cy="3678300"/>
          </a:xfrm>
          <a:prstGeom prst="rect">
            <a:avLst/>
          </a:prstGeom>
          <a:noFill/>
          <a:ln>
            <a:noFill/>
          </a:ln>
        </p:spPr>
        <p:txBody>
          <a:bodyPr anchorCtr="0" anchor="ctr" bIns="45700" lIns="91425" spcFirstLastPara="1" rIns="91425" wrap="square" tIns="45700">
            <a:noAutofit/>
          </a:bodyPr>
          <a:lstStyle/>
          <a:p>
            <a:pPr indent="-333756" lvl="0" marL="457200" rtl="0" algn="l">
              <a:spcBef>
                <a:spcPts val="0"/>
              </a:spcBef>
              <a:spcAft>
                <a:spcPts val="0"/>
              </a:spcAft>
              <a:buSzPts val="1656"/>
              <a:buChar char="◼"/>
            </a:pPr>
            <a:r>
              <a:rPr lang="en-US"/>
              <a:t>Apps with higher average rating have higher popularity and are more likely to be downloaded</a:t>
            </a:r>
            <a:endParaRPr/>
          </a:p>
          <a:p>
            <a:pPr indent="0" lvl="0" marL="457200" rtl="0" algn="l">
              <a:spcBef>
                <a:spcPts val="0"/>
              </a:spcBef>
              <a:spcAft>
                <a:spcPts val="0"/>
              </a:spcAft>
              <a:buNone/>
            </a:pPr>
            <a:r>
              <a:t/>
            </a:r>
            <a:endParaRPr/>
          </a:p>
          <a:p>
            <a:pPr indent="-333756" lvl="0" marL="457200" rtl="0" algn="l">
              <a:spcBef>
                <a:spcPts val="0"/>
              </a:spcBef>
              <a:spcAft>
                <a:spcPts val="0"/>
              </a:spcAft>
              <a:buSzPts val="1656"/>
              <a:buChar char="◼"/>
            </a:pPr>
            <a:r>
              <a:rPr lang="en-US"/>
              <a:t>This indicates it is important for an app to have good ratings in its initial phases to become more popular</a:t>
            </a:r>
            <a:endParaRPr/>
          </a:p>
        </p:txBody>
      </p:sp>
      <p:pic>
        <p:nvPicPr>
          <p:cNvPr id="187" name="Google Shape;187;p23"/>
          <p:cNvPicPr preferRelativeResize="0"/>
          <p:nvPr/>
        </p:nvPicPr>
        <p:blipFill>
          <a:blip r:embed="rId3">
            <a:alphaModFix/>
          </a:blip>
          <a:stretch>
            <a:fillRect/>
          </a:stretch>
        </p:blipFill>
        <p:spPr>
          <a:xfrm>
            <a:off x="1295400" y="1868256"/>
            <a:ext cx="5278216" cy="48373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Very few apps are likely to be popular by default </a:t>
            </a:r>
            <a:endParaRPr/>
          </a:p>
        </p:txBody>
      </p:sp>
      <p:sp>
        <p:nvSpPr>
          <p:cNvPr id="193" name="Google Shape;193;p24"/>
          <p:cNvSpPr txBox="1"/>
          <p:nvPr>
            <p:ph idx="1" type="body"/>
          </p:nvPr>
        </p:nvSpPr>
        <p:spPr>
          <a:xfrm>
            <a:off x="6124848" y="2180500"/>
            <a:ext cx="5485800" cy="3678300"/>
          </a:xfrm>
          <a:prstGeom prst="rect">
            <a:avLst/>
          </a:prstGeom>
          <a:noFill/>
          <a:ln>
            <a:noFill/>
          </a:ln>
        </p:spPr>
        <p:txBody>
          <a:bodyPr anchorCtr="0" anchor="ctr" bIns="45700" lIns="91425" spcFirstLastPara="1" rIns="91425" wrap="square" tIns="45700">
            <a:noAutofit/>
          </a:bodyPr>
          <a:lstStyle/>
          <a:p>
            <a:pPr indent="-342900" lvl="0" marL="457200" rtl="0" algn="l">
              <a:spcBef>
                <a:spcPts val="0"/>
              </a:spcBef>
              <a:spcAft>
                <a:spcPts val="0"/>
              </a:spcAft>
              <a:buClr>
                <a:schemeClr val="dk1"/>
              </a:buClr>
              <a:buSzPts val="1800"/>
              <a:buFont typeface="Arial"/>
              <a:buChar char="◼"/>
            </a:pPr>
            <a:r>
              <a:rPr b="1" lang="en-US">
                <a:solidFill>
                  <a:schemeClr val="dk1"/>
                </a:solidFill>
              </a:rPr>
              <a:t>Ratings: </a:t>
            </a:r>
            <a:r>
              <a:rPr lang="en-US">
                <a:solidFill>
                  <a:schemeClr val="dk1"/>
                </a:solidFill>
              </a:rPr>
              <a:t>Negative Coefficient for “medium” and “low” class and positive for “very high” class (Popularity) indicate apps having higher rating are likely to get popular</a:t>
            </a:r>
            <a:endParaRPr>
              <a:solidFill>
                <a:schemeClr val="dk1"/>
              </a:solidFill>
            </a:endParaRPr>
          </a:p>
          <a:p>
            <a:pPr indent="0" lvl="0" marL="457200" rtl="0" algn="l">
              <a:spcBef>
                <a:spcPts val="0"/>
              </a:spcBef>
              <a:spcAft>
                <a:spcPts val="0"/>
              </a:spcAft>
              <a:buClr>
                <a:srgbClr val="000000"/>
              </a:buClr>
              <a:buSzPts val="1100"/>
              <a:buFont typeface="Arial"/>
              <a:buNone/>
            </a:pPr>
            <a:r>
              <a:t/>
            </a:r>
            <a:endParaRPr>
              <a:solidFill>
                <a:schemeClr val="dk1"/>
              </a:solidFill>
            </a:endParaRPr>
          </a:p>
          <a:p>
            <a:pPr indent="0" lvl="0" marL="0" rtl="0" algn="l">
              <a:spcBef>
                <a:spcPts val="0"/>
              </a:spcBef>
              <a:spcAft>
                <a:spcPts val="0"/>
              </a:spcAft>
              <a:buClr>
                <a:srgbClr val="000000"/>
              </a:buClr>
              <a:buSzPts val="1100"/>
              <a:buFont typeface="Arial"/>
              <a:buNone/>
            </a:pPr>
            <a:r>
              <a:t/>
            </a:r>
            <a:endParaRPr>
              <a:solidFill>
                <a:schemeClr val="dk1"/>
              </a:solidFill>
            </a:endParaRPr>
          </a:p>
          <a:p>
            <a:pPr indent="-342900" lvl="0" marL="457200" rtl="0" algn="l">
              <a:spcBef>
                <a:spcPts val="0"/>
              </a:spcBef>
              <a:spcAft>
                <a:spcPts val="0"/>
              </a:spcAft>
              <a:buClr>
                <a:schemeClr val="dk1"/>
              </a:buClr>
              <a:buSzPts val="1800"/>
              <a:buFont typeface="Arial"/>
              <a:buChar char="◼"/>
            </a:pPr>
            <a:r>
              <a:rPr b="1" lang="en-US">
                <a:solidFill>
                  <a:schemeClr val="dk1"/>
                </a:solidFill>
              </a:rPr>
              <a:t>Intercept: </a:t>
            </a:r>
            <a:r>
              <a:rPr lang="en-US">
                <a:solidFill>
                  <a:schemeClr val="dk1"/>
                </a:solidFill>
              </a:rPr>
              <a:t>Intercept is negative. There is very less percent of apps which are likely to be popular by default and popularity depends on various other factors, like category and sentiments</a:t>
            </a:r>
            <a:endParaRPr/>
          </a:p>
        </p:txBody>
      </p:sp>
      <p:pic>
        <p:nvPicPr>
          <p:cNvPr id="194" name="Google Shape;194;p24"/>
          <p:cNvPicPr preferRelativeResize="0"/>
          <p:nvPr/>
        </p:nvPicPr>
        <p:blipFill>
          <a:blip r:embed="rId4">
            <a:alphaModFix/>
          </a:blip>
          <a:stretch>
            <a:fillRect/>
          </a:stretch>
        </p:blipFill>
        <p:spPr>
          <a:xfrm>
            <a:off x="957275" y="3452913"/>
            <a:ext cx="4667250" cy="1133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Chances of popularity depend on category of apps</a:t>
            </a:r>
            <a:endParaRPr/>
          </a:p>
        </p:txBody>
      </p:sp>
      <p:sp>
        <p:nvSpPr>
          <p:cNvPr id="200" name="Google Shape;200;p25"/>
          <p:cNvSpPr txBox="1"/>
          <p:nvPr>
            <p:ph idx="1" type="body"/>
          </p:nvPr>
        </p:nvSpPr>
        <p:spPr>
          <a:xfrm>
            <a:off x="8309501" y="2180500"/>
            <a:ext cx="3301200" cy="3678300"/>
          </a:xfrm>
          <a:prstGeom prst="rect">
            <a:avLst/>
          </a:prstGeom>
          <a:noFill/>
          <a:ln>
            <a:noFill/>
          </a:ln>
        </p:spPr>
        <p:txBody>
          <a:bodyPr anchorCtr="0" anchor="ctr" bIns="45700" lIns="91425" spcFirstLastPara="1" rIns="91425" wrap="square" tIns="45700">
            <a:noAutofit/>
          </a:bodyPr>
          <a:lstStyle/>
          <a:p>
            <a:pPr indent="-333756" lvl="0" marL="457200" rtl="0" algn="l">
              <a:spcBef>
                <a:spcPts val="0"/>
              </a:spcBef>
              <a:spcAft>
                <a:spcPts val="0"/>
              </a:spcAft>
              <a:buSzPts val="1656"/>
              <a:buChar char="◼"/>
            </a:pPr>
            <a:r>
              <a:rPr lang="en-US"/>
              <a:t>Puzzles, photography, Communication, Shopping, Entertainment apps have higher chances of being popular</a:t>
            </a:r>
            <a:endParaRPr/>
          </a:p>
          <a:p>
            <a:pPr indent="0" lvl="0" marL="457200" rtl="0" algn="l">
              <a:spcBef>
                <a:spcPts val="0"/>
              </a:spcBef>
              <a:spcAft>
                <a:spcPts val="0"/>
              </a:spcAft>
              <a:buNone/>
            </a:pPr>
            <a:r>
              <a:t/>
            </a:r>
            <a:endParaRPr/>
          </a:p>
          <a:p>
            <a:pPr indent="-333756" lvl="0" marL="457200" rtl="0" algn="l">
              <a:spcBef>
                <a:spcPts val="0"/>
              </a:spcBef>
              <a:spcAft>
                <a:spcPts val="0"/>
              </a:spcAft>
              <a:buSzPts val="1656"/>
              <a:buChar char="◼"/>
            </a:pPr>
            <a:r>
              <a:rPr lang="en-US"/>
              <a:t>Whereas simulation, social, weather, medical apps are less likely to have high downloads</a:t>
            </a:r>
            <a:endParaRPr/>
          </a:p>
        </p:txBody>
      </p:sp>
      <p:pic>
        <p:nvPicPr>
          <p:cNvPr id="201" name="Google Shape;201;p25"/>
          <p:cNvPicPr preferRelativeResize="0"/>
          <p:nvPr/>
        </p:nvPicPr>
        <p:blipFill>
          <a:blip r:embed="rId3">
            <a:alphaModFix/>
          </a:blip>
          <a:stretch>
            <a:fillRect/>
          </a:stretch>
        </p:blipFill>
        <p:spPr>
          <a:xfrm>
            <a:off x="485300" y="2524999"/>
            <a:ext cx="3964301" cy="3329075"/>
          </a:xfrm>
          <a:prstGeom prst="rect">
            <a:avLst/>
          </a:prstGeom>
          <a:noFill/>
          <a:ln>
            <a:noFill/>
          </a:ln>
        </p:spPr>
      </p:pic>
      <p:pic>
        <p:nvPicPr>
          <p:cNvPr id="202" name="Google Shape;202;p25"/>
          <p:cNvPicPr preferRelativeResize="0"/>
          <p:nvPr/>
        </p:nvPicPr>
        <p:blipFill>
          <a:blip r:embed="rId4">
            <a:alphaModFix/>
          </a:blip>
          <a:stretch>
            <a:fillRect/>
          </a:stretch>
        </p:blipFill>
        <p:spPr>
          <a:xfrm>
            <a:off x="4599575" y="2561500"/>
            <a:ext cx="3644077" cy="33290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App sentiments are important in initial phases </a:t>
            </a:r>
            <a:endParaRPr/>
          </a:p>
        </p:txBody>
      </p:sp>
      <p:pic>
        <p:nvPicPr>
          <p:cNvPr id="208" name="Google Shape;208;p26"/>
          <p:cNvPicPr preferRelativeResize="0"/>
          <p:nvPr/>
        </p:nvPicPr>
        <p:blipFill>
          <a:blip r:embed="rId4">
            <a:alphaModFix/>
          </a:blip>
          <a:stretch>
            <a:fillRect/>
          </a:stretch>
        </p:blipFill>
        <p:spPr>
          <a:xfrm>
            <a:off x="1537850" y="2491798"/>
            <a:ext cx="3486225" cy="1456750"/>
          </a:xfrm>
          <a:prstGeom prst="rect">
            <a:avLst/>
          </a:prstGeom>
          <a:noFill/>
          <a:ln>
            <a:noFill/>
          </a:ln>
        </p:spPr>
      </p:pic>
      <p:sp>
        <p:nvSpPr>
          <p:cNvPr id="209" name="Google Shape;209;p26"/>
          <p:cNvSpPr txBox="1"/>
          <p:nvPr>
            <p:ph idx="1" type="body"/>
          </p:nvPr>
        </p:nvSpPr>
        <p:spPr>
          <a:xfrm>
            <a:off x="6664024" y="2180500"/>
            <a:ext cx="4946700" cy="3678300"/>
          </a:xfrm>
          <a:prstGeom prst="rect">
            <a:avLst/>
          </a:prstGeom>
          <a:noFill/>
          <a:ln>
            <a:noFill/>
          </a:ln>
        </p:spPr>
        <p:txBody>
          <a:bodyPr anchorCtr="0" anchor="ctr" bIns="45700" lIns="91425" spcFirstLastPara="1" rIns="91425" wrap="square" tIns="45700">
            <a:noAutofit/>
          </a:bodyPr>
          <a:lstStyle/>
          <a:p>
            <a:pPr indent="-333756" lvl="0" marL="457200" rtl="0" algn="l">
              <a:spcBef>
                <a:spcPts val="0"/>
              </a:spcBef>
              <a:spcAft>
                <a:spcPts val="0"/>
              </a:spcAft>
              <a:buSzPts val="1656"/>
              <a:buChar char="◼"/>
            </a:pPr>
            <a:r>
              <a:rPr lang="en-US"/>
              <a:t>Coefficient of positive sentiment score for higher popularity is negative, while for lower popularity it is negative</a:t>
            </a:r>
            <a:endParaRPr/>
          </a:p>
          <a:p>
            <a:pPr indent="0" lvl="0" marL="457200" rtl="0" algn="l">
              <a:spcBef>
                <a:spcPts val="0"/>
              </a:spcBef>
              <a:spcAft>
                <a:spcPts val="0"/>
              </a:spcAft>
              <a:buNone/>
            </a:pPr>
            <a:r>
              <a:t/>
            </a:r>
            <a:endParaRPr/>
          </a:p>
          <a:p>
            <a:pPr indent="-333756" lvl="0" marL="457200" rtl="0" algn="l">
              <a:spcBef>
                <a:spcPts val="0"/>
              </a:spcBef>
              <a:spcAft>
                <a:spcPts val="0"/>
              </a:spcAft>
              <a:buSzPts val="1656"/>
              <a:buChar char="◼"/>
            </a:pPr>
            <a:r>
              <a:rPr lang="en-US"/>
              <a:t>This indicates for already popular apps, positive sentiment does not have an impact on likelihood of popularity, however for less popular apps, it is necessary to have positive reviews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3821845" y="3032000"/>
            <a:ext cx="4548300" cy="1013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2800"/>
              <a:buFont typeface="Cabin"/>
              <a:buNone/>
            </a:pPr>
            <a:r>
              <a:rPr lang="en-US" sz="6000">
                <a:solidFill>
                  <a:srgbClr val="000000"/>
                </a:solidFill>
              </a:rPr>
              <a:t>Conclusion</a:t>
            </a:r>
            <a:endParaRPr sz="60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3436057" y="3737650"/>
            <a:ext cx="5319900" cy="20943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2800"/>
              <a:buFont typeface="Cabin"/>
              <a:buNone/>
            </a:pPr>
            <a:r>
              <a:rPr lang="en-US" sz="7200">
                <a:solidFill>
                  <a:srgbClr val="000000"/>
                </a:solidFill>
              </a:rPr>
              <a:t>Thank You</a:t>
            </a:r>
            <a:endParaRPr sz="7200">
              <a:solidFill>
                <a:srgbClr val="000000"/>
              </a:solidFill>
            </a:endParaRPr>
          </a:p>
          <a:p>
            <a:pPr indent="0" lvl="0" marL="0" rtl="0" algn="ctr">
              <a:spcBef>
                <a:spcPts val="0"/>
              </a:spcBef>
              <a:spcAft>
                <a:spcPts val="0"/>
              </a:spcAft>
              <a:buClr>
                <a:schemeClr val="lt1"/>
              </a:buClr>
              <a:buSzPts val="2800"/>
              <a:buFont typeface="Cabin"/>
              <a:buNone/>
            </a:pPr>
            <a:r>
              <a:t/>
            </a:r>
            <a:endParaRPr sz="7200">
              <a:solidFill>
                <a:srgbClr val="000000"/>
              </a:solidFill>
            </a:endParaRPr>
          </a:p>
          <a:p>
            <a:pPr indent="0" lvl="0" marL="0" rtl="0" algn="ctr">
              <a:spcBef>
                <a:spcPts val="0"/>
              </a:spcBef>
              <a:spcAft>
                <a:spcPts val="0"/>
              </a:spcAft>
              <a:buClr>
                <a:schemeClr val="lt1"/>
              </a:buClr>
              <a:buSzPts val="2800"/>
              <a:buFont typeface="Cabin"/>
              <a:buNone/>
            </a:pPr>
            <a:r>
              <a:rPr lang="en-US" sz="7200">
                <a:solidFill>
                  <a:srgbClr val="000000"/>
                </a:solidFill>
              </a:rPr>
              <a:t>Questions?</a:t>
            </a:r>
            <a:endParaRPr sz="72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3" name="Shape 223"/>
        <p:cNvGrpSpPr/>
        <p:nvPr/>
      </p:nvGrpSpPr>
      <p:grpSpPr>
        <a:xfrm>
          <a:off x="0" y="0"/>
          <a:ext cx="0" cy="0"/>
          <a:chOff x="0" y="0"/>
          <a:chExt cx="0" cy="0"/>
        </a:xfrm>
      </p:grpSpPr>
      <p:sp>
        <p:nvSpPr>
          <p:cNvPr id="224" name="Google Shape;224;p29"/>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p:nvPr/>
        </p:nvSpPr>
        <p:spPr>
          <a:xfrm>
            <a:off x="0" y="1"/>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bin"/>
              <a:ea typeface="Cabin"/>
              <a:cs typeface="Cabin"/>
              <a:sym typeface="Cabin"/>
            </a:endParaRPr>
          </a:p>
        </p:txBody>
      </p:sp>
      <p:sp>
        <p:nvSpPr>
          <p:cNvPr id="229" name="Google Shape;229;p29"/>
          <p:cNvSpPr/>
          <p:nvPr/>
        </p:nvSpPr>
        <p:spPr>
          <a:xfrm>
            <a:off x="8042147" y="723899"/>
            <a:ext cx="3703320" cy="56666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
          <p:cNvSpPr txBox="1"/>
          <p:nvPr>
            <p:ph type="title"/>
          </p:nvPr>
        </p:nvSpPr>
        <p:spPr>
          <a:xfrm>
            <a:off x="8296275" y="1419225"/>
            <a:ext cx="3081576" cy="208586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3300"/>
              <a:buFont typeface="Cabin"/>
              <a:buNone/>
            </a:pPr>
            <a:r>
              <a:rPr lang="en-US" sz="3300">
                <a:solidFill>
                  <a:srgbClr val="FFFFFF"/>
                </a:solidFill>
              </a:rPr>
              <a:t>EXPLORATORY DATA ANALYSIS</a:t>
            </a:r>
            <a:br>
              <a:rPr lang="en-US" sz="3300">
                <a:solidFill>
                  <a:srgbClr val="FFFFFF"/>
                </a:solidFill>
              </a:rPr>
            </a:br>
            <a:br>
              <a:rPr lang="en-US" sz="3300">
                <a:solidFill>
                  <a:srgbClr val="FFFFFF"/>
                </a:solidFill>
              </a:rPr>
            </a:br>
            <a:endParaRPr sz="3300">
              <a:solidFill>
                <a:srgbClr val="FFFFFF"/>
              </a:solidFill>
            </a:endParaRPr>
          </a:p>
        </p:txBody>
      </p:sp>
      <p:sp>
        <p:nvSpPr>
          <p:cNvPr id="231" name="Google Shape;231;p29"/>
          <p:cNvSpPr txBox="1"/>
          <p:nvPr>
            <p:ph idx="1" type="body"/>
          </p:nvPr>
        </p:nvSpPr>
        <p:spPr>
          <a:xfrm>
            <a:off x="8296275" y="3505095"/>
            <a:ext cx="3081576" cy="173365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40"/>
              <a:buNone/>
            </a:pPr>
            <a:r>
              <a:rPr lang="en-US" sz="2000" cap="none">
                <a:solidFill>
                  <a:schemeClr val="lt2"/>
                </a:solidFill>
              </a:rPr>
              <a:t>NUMBER OF INSTALLS BASIS CATEGORY</a:t>
            </a:r>
            <a:endParaRPr/>
          </a:p>
        </p:txBody>
      </p:sp>
      <p:grpSp>
        <p:nvGrpSpPr>
          <p:cNvPr id="232" name="Google Shape;232;p29"/>
          <p:cNvGrpSpPr/>
          <p:nvPr/>
        </p:nvGrpSpPr>
        <p:grpSpPr>
          <a:xfrm>
            <a:off x="446534" y="453643"/>
            <a:ext cx="11298933" cy="98554"/>
            <a:chOff x="446534" y="453643"/>
            <a:chExt cx="11298933" cy="98554"/>
          </a:xfrm>
        </p:grpSpPr>
        <p:sp>
          <p:nvSpPr>
            <p:cNvPr id="233" name="Google Shape;233;p29"/>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9"/>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36" name="Google Shape;236;p29"/>
          <p:cNvPicPr preferRelativeResize="0"/>
          <p:nvPr/>
        </p:nvPicPr>
        <p:blipFill>
          <a:blip r:embed="rId3">
            <a:alphaModFix/>
          </a:blip>
          <a:stretch>
            <a:fillRect/>
          </a:stretch>
        </p:blipFill>
        <p:spPr>
          <a:xfrm>
            <a:off x="598924" y="723900"/>
            <a:ext cx="6873178" cy="5666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pic>
        <p:nvPicPr>
          <p:cNvPr id="242" name="Google Shape;242;p30"/>
          <p:cNvPicPr preferRelativeResize="0"/>
          <p:nvPr/>
        </p:nvPicPr>
        <p:blipFill>
          <a:blip r:embed="rId3">
            <a:alphaModFix/>
          </a:blip>
          <a:stretch>
            <a:fillRect/>
          </a:stretch>
        </p:blipFill>
        <p:spPr>
          <a:xfrm>
            <a:off x="128003" y="72000"/>
            <a:ext cx="11935998" cy="6714000"/>
          </a:xfrm>
          <a:prstGeom prst="rect">
            <a:avLst/>
          </a:prstGeom>
          <a:noFill/>
          <a:ln>
            <a:noFill/>
          </a:ln>
        </p:spPr>
      </p:pic>
      <p:pic>
        <p:nvPicPr>
          <p:cNvPr id="243" name="Google Shape;243;p30"/>
          <p:cNvPicPr preferRelativeResize="0"/>
          <p:nvPr/>
        </p:nvPicPr>
        <p:blipFill>
          <a:blip r:embed="rId4">
            <a:alphaModFix/>
          </a:blip>
          <a:stretch>
            <a:fillRect/>
          </a:stretch>
        </p:blipFill>
        <p:spPr>
          <a:xfrm>
            <a:off x="354575" y="696200"/>
            <a:ext cx="6018175" cy="60089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Apps with higher ratings are more likely to be downloaded</a:t>
            </a:r>
            <a:endParaRPr/>
          </a:p>
        </p:txBody>
      </p:sp>
      <p:sp>
        <p:nvSpPr>
          <p:cNvPr id="249" name="Google Shape;249;p31"/>
          <p:cNvSpPr txBox="1"/>
          <p:nvPr>
            <p:ph idx="1" type="body"/>
          </p:nvPr>
        </p:nvSpPr>
        <p:spPr>
          <a:xfrm>
            <a:off x="7885054" y="2180500"/>
            <a:ext cx="3725700" cy="3678300"/>
          </a:xfrm>
          <a:prstGeom prst="rect">
            <a:avLst/>
          </a:prstGeom>
          <a:noFill/>
          <a:ln>
            <a:noFill/>
          </a:ln>
        </p:spPr>
        <p:txBody>
          <a:bodyPr anchorCtr="0" anchor="ctr" bIns="45700" lIns="91425" spcFirstLastPara="1" rIns="91425" wrap="square" tIns="45700">
            <a:noAutofit/>
          </a:bodyPr>
          <a:lstStyle/>
          <a:p>
            <a:pPr indent="-333756" lvl="0" marL="457200" rtl="0" algn="l">
              <a:spcBef>
                <a:spcPts val="0"/>
              </a:spcBef>
              <a:spcAft>
                <a:spcPts val="0"/>
              </a:spcAft>
              <a:buSzPts val="1656"/>
              <a:buChar char="◼"/>
            </a:pPr>
            <a:r>
              <a:rPr lang="en-US"/>
              <a:t>Apps with higher average rating have higher popularity and are more likely to be downloaded</a:t>
            </a:r>
            <a:endParaRPr/>
          </a:p>
          <a:p>
            <a:pPr indent="0" lvl="0" marL="457200" rtl="0" algn="l">
              <a:spcBef>
                <a:spcPts val="0"/>
              </a:spcBef>
              <a:spcAft>
                <a:spcPts val="0"/>
              </a:spcAft>
              <a:buNone/>
            </a:pPr>
            <a:r>
              <a:t/>
            </a:r>
            <a:endParaRPr/>
          </a:p>
          <a:p>
            <a:pPr indent="-333756" lvl="0" marL="457200" rtl="0" algn="l">
              <a:spcBef>
                <a:spcPts val="0"/>
              </a:spcBef>
              <a:spcAft>
                <a:spcPts val="0"/>
              </a:spcAft>
              <a:buSzPts val="1656"/>
              <a:buChar char="◼"/>
            </a:pPr>
            <a:r>
              <a:rPr lang="en-US"/>
              <a:t>This indicates it is important for an app to have good ratings in its initial phases to become more popular</a:t>
            </a:r>
            <a:endParaRPr/>
          </a:p>
        </p:txBody>
      </p:sp>
      <p:pic>
        <p:nvPicPr>
          <p:cNvPr id="250" name="Google Shape;250;p31"/>
          <p:cNvPicPr preferRelativeResize="0"/>
          <p:nvPr/>
        </p:nvPicPr>
        <p:blipFill>
          <a:blip r:embed="rId3">
            <a:alphaModFix/>
          </a:blip>
          <a:stretch>
            <a:fillRect/>
          </a:stretch>
        </p:blipFill>
        <p:spPr>
          <a:xfrm>
            <a:off x="806800" y="1887175"/>
            <a:ext cx="5798251" cy="48372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WHY SENTIMENT ANALYSIS ?</a:t>
            </a:r>
            <a:endParaRPr/>
          </a:p>
        </p:txBody>
      </p:sp>
      <p:sp>
        <p:nvSpPr>
          <p:cNvPr id="111" name="Google Shape;111;p14"/>
          <p:cNvSpPr txBox="1"/>
          <p:nvPr>
            <p:ph idx="1" type="body"/>
          </p:nvPr>
        </p:nvSpPr>
        <p:spPr>
          <a:xfrm>
            <a:off x="581192" y="2180496"/>
            <a:ext cx="11029616" cy="408411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2208"/>
              <a:buNone/>
            </a:pPr>
            <a:r>
              <a:t/>
            </a:r>
            <a:endParaRPr sz="2400"/>
          </a:p>
          <a:p>
            <a:pPr indent="0" lvl="0" marL="0" rtl="0" algn="l">
              <a:lnSpc>
                <a:spcPct val="90000"/>
              </a:lnSpc>
              <a:spcBef>
                <a:spcPts val="1080"/>
              </a:spcBef>
              <a:spcAft>
                <a:spcPts val="0"/>
              </a:spcAft>
              <a:buSzPts val="2208"/>
              <a:buNone/>
            </a:pPr>
            <a:r>
              <a:rPr lang="en-US" sz="2400"/>
              <a:t>Definition: Sentiment analysis is the detection of </a:t>
            </a:r>
            <a:r>
              <a:rPr b="1" lang="en-US" sz="2400"/>
              <a:t>attitudes</a:t>
            </a:r>
            <a:endParaRPr/>
          </a:p>
          <a:p>
            <a:pPr indent="0" lvl="0" marL="0" rtl="0" algn="l">
              <a:lnSpc>
                <a:spcPct val="90000"/>
              </a:lnSpc>
              <a:spcBef>
                <a:spcPts val="1080"/>
              </a:spcBef>
              <a:spcAft>
                <a:spcPts val="0"/>
              </a:spcAft>
              <a:buSzPts val="2208"/>
              <a:buNone/>
            </a:pPr>
            <a:r>
              <a:t/>
            </a:r>
            <a:endParaRPr i="1" sz="2400"/>
          </a:p>
          <a:p>
            <a:pPr indent="-306000" lvl="0" marL="306000" rtl="0" algn="l">
              <a:lnSpc>
                <a:spcPct val="90000"/>
              </a:lnSpc>
              <a:spcBef>
                <a:spcPts val="1080"/>
              </a:spcBef>
              <a:spcAft>
                <a:spcPts val="0"/>
              </a:spcAft>
              <a:buSzPts val="2208"/>
              <a:buChar char="◼"/>
            </a:pPr>
            <a:r>
              <a:rPr i="1" lang="en-US" sz="2400"/>
              <a:t>Movie</a:t>
            </a:r>
            <a:r>
              <a:rPr lang="en-US" sz="2400"/>
              <a:t>:  is this review positive or negative?</a:t>
            </a:r>
            <a:endParaRPr/>
          </a:p>
          <a:p>
            <a:pPr indent="-306000" lvl="0" marL="306000" rtl="0" algn="l">
              <a:lnSpc>
                <a:spcPct val="90000"/>
              </a:lnSpc>
              <a:spcBef>
                <a:spcPts val="1080"/>
              </a:spcBef>
              <a:spcAft>
                <a:spcPts val="0"/>
              </a:spcAft>
              <a:buSzPts val="2208"/>
              <a:buChar char="◼"/>
            </a:pPr>
            <a:r>
              <a:rPr i="1" lang="en-US" sz="2400"/>
              <a:t>Products</a:t>
            </a:r>
            <a:r>
              <a:rPr lang="en-US" sz="2400"/>
              <a:t>: what do people think about the new iPhone?</a:t>
            </a:r>
            <a:endParaRPr/>
          </a:p>
          <a:p>
            <a:pPr indent="-306000" lvl="0" marL="306000" rtl="0" algn="l">
              <a:lnSpc>
                <a:spcPct val="90000"/>
              </a:lnSpc>
              <a:spcBef>
                <a:spcPts val="1080"/>
              </a:spcBef>
              <a:spcAft>
                <a:spcPts val="0"/>
              </a:spcAft>
              <a:buSzPts val="2208"/>
              <a:buChar char="◼"/>
            </a:pPr>
            <a:r>
              <a:rPr i="1" lang="en-US" sz="2400"/>
              <a:t>Public sentiment</a:t>
            </a:r>
            <a:r>
              <a:rPr lang="en-US" sz="2400"/>
              <a:t>: how is consumer confidence? Is despair increasing?</a:t>
            </a:r>
            <a:endParaRPr/>
          </a:p>
          <a:p>
            <a:pPr indent="-306000" lvl="0" marL="306000" rtl="0" algn="l">
              <a:lnSpc>
                <a:spcPct val="90000"/>
              </a:lnSpc>
              <a:spcBef>
                <a:spcPts val="1080"/>
              </a:spcBef>
              <a:spcAft>
                <a:spcPts val="0"/>
              </a:spcAft>
              <a:buSzPts val="2208"/>
              <a:buChar char="◼"/>
            </a:pPr>
            <a:r>
              <a:rPr i="1" lang="en-US" sz="2400"/>
              <a:t>Politics</a:t>
            </a:r>
            <a:r>
              <a:rPr lang="en-US" sz="2400"/>
              <a:t>: what do people think about this candidate or issue?</a:t>
            </a:r>
            <a:endParaRPr/>
          </a:p>
          <a:p>
            <a:pPr indent="-306000" lvl="0" marL="306000" rtl="0" algn="l">
              <a:lnSpc>
                <a:spcPct val="90000"/>
              </a:lnSpc>
              <a:spcBef>
                <a:spcPts val="1080"/>
              </a:spcBef>
              <a:spcAft>
                <a:spcPts val="0"/>
              </a:spcAft>
              <a:buSzPts val="2208"/>
              <a:buChar char="◼"/>
            </a:pPr>
            <a:r>
              <a:rPr i="1" lang="en-US" sz="2400"/>
              <a:t>Prediction</a:t>
            </a:r>
            <a:r>
              <a:rPr lang="en-US" sz="2400"/>
              <a:t>: predict election outcomes or market trends from sentiment</a:t>
            </a:r>
            <a:endParaRPr/>
          </a:p>
          <a:p>
            <a:pPr indent="-165792" lvl="0" marL="306000" rtl="0" algn="l">
              <a:lnSpc>
                <a:spcPct val="90000"/>
              </a:lnSpc>
              <a:spcBef>
                <a:spcPts val="1080"/>
              </a:spcBef>
              <a:spcAft>
                <a:spcPts val="0"/>
              </a:spcAft>
              <a:buSzPts val="2208"/>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BUSINESS INSIGHTS</a:t>
            </a:r>
            <a:endParaRPr/>
          </a:p>
        </p:txBody>
      </p:sp>
      <p:sp>
        <p:nvSpPr>
          <p:cNvPr id="256" name="Google Shape;256;p32"/>
          <p:cNvSpPr/>
          <p:nvPr/>
        </p:nvSpPr>
        <p:spPr>
          <a:xfrm>
            <a:off x="761999" y="2617300"/>
            <a:ext cx="4959684" cy="3644352"/>
          </a:xfrm>
          <a:prstGeom prst="clou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US" sz="2400">
                <a:solidFill>
                  <a:schemeClr val="dk1"/>
                </a:solidFill>
              </a:rPr>
              <a:t>download (time, size)</a:t>
            </a:r>
            <a:endParaRPr sz="24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US" sz="2400">
                <a:solidFill>
                  <a:schemeClr val="dk1"/>
                </a:solidFill>
              </a:rPr>
              <a:t>update (size)</a:t>
            </a:r>
            <a:endParaRPr sz="24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US" sz="2400">
                <a:solidFill>
                  <a:schemeClr val="dk1"/>
                </a:solidFill>
              </a:rPr>
              <a:t>ads (popup, annoying)</a:t>
            </a:r>
            <a:endParaRPr sz="2400">
              <a:solidFill>
                <a:schemeClr val="dk1"/>
              </a:solidFill>
            </a:endParaRPr>
          </a:p>
        </p:txBody>
      </p:sp>
      <p:sp>
        <p:nvSpPr>
          <p:cNvPr id="257" name="Google Shape;257;p32"/>
          <p:cNvSpPr/>
          <p:nvPr/>
        </p:nvSpPr>
        <p:spPr>
          <a:xfrm>
            <a:off x="6281525" y="2617300"/>
            <a:ext cx="5214672" cy="3644352"/>
          </a:xfrm>
          <a:prstGeom prst="cloud">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US" sz="2400">
                <a:solidFill>
                  <a:schemeClr val="dk1"/>
                </a:solidFill>
              </a:rPr>
              <a:t>awesome (handle, mayhem, graphic)</a:t>
            </a:r>
            <a:endParaRPr sz="24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lang="en-US" sz="2400">
                <a:solidFill>
                  <a:schemeClr val="dk1"/>
                </a:solidFill>
              </a:rPr>
              <a:t>groups (friends)</a:t>
            </a:r>
            <a:endParaRPr sz="2400">
              <a:solidFill>
                <a:schemeClr val="dk1"/>
              </a:solidFill>
            </a:endParaRPr>
          </a:p>
        </p:txBody>
      </p:sp>
      <p:sp>
        <p:nvSpPr>
          <p:cNvPr id="258" name="Google Shape;258;p32"/>
          <p:cNvSpPr/>
          <p:nvPr/>
        </p:nvSpPr>
        <p:spPr>
          <a:xfrm>
            <a:off x="5118600" y="3932625"/>
            <a:ext cx="1954800" cy="1013700"/>
          </a:xfrm>
          <a:prstGeom prst="roundRect">
            <a:avLst>
              <a:gd fmla="val 16667" name="adj"/>
            </a:avLst>
          </a:prstGeom>
          <a:solidFill>
            <a:schemeClr val="lt2"/>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t>GAMES</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PROBLEM STATEMENT</a:t>
            </a:r>
            <a:endParaRPr/>
          </a:p>
        </p:txBody>
      </p:sp>
      <p:sp>
        <p:nvSpPr>
          <p:cNvPr id="117" name="Google Shape;117;p15"/>
          <p:cNvSpPr txBox="1"/>
          <p:nvPr>
            <p:ph idx="1" type="body"/>
          </p:nvPr>
        </p:nvSpPr>
        <p:spPr>
          <a:xfrm>
            <a:off x="397600" y="2371800"/>
            <a:ext cx="11623500" cy="4486200"/>
          </a:xfrm>
          <a:prstGeom prst="rect">
            <a:avLst/>
          </a:prstGeom>
          <a:noFill/>
          <a:ln>
            <a:noFill/>
          </a:ln>
        </p:spPr>
        <p:txBody>
          <a:bodyPr anchorCtr="0" anchor="ctr" bIns="45700" lIns="91425" spcFirstLastPara="1" rIns="91425" wrap="square" tIns="45700">
            <a:noAutofit/>
          </a:bodyPr>
          <a:lstStyle/>
          <a:p>
            <a:pPr indent="-306000" lvl="0" marL="306000" rtl="0" algn="l">
              <a:spcBef>
                <a:spcPts val="0"/>
              </a:spcBef>
              <a:spcAft>
                <a:spcPts val="0"/>
              </a:spcAft>
              <a:buSzPts val="2024"/>
              <a:buChar char="◼"/>
            </a:pPr>
            <a:r>
              <a:rPr lang="en-US" sz="2200"/>
              <a:t>Analyze user reviews to determine favorable features and key issues of apps in a particular category</a:t>
            </a:r>
            <a:endParaRPr sz="2200"/>
          </a:p>
          <a:p>
            <a:pPr indent="0" lvl="0" marL="306000" rtl="0" algn="l">
              <a:spcBef>
                <a:spcPts val="0"/>
              </a:spcBef>
              <a:spcAft>
                <a:spcPts val="0"/>
              </a:spcAft>
              <a:buNone/>
            </a:pPr>
            <a:r>
              <a:t/>
            </a:r>
            <a:endParaRPr sz="2200"/>
          </a:p>
          <a:p>
            <a:pPr indent="-306000" lvl="0" marL="306000" rtl="0" algn="l">
              <a:spcBef>
                <a:spcPts val="0"/>
              </a:spcBef>
              <a:spcAft>
                <a:spcPts val="0"/>
              </a:spcAft>
              <a:buSzPts val="2024"/>
              <a:buChar char="◼"/>
            </a:pPr>
            <a:r>
              <a:rPr lang="en-US" sz="2200"/>
              <a:t>Test the effect of various parameters on the popularity of an app </a:t>
            </a:r>
            <a:endParaRPr sz="2200"/>
          </a:p>
          <a:p>
            <a:pPr indent="0" lvl="0" marL="306000" rtl="0" algn="l">
              <a:spcBef>
                <a:spcPts val="0"/>
              </a:spcBef>
              <a:spcAft>
                <a:spcPts val="0"/>
              </a:spcAft>
              <a:buNone/>
            </a:pPr>
            <a:r>
              <a:t/>
            </a:r>
            <a:endParaRPr sz="2200"/>
          </a:p>
          <a:p>
            <a:pPr indent="0" lvl="0" marL="306000" rtl="0" algn="l">
              <a:spcBef>
                <a:spcPts val="0"/>
              </a:spcBef>
              <a:spcAft>
                <a:spcPts val="0"/>
              </a:spcAft>
              <a:buNone/>
            </a:pPr>
            <a:r>
              <a:rPr lang="en-US" sz="2200"/>
              <a:t>We plan to sell the model to future app developers to enable them to understand what kind of apps they should consider developing in the future</a:t>
            </a:r>
            <a:endParaRPr sz="2200"/>
          </a:p>
          <a:p>
            <a:pPr indent="0" lvl="0" marL="306000" rtl="0" algn="l">
              <a:spcBef>
                <a:spcPts val="0"/>
              </a:spcBef>
              <a:spcAft>
                <a:spcPts val="0"/>
              </a:spcAft>
              <a:buNone/>
            </a:pPr>
            <a:r>
              <a:t/>
            </a:r>
            <a:endParaRPr sz="2200"/>
          </a:p>
          <a:p>
            <a:pPr indent="0" lvl="0" marL="0" rtl="0" algn="l">
              <a:spcBef>
                <a:spcPts val="1040"/>
              </a:spcBef>
              <a:spcAft>
                <a:spcPts val="0"/>
              </a:spcAft>
              <a:buSzPts val="2024"/>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COLLECTING AND CLEANING THE DATA</a:t>
            </a:r>
            <a:endParaRPr/>
          </a:p>
        </p:txBody>
      </p:sp>
      <p:sp>
        <p:nvSpPr>
          <p:cNvPr id="123" name="Google Shape;123;p16"/>
          <p:cNvSpPr/>
          <p:nvPr/>
        </p:nvSpPr>
        <p:spPr>
          <a:xfrm>
            <a:off x="545675" y="2102925"/>
            <a:ext cx="2875800" cy="52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latin typeface="Cabin"/>
                <a:ea typeface="Cabin"/>
                <a:cs typeface="Cabin"/>
                <a:sym typeface="Cabin"/>
              </a:rPr>
              <a:t>654,410 APP URLs</a:t>
            </a:r>
            <a:endParaRPr b="1" sz="2400">
              <a:latin typeface="Cabin"/>
              <a:ea typeface="Cabin"/>
              <a:cs typeface="Cabin"/>
              <a:sym typeface="Cabin"/>
            </a:endParaRPr>
          </a:p>
        </p:txBody>
      </p:sp>
      <p:sp>
        <p:nvSpPr>
          <p:cNvPr id="124" name="Google Shape;124;p16"/>
          <p:cNvSpPr/>
          <p:nvPr/>
        </p:nvSpPr>
        <p:spPr>
          <a:xfrm>
            <a:off x="545675" y="3134125"/>
            <a:ext cx="5606700" cy="52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latin typeface="Cabin"/>
                <a:ea typeface="Cabin"/>
                <a:cs typeface="Cabin"/>
                <a:sym typeface="Cabin"/>
              </a:rPr>
              <a:t> 31,040 APP Details - 2,547,151 Reviews</a:t>
            </a:r>
            <a:endParaRPr b="1" sz="2400">
              <a:latin typeface="Cabin"/>
              <a:ea typeface="Cabin"/>
              <a:cs typeface="Cabin"/>
              <a:sym typeface="Cabin"/>
            </a:endParaRPr>
          </a:p>
        </p:txBody>
      </p:sp>
      <p:sp>
        <p:nvSpPr>
          <p:cNvPr id="125" name="Google Shape;125;p16"/>
          <p:cNvSpPr/>
          <p:nvPr/>
        </p:nvSpPr>
        <p:spPr>
          <a:xfrm>
            <a:off x="545675" y="4165325"/>
            <a:ext cx="1924500" cy="52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2400">
                <a:latin typeface="Cabin"/>
                <a:ea typeface="Cabin"/>
                <a:cs typeface="Cabin"/>
                <a:sym typeface="Cabin"/>
              </a:rPr>
              <a:t>24,115</a:t>
            </a:r>
            <a:r>
              <a:rPr b="1" lang="en-US" sz="2400">
                <a:latin typeface="Cabin"/>
                <a:ea typeface="Cabin"/>
                <a:cs typeface="Cabin"/>
                <a:sym typeface="Cabin"/>
              </a:rPr>
              <a:t> APPs</a:t>
            </a:r>
            <a:endParaRPr b="1" sz="2400">
              <a:latin typeface="Cabin"/>
              <a:ea typeface="Cabin"/>
              <a:cs typeface="Cabin"/>
              <a:sym typeface="Cabin"/>
            </a:endParaRPr>
          </a:p>
        </p:txBody>
      </p:sp>
      <p:sp>
        <p:nvSpPr>
          <p:cNvPr id="126" name="Google Shape;126;p16"/>
          <p:cNvSpPr/>
          <p:nvPr/>
        </p:nvSpPr>
        <p:spPr>
          <a:xfrm>
            <a:off x="545675" y="5196525"/>
            <a:ext cx="6496500" cy="101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3600">
                <a:latin typeface="Cabin"/>
                <a:ea typeface="Cabin"/>
                <a:cs typeface="Cabin"/>
                <a:sym typeface="Cabin"/>
              </a:rPr>
              <a:t>5,700</a:t>
            </a:r>
            <a:r>
              <a:rPr b="1" lang="en-US" sz="3600">
                <a:latin typeface="Cabin"/>
                <a:ea typeface="Cabin"/>
                <a:cs typeface="Cabin"/>
                <a:sym typeface="Cabin"/>
              </a:rPr>
              <a:t> APPs - 467244 Reviews </a:t>
            </a:r>
            <a:endParaRPr b="1" sz="3600">
              <a:latin typeface="Cabin"/>
              <a:ea typeface="Cabin"/>
              <a:cs typeface="Cabin"/>
              <a:sym typeface="Cabin"/>
            </a:endParaRPr>
          </a:p>
        </p:txBody>
      </p:sp>
      <p:sp>
        <p:nvSpPr>
          <p:cNvPr id="127" name="Google Shape;127;p16"/>
          <p:cNvSpPr/>
          <p:nvPr/>
        </p:nvSpPr>
        <p:spPr>
          <a:xfrm>
            <a:off x="1331525" y="2623425"/>
            <a:ext cx="352800" cy="520500"/>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28" name="Google Shape;128;p16"/>
          <p:cNvSpPr/>
          <p:nvPr/>
        </p:nvSpPr>
        <p:spPr>
          <a:xfrm>
            <a:off x="1331525" y="3649725"/>
            <a:ext cx="352800" cy="520500"/>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29" name="Google Shape;129;p16"/>
          <p:cNvSpPr/>
          <p:nvPr/>
        </p:nvSpPr>
        <p:spPr>
          <a:xfrm>
            <a:off x="1331525" y="4676025"/>
            <a:ext cx="352800" cy="520500"/>
          </a:xfrm>
          <a:prstGeom prst="down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00000"/>
              </a:highlight>
            </a:endParaRPr>
          </a:p>
        </p:txBody>
      </p:sp>
      <p:sp>
        <p:nvSpPr>
          <p:cNvPr id="130" name="Google Shape;130;p16"/>
          <p:cNvSpPr txBox="1"/>
          <p:nvPr/>
        </p:nvSpPr>
        <p:spPr>
          <a:xfrm>
            <a:off x="3484325" y="2102925"/>
            <a:ext cx="38439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rgbClr val="0B5394"/>
                </a:solidFill>
              </a:rPr>
              <a:t>#search_results_scraping</a:t>
            </a:r>
            <a:endParaRPr b="1" sz="2200">
              <a:solidFill>
                <a:srgbClr val="0B5394"/>
              </a:solidFill>
            </a:endParaRPr>
          </a:p>
        </p:txBody>
      </p:sp>
      <p:sp>
        <p:nvSpPr>
          <p:cNvPr id="131" name="Google Shape;131;p16"/>
          <p:cNvSpPr txBox="1"/>
          <p:nvPr/>
        </p:nvSpPr>
        <p:spPr>
          <a:xfrm>
            <a:off x="6256725" y="3134125"/>
            <a:ext cx="38439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rgbClr val="0B5394"/>
                </a:solidFill>
              </a:rPr>
              <a:t>#selenium</a:t>
            </a:r>
            <a:endParaRPr b="1" sz="2200">
              <a:solidFill>
                <a:srgbClr val="0B5394"/>
              </a:solidFill>
            </a:endParaRPr>
          </a:p>
        </p:txBody>
      </p:sp>
      <p:sp>
        <p:nvSpPr>
          <p:cNvPr id="132" name="Google Shape;132;p16"/>
          <p:cNvSpPr txBox="1"/>
          <p:nvPr/>
        </p:nvSpPr>
        <p:spPr>
          <a:xfrm>
            <a:off x="2578850" y="4165325"/>
            <a:ext cx="38439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rgbClr val="0B5394"/>
                </a:solidFill>
              </a:rPr>
              <a:t>#remove_NAs</a:t>
            </a:r>
            <a:endParaRPr b="1" sz="2200">
              <a:solidFill>
                <a:srgbClr val="0B5394"/>
              </a:solidFill>
            </a:endParaRPr>
          </a:p>
        </p:txBody>
      </p:sp>
      <p:sp>
        <p:nvSpPr>
          <p:cNvPr id="133" name="Google Shape;133;p16"/>
          <p:cNvSpPr txBox="1"/>
          <p:nvPr/>
        </p:nvSpPr>
        <p:spPr>
          <a:xfrm>
            <a:off x="7211075" y="5443125"/>
            <a:ext cx="41820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rgbClr val="0B5394"/>
                </a:solidFill>
              </a:rPr>
              <a:t>#random_sample_selection</a:t>
            </a:r>
            <a:endParaRPr b="1" sz="2200">
              <a:solidFill>
                <a:srgbClr val="0B539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SENTIMENT ANALYSIS - STEP 1</a:t>
            </a:r>
            <a:endParaRPr/>
          </a:p>
        </p:txBody>
      </p:sp>
      <p:sp>
        <p:nvSpPr>
          <p:cNvPr id="140" name="Google Shape;140;p17"/>
          <p:cNvSpPr txBox="1"/>
          <p:nvPr>
            <p:ph idx="1" type="body"/>
          </p:nvPr>
        </p:nvSpPr>
        <p:spPr>
          <a:xfrm>
            <a:off x="581195" y="2700652"/>
            <a:ext cx="11317500" cy="2796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2400"/>
              <a:t>Text cleaning and processing</a:t>
            </a:r>
            <a:r>
              <a:rPr lang="en-US" sz="2400"/>
              <a:t>: </a:t>
            </a:r>
            <a:endParaRPr sz="2400"/>
          </a:p>
          <a:p>
            <a:pPr indent="0" lvl="0" marL="0" rtl="0" algn="l">
              <a:spcBef>
                <a:spcPts val="0"/>
              </a:spcBef>
              <a:spcAft>
                <a:spcPts val="0"/>
              </a:spcAft>
              <a:buNone/>
            </a:pPr>
            <a:r>
              <a:t/>
            </a:r>
            <a:endParaRPr sz="2400"/>
          </a:p>
          <a:p>
            <a:pPr indent="-353244" lvl="1" marL="630000" rtl="0" algn="l">
              <a:spcBef>
                <a:spcPts val="0"/>
              </a:spcBef>
              <a:spcAft>
                <a:spcPts val="0"/>
              </a:spcAft>
              <a:buSzPts val="2400"/>
              <a:buChar char="◼"/>
            </a:pPr>
            <a:r>
              <a:rPr lang="en-US" sz="2400"/>
              <a:t>Strip whitespace and convert to lowercase</a:t>
            </a:r>
            <a:endParaRPr sz="2400"/>
          </a:p>
          <a:p>
            <a:pPr indent="0" lvl="0" marL="630000" rtl="0" algn="l">
              <a:spcBef>
                <a:spcPts val="0"/>
              </a:spcBef>
              <a:spcAft>
                <a:spcPts val="0"/>
              </a:spcAft>
              <a:buNone/>
            </a:pPr>
            <a:r>
              <a:t/>
            </a:r>
            <a:endParaRPr sz="2400"/>
          </a:p>
          <a:p>
            <a:pPr indent="-341052" lvl="1" marL="630000" rtl="0" algn="l">
              <a:spcBef>
                <a:spcPts val="0"/>
              </a:spcBef>
              <a:spcAft>
                <a:spcPts val="0"/>
              </a:spcAft>
              <a:buSzPts val="2208"/>
              <a:buChar char="◼"/>
            </a:pPr>
            <a:r>
              <a:rPr lang="en-US" sz="2400"/>
              <a:t>Remove stop words, punctuations</a:t>
            </a:r>
            <a:endParaRPr sz="2400"/>
          </a:p>
          <a:p>
            <a:pPr indent="0" lvl="0" marL="630000" rtl="0" algn="l">
              <a:spcBef>
                <a:spcPts val="0"/>
              </a:spcBef>
              <a:spcAft>
                <a:spcPts val="0"/>
              </a:spcAft>
              <a:buNone/>
            </a:pPr>
            <a:r>
              <a:t/>
            </a:r>
            <a:endParaRPr sz="2400"/>
          </a:p>
          <a:p>
            <a:pPr indent="-353244" lvl="1" marL="630000" rtl="0" algn="l">
              <a:spcBef>
                <a:spcPts val="0"/>
              </a:spcBef>
              <a:spcAft>
                <a:spcPts val="0"/>
              </a:spcAft>
              <a:buSzPts val="2400"/>
              <a:buChar char="◼"/>
            </a:pPr>
            <a:r>
              <a:rPr lang="en-US" sz="2400"/>
              <a:t>Remove regional language</a:t>
            </a:r>
            <a:r>
              <a:rPr lang="en-US" sz="2400"/>
              <a:t> text</a:t>
            </a:r>
            <a:endParaRPr sz="2400"/>
          </a:p>
          <a:p>
            <a:pPr indent="0" lvl="0" marL="630000" rtl="0" algn="l">
              <a:spcBef>
                <a:spcPts val="0"/>
              </a:spcBef>
              <a:spcAft>
                <a:spcPts val="0"/>
              </a:spcAft>
              <a:buNone/>
            </a:pPr>
            <a:r>
              <a:t/>
            </a:r>
            <a:endParaRPr sz="2400"/>
          </a:p>
          <a:p>
            <a:pPr indent="-341052" lvl="1" marL="630000" rtl="0" algn="l">
              <a:spcBef>
                <a:spcPts val="0"/>
              </a:spcBef>
              <a:spcAft>
                <a:spcPts val="0"/>
              </a:spcAft>
              <a:buSzPts val="2208"/>
              <a:buChar char="◼"/>
            </a:pPr>
            <a:r>
              <a:rPr lang="en-US" sz="2400"/>
              <a:t>Transform emojis, emoticons to equivalent words </a:t>
            </a:r>
            <a:endParaRPr sz="2400"/>
          </a:p>
          <a:p>
            <a:pPr indent="0" lvl="0" marL="630000" rtl="0" algn="l">
              <a:spcBef>
                <a:spcPts val="0"/>
              </a:spcBef>
              <a:spcAft>
                <a:spcPts val="0"/>
              </a:spcAft>
              <a:buNone/>
            </a:pPr>
            <a:r>
              <a:t/>
            </a:r>
            <a:endParaRPr sz="2400"/>
          </a:p>
          <a:p>
            <a:pPr indent="-353244" lvl="1" marL="630000" rtl="0" algn="l">
              <a:spcBef>
                <a:spcPts val="0"/>
              </a:spcBef>
              <a:spcAft>
                <a:spcPts val="0"/>
              </a:spcAft>
              <a:buSzPts val="2400"/>
              <a:buChar char="◼"/>
            </a:pPr>
            <a:r>
              <a:rPr lang="en-US" sz="2400"/>
              <a:t>Remove stray and meaningless words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8"/>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SENTIMENT ANALYSIS - STEP 2</a:t>
            </a:r>
            <a:endParaRPr/>
          </a:p>
        </p:txBody>
      </p:sp>
      <p:sp>
        <p:nvSpPr>
          <p:cNvPr id="147" name="Google Shape;147;p18"/>
          <p:cNvSpPr txBox="1"/>
          <p:nvPr>
            <p:ph idx="1" type="body"/>
          </p:nvPr>
        </p:nvSpPr>
        <p:spPr>
          <a:xfrm>
            <a:off x="437195" y="1342327"/>
            <a:ext cx="11317500" cy="2796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2400"/>
              <a:t>Sentiment Score</a:t>
            </a:r>
            <a:r>
              <a:rPr lang="en-US" sz="2400"/>
              <a:t>:</a:t>
            </a:r>
            <a:endParaRPr sz="2400"/>
          </a:p>
          <a:p>
            <a:pPr indent="0" lvl="0" marL="0" rtl="0" algn="l">
              <a:spcBef>
                <a:spcPts val="0"/>
              </a:spcBef>
              <a:spcAft>
                <a:spcPts val="0"/>
              </a:spcAft>
              <a:buNone/>
            </a:pPr>
            <a:r>
              <a:rPr lang="en-US" sz="2400"/>
              <a:t> </a:t>
            </a:r>
            <a:endParaRPr sz="2400"/>
          </a:p>
          <a:p>
            <a:pPr indent="-306000" lvl="0" marL="306000" rtl="0" algn="l">
              <a:spcBef>
                <a:spcPts val="0"/>
              </a:spcBef>
              <a:spcAft>
                <a:spcPts val="0"/>
              </a:spcAft>
              <a:buSzPts val="2208"/>
              <a:buChar char="◼"/>
            </a:pPr>
            <a:r>
              <a:rPr lang="en-US" sz="2400"/>
              <a:t>The Syuzhet R package is used to score user reviews based on 10 sentiments – anger, disgust, anticipation, fear, joy, sadness, surprise, trust, negative, positive</a:t>
            </a:r>
            <a:endParaRPr/>
          </a:p>
        </p:txBody>
      </p:sp>
      <p:pic>
        <p:nvPicPr>
          <p:cNvPr id="148" name="Google Shape;148;p18"/>
          <p:cNvPicPr preferRelativeResize="0"/>
          <p:nvPr/>
        </p:nvPicPr>
        <p:blipFill>
          <a:blip r:embed="rId4">
            <a:alphaModFix/>
          </a:blip>
          <a:stretch>
            <a:fillRect/>
          </a:stretch>
        </p:blipFill>
        <p:spPr>
          <a:xfrm>
            <a:off x="361000" y="3893875"/>
            <a:ext cx="11563983" cy="1013700"/>
          </a:xfrm>
          <a:prstGeom prst="rect">
            <a:avLst/>
          </a:prstGeom>
          <a:noFill/>
          <a:ln>
            <a:noFill/>
          </a:ln>
        </p:spPr>
      </p:pic>
      <p:sp>
        <p:nvSpPr>
          <p:cNvPr id="149" name="Google Shape;149;p18"/>
          <p:cNvSpPr txBox="1"/>
          <p:nvPr>
            <p:ph idx="1" type="body"/>
          </p:nvPr>
        </p:nvSpPr>
        <p:spPr>
          <a:xfrm>
            <a:off x="160670" y="4061402"/>
            <a:ext cx="11317500" cy="2796600"/>
          </a:xfrm>
          <a:prstGeom prst="rect">
            <a:avLst/>
          </a:prstGeom>
          <a:noFill/>
          <a:ln>
            <a:noFill/>
          </a:ln>
        </p:spPr>
        <p:txBody>
          <a:bodyPr anchorCtr="0" anchor="ctr" bIns="45700" lIns="91425" spcFirstLastPara="1" rIns="91425" wrap="square" tIns="45700">
            <a:noAutofit/>
          </a:bodyPr>
          <a:lstStyle/>
          <a:p>
            <a:pPr indent="-306000" lvl="0" marL="306000" rtl="0" algn="l">
              <a:spcBef>
                <a:spcPts val="0"/>
              </a:spcBef>
              <a:spcAft>
                <a:spcPts val="0"/>
              </a:spcAft>
              <a:buSzPts val="2208"/>
              <a:buChar char="◼"/>
            </a:pPr>
            <a:r>
              <a:rPr lang="en-US" sz="2400"/>
              <a:t>The sentiment score reveals the emotional shifts that serve as proxies for what users like and do not like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SENTIMENT ANALYSIS : STEP 3</a:t>
            </a:r>
            <a:endParaRPr/>
          </a:p>
        </p:txBody>
      </p:sp>
      <p:sp>
        <p:nvSpPr>
          <p:cNvPr id="155" name="Google Shape;155;p19"/>
          <p:cNvSpPr txBox="1"/>
          <p:nvPr>
            <p:ph idx="1" type="body"/>
          </p:nvPr>
        </p:nvSpPr>
        <p:spPr>
          <a:xfrm>
            <a:off x="581192" y="2129578"/>
            <a:ext cx="11029500" cy="4179900"/>
          </a:xfrm>
          <a:prstGeom prst="rect">
            <a:avLst/>
          </a:prstGeom>
          <a:noFill/>
          <a:ln>
            <a:noFill/>
          </a:ln>
        </p:spPr>
        <p:txBody>
          <a:bodyPr anchorCtr="0" anchor="ctr" bIns="45700" lIns="91425" spcFirstLastPara="1" rIns="91425" wrap="square" tIns="45700">
            <a:noAutofit/>
          </a:bodyPr>
          <a:lstStyle/>
          <a:p>
            <a:pPr indent="-306000" lvl="0" marL="306000" rtl="0" algn="l">
              <a:spcBef>
                <a:spcPts val="1080"/>
              </a:spcBef>
              <a:spcAft>
                <a:spcPts val="0"/>
              </a:spcAft>
              <a:buSzPts val="2208"/>
              <a:buChar char="◼"/>
            </a:pPr>
            <a:r>
              <a:rPr b="1" lang="en-US" sz="2400"/>
              <a:t>Categorization of reviews: </a:t>
            </a:r>
            <a:r>
              <a:rPr lang="en-US" sz="2400"/>
              <a:t>Based on these sentiment score reviews are classified into good and bad reviews to extract positive features and negatives issues</a:t>
            </a:r>
            <a:endParaRPr sz="2400"/>
          </a:p>
          <a:p>
            <a:pPr indent="-306000" lvl="0" marL="306000" rtl="0" algn="l">
              <a:spcBef>
                <a:spcPts val="1080"/>
              </a:spcBef>
              <a:spcAft>
                <a:spcPts val="0"/>
              </a:spcAft>
              <a:buSzPts val="2208"/>
              <a:buChar char="◼"/>
            </a:pPr>
            <a:r>
              <a:rPr lang="en-US" sz="2400"/>
              <a:t>“Good” and  “Bad” in this context is a combination of the 10 emotions highlighted earlier:</a:t>
            </a:r>
            <a:endParaRPr/>
          </a:p>
          <a:p>
            <a:pPr indent="0" lvl="0" marL="0" rtl="0" algn="l">
              <a:spcBef>
                <a:spcPts val="1080"/>
              </a:spcBef>
              <a:spcAft>
                <a:spcPts val="0"/>
              </a:spcAft>
              <a:buSzPts val="2208"/>
              <a:buNone/>
            </a:pPr>
            <a:r>
              <a:rPr lang="en-US" sz="2400"/>
              <a:t>      		Good - anger, disgust, fear, sadness, negative &lt; 0 , joy, surprise, trust &gt; 0  </a:t>
            </a:r>
            <a:endParaRPr/>
          </a:p>
          <a:p>
            <a:pPr indent="0" lvl="0" marL="0" rtl="0" algn="l">
              <a:spcBef>
                <a:spcPts val="1080"/>
              </a:spcBef>
              <a:spcAft>
                <a:spcPts val="0"/>
              </a:spcAft>
              <a:buSzPts val="2208"/>
              <a:buNone/>
            </a:pPr>
            <a:r>
              <a:rPr lang="en-US" sz="2400"/>
              <a:t>      		Bad -  anger, disgust, fear, sadness, negative, joy &lt; 0, negative &gt; 0</a:t>
            </a:r>
            <a:endParaRPr/>
          </a:p>
          <a:p>
            <a:pPr indent="0" lvl="0" marL="0" rtl="0" algn="l">
              <a:spcBef>
                <a:spcPts val="1080"/>
              </a:spcBef>
              <a:spcAft>
                <a:spcPts val="0"/>
              </a:spcAft>
              <a:buSzPts val="2208"/>
              <a:buNone/>
            </a:pPr>
            <a:r>
              <a:t/>
            </a:r>
            <a:endParaRPr sz="2400"/>
          </a:p>
          <a:p>
            <a:pPr indent="0" lvl="0" marL="0" rtl="0" algn="l">
              <a:spcBef>
                <a:spcPts val="1080"/>
              </a:spcBef>
              <a:spcAft>
                <a:spcPts val="0"/>
              </a:spcAft>
              <a:buSzPts val="2208"/>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WORD CLOUDS TO UNDERSTAND MOST IMPORTANT POSITIVE AND NEGATIVE TERMS </a:t>
            </a:r>
            <a:endParaRPr/>
          </a:p>
        </p:txBody>
      </p:sp>
      <p:pic>
        <p:nvPicPr>
          <p:cNvPr id="161" name="Google Shape;161;p20"/>
          <p:cNvPicPr preferRelativeResize="0"/>
          <p:nvPr/>
        </p:nvPicPr>
        <p:blipFill rotWithShape="1">
          <a:blip r:embed="rId4">
            <a:alphaModFix/>
          </a:blip>
          <a:srcRect b="0" l="0" r="0" t="0"/>
          <a:stretch/>
        </p:blipFill>
        <p:spPr>
          <a:xfrm>
            <a:off x="306163" y="1833393"/>
            <a:ext cx="5573776" cy="4455413"/>
          </a:xfrm>
          <a:prstGeom prst="rect">
            <a:avLst/>
          </a:prstGeom>
          <a:noFill/>
          <a:ln>
            <a:noFill/>
          </a:ln>
        </p:spPr>
      </p:pic>
      <p:sp>
        <p:nvSpPr>
          <p:cNvPr id="162" name="Google Shape;162;p20"/>
          <p:cNvSpPr txBox="1"/>
          <p:nvPr/>
        </p:nvSpPr>
        <p:spPr>
          <a:xfrm>
            <a:off x="2043954" y="6209552"/>
            <a:ext cx="205590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bin"/>
                <a:ea typeface="Cabin"/>
                <a:cs typeface="Cabin"/>
                <a:sym typeface="Cabin"/>
              </a:rPr>
              <a:t>“Good” words </a:t>
            </a:r>
            <a:endParaRPr/>
          </a:p>
        </p:txBody>
      </p:sp>
      <p:sp>
        <p:nvSpPr>
          <p:cNvPr id="163" name="Google Shape;163;p20"/>
          <p:cNvSpPr txBox="1"/>
          <p:nvPr/>
        </p:nvSpPr>
        <p:spPr>
          <a:xfrm>
            <a:off x="7815731" y="6220899"/>
            <a:ext cx="2055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bin"/>
                <a:ea typeface="Cabin"/>
                <a:cs typeface="Cabin"/>
                <a:sym typeface="Cabin"/>
              </a:rPr>
              <a:t>“Bad” words </a:t>
            </a:r>
            <a:endParaRPr/>
          </a:p>
        </p:txBody>
      </p:sp>
      <p:pic>
        <p:nvPicPr>
          <p:cNvPr id="164" name="Google Shape;164;p20"/>
          <p:cNvPicPr preferRelativeResize="0"/>
          <p:nvPr/>
        </p:nvPicPr>
        <p:blipFill>
          <a:blip r:embed="rId5">
            <a:alphaModFix/>
          </a:blip>
          <a:stretch>
            <a:fillRect/>
          </a:stretch>
        </p:blipFill>
        <p:spPr>
          <a:xfrm>
            <a:off x="6032339" y="1868356"/>
            <a:ext cx="4774522" cy="42001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2800"/>
              <a:buFont typeface="Cabin"/>
              <a:buNone/>
            </a:pPr>
            <a:r>
              <a:rPr lang="en-US"/>
              <a:t>WORD ASSOCIATIONS</a:t>
            </a:r>
            <a:endParaRPr/>
          </a:p>
        </p:txBody>
      </p:sp>
      <p:sp>
        <p:nvSpPr>
          <p:cNvPr id="170" name="Google Shape;170;p21"/>
          <p:cNvSpPr txBox="1"/>
          <p:nvPr>
            <p:ph idx="1" type="body"/>
          </p:nvPr>
        </p:nvSpPr>
        <p:spPr>
          <a:xfrm>
            <a:off x="581192" y="1915446"/>
            <a:ext cx="11029500" cy="3678300"/>
          </a:xfrm>
          <a:prstGeom prst="rect">
            <a:avLst/>
          </a:prstGeom>
          <a:noFill/>
          <a:ln>
            <a:noFill/>
          </a:ln>
        </p:spPr>
        <p:txBody>
          <a:bodyPr anchorCtr="0" anchor="ctr" bIns="45700" lIns="91425" spcFirstLastPara="1" rIns="91425" wrap="square" tIns="45700">
            <a:noAutofit/>
          </a:bodyPr>
          <a:lstStyle/>
          <a:p>
            <a:pPr indent="-306000" lvl="0" marL="306000" rtl="0" algn="l">
              <a:spcBef>
                <a:spcPts val="0"/>
              </a:spcBef>
              <a:spcAft>
                <a:spcPts val="0"/>
              </a:spcAft>
              <a:buSzPts val="1656"/>
              <a:buChar char="◼"/>
            </a:pPr>
            <a:r>
              <a:rPr lang="en-US"/>
              <a:t>Word associations shows which are the most commonly </a:t>
            </a:r>
            <a:r>
              <a:rPr lang="en-US"/>
              <a:t>occurring</a:t>
            </a:r>
            <a:r>
              <a:rPr lang="en-US"/>
              <a:t> terms with </a:t>
            </a:r>
            <a:r>
              <a:rPr lang="en-US"/>
              <a:t>specific</a:t>
            </a:r>
            <a:r>
              <a:rPr lang="en-US"/>
              <a:t> words</a:t>
            </a:r>
            <a:endParaRPr/>
          </a:p>
          <a:p>
            <a:pPr indent="-306000" lvl="0" marL="306000" rtl="0" algn="l">
              <a:spcBef>
                <a:spcPts val="0"/>
              </a:spcBef>
              <a:spcAft>
                <a:spcPts val="0"/>
              </a:spcAft>
              <a:buSzPts val="1656"/>
              <a:buChar char="◼"/>
            </a:pPr>
            <a:r>
              <a:rPr lang="en-US"/>
              <a:t>We used association methods to find words most associated with various themes occuring in reviews</a:t>
            </a:r>
            <a:r>
              <a:rPr lang="en-US"/>
              <a:t> to further understand what factors are most responsible for these themes</a:t>
            </a:r>
            <a:endParaRPr/>
          </a:p>
          <a:p>
            <a:pPr indent="-306000" lvl="0" marL="306000" rtl="0" algn="l">
              <a:spcBef>
                <a:spcPts val="0"/>
              </a:spcBef>
              <a:spcAft>
                <a:spcPts val="0"/>
              </a:spcAft>
              <a:buSzPts val="1656"/>
              <a:buChar char="◼"/>
            </a:pPr>
            <a:r>
              <a:rPr lang="en-US"/>
              <a:t>For example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a:p>
            <a:pPr indent="-200844" lvl="0" marL="306000" rtl="0" algn="l">
              <a:spcBef>
                <a:spcPts val="960"/>
              </a:spcBef>
              <a:spcAft>
                <a:spcPts val="0"/>
              </a:spcAft>
              <a:buSzPts val="1656"/>
              <a:buNone/>
            </a:pPr>
            <a:r>
              <a:t/>
            </a:r>
            <a:endParaRPr/>
          </a:p>
        </p:txBody>
      </p:sp>
      <p:sp>
        <p:nvSpPr>
          <p:cNvPr id="171" name="Google Shape;171;p21"/>
          <p:cNvSpPr txBox="1"/>
          <p:nvPr/>
        </p:nvSpPr>
        <p:spPr>
          <a:xfrm>
            <a:off x="2551051" y="6333850"/>
            <a:ext cx="34479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bin"/>
                <a:ea typeface="Cabin"/>
                <a:cs typeface="Cabin"/>
                <a:sym typeface="Cabin"/>
              </a:rPr>
              <a:t>“Easy” Associations - Finance </a:t>
            </a:r>
            <a:endParaRPr/>
          </a:p>
        </p:txBody>
      </p:sp>
      <p:sp>
        <p:nvSpPr>
          <p:cNvPr id="172" name="Google Shape;172;p21"/>
          <p:cNvSpPr txBox="1"/>
          <p:nvPr/>
        </p:nvSpPr>
        <p:spPr>
          <a:xfrm>
            <a:off x="6761552" y="6368000"/>
            <a:ext cx="3447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bin"/>
                <a:ea typeface="Cabin"/>
                <a:cs typeface="Cabin"/>
                <a:sym typeface="Cabin"/>
              </a:rPr>
              <a:t>“Annoying” Associations - Music</a:t>
            </a:r>
            <a:endParaRPr/>
          </a:p>
        </p:txBody>
      </p:sp>
      <p:pic>
        <p:nvPicPr>
          <p:cNvPr id="173" name="Google Shape;173;p21"/>
          <p:cNvPicPr preferRelativeResize="0"/>
          <p:nvPr/>
        </p:nvPicPr>
        <p:blipFill>
          <a:blip r:embed="rId4">
            <a:alphaModFix/>
          </a:blip>
          <a:stretch>
            <a:fillRect/>
          </a:stretch>
        </p:blipFill>
        <p:spPr>
          <a:xfrm>
            <a:off x="2677435" y="3197500"/>
            <a:ext cx="3321466" cy="3125700"/>
          </a:xfrm>
          <a:prstGeom prst="rect">
            <a:avLst/>
          </a:prstGeom>
          <a:noFill/>
          <a:ln>
            <a:noFill/>
          </a:ln>
        </p:spPr>
      </p:pic>
      <p:pic>
        <p:nvPicPr>
          <p:cNvPr id="174" name="Google Shape;174;p21"/>
          <p:cNvPicPr preferRelativeResize="0"/>
          <p:nvPr/>
        </p:nvPicPr>
        <p:blipFill>
          <a:blip r:embed="rId5">
            <a:alphaModFix/>
          </a:blip>
          <a:stretch>
            <a:fillRect/>
          </a:stretch>
        </p:blipFill>
        <p:spPr>
          <a:xfrm>
            <a:off x="6603825" y="3077113"/>
            <a:ext cx="3550476" cy="3366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