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59" r:id="rId7"/>
    <p:sldId id="260" r:id="rId8"/>
    <p:sldId id="261" r:id="rId9"/>
    <p:sldId id="264" r:id="rId10"/>
    <p:sldId id="265" r:id="rId11"/>
    <p:sldId id="266" r:id="rId12"/>
    <p:sldId id="267" r:id="rId13"/>
    <p:sldId id="269" r:id="rId14"/>
    <p:sldId id="270" r:id="rId15"/>
    <p:sldId id="271" r:id="rId16"/>
    <p:sldId id="272" r:id="rId17"/>
    <p:sldId id="273" r:id="rId18"/>
    <p:sldId id="274" r:id="rId19"/>
    <p:sldId id="275" r:id="rId20"/>
    <p:sldId id="268"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Loan prediction using Machine learning</a:t>
            </a:r>
            <a:endParaRPr lang="en-IN" dirty="0"/>
          </a:p>
        </p:txBody>
      </p:sp>
      <p:sp>
        <p:nvSpPr>
          <p:cNvPr id="3" name="Subtitle 2"/>
          <p:cNvSpPr>
            <a:spLocks noGrp="1"/>
          </p:cNvSpPr>
          <p:nvPr>
            <p:ph type="subTitle" idx="1"/>
          </p:nvPr>
        </p:nvSpPr>
        <p:spPr/>
        <p:txBody>
          <a:bodyPr/>
          <a:lstStyle/>
          <a:p>
            <a:r>
              <a:rPr lang="en-IN" dirty="0" smtClean="0"/>
              <a:t>Classification using Logistic Regression</a:t>
            </a:r>
            <a:endParaRPr lang="en-IN" dirty="0"/>
          </a:p>
        </p:txBody>
      </p:sp>
    </p:spTree>
    <p:extLst>
      <p:ext uri="{BB962C8B-B14F-4D97-AF65-F5344CB8AC3E}">
        <p14:creationId xmlns:p14="http://schemas.microsoft.com/office/powerpoint/2010/main" val="2731239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Get and explore data</a:t>
            </a:r>
            <a:endParaRPr lang="en-IN" dirty="0"/>
          </a:p>
        </p:txBody>
      </p:sp>
      <p:sp>
        <p:nvSpPr>
          <p:cNvPr id="3" name="Content Placeholder 2"/>
          <p:cNvSpPr>
            <a:spLocks noGrp="1"/>
          </p:cNvSpPr>
          <p:nvPr>
            <p:ph idx="1"/>
          </p:nvPr>
        </p:nvSpPr>
        <p:spPr/>
        <p:txBody>
          <a:bodyPr/>
          <a:lstStyle/>
          <a:p>
            <a:r>
              <a:rPr lang="en-IN" dirty="0" smtClean="0"/>
              <a:t>If you have no data then there is no machine learning .</a:t>
            </a:r>
          </a:p>
          <a:p>
            <a:r>
              <a:rPr lang="en-IN" dirty="0" smtClean="0"/>
              <a:t>90% of world’s digital data is generated in last two years .</a:t>
            </a:r>
          </a:p>
          <a:p>
            <a:r>
              <a:rPr lang="en-IN" dirty="0" smtClean="0"/>
              <a:t>Dataset used in this problem is from data science website </a:t>
            </a:r>
            <a:r>
              <a:rPr lang="en-IN" u="sng" dirty="0" smtClean="0"/>
              <a:t>kaggle.com</a:t>
            </a:r>
          </a:p>
          <a:p>
            <a:r>
              <a:rPr lang="en-IN" dirty="0" smtClean="0"/>
              <a:t>Let’s have a look on our dataset……..</a:t>
            </a:r>
          </a:p>
          <a:p>
            <a:endParaRPr lang="en-IN" dirty="0"/>
          </a:p>
        </p:txBody>
      </p:sp>
    </p:spTree>
    <p:extLst>
      <p:ext uri="{BB962C8B-B14F-4D97-AF65-F5344CB8AC3E}">
        <p14:creationId xmlns:p14="http://schemas.microsoft.com/office/powerpoint/2010/main" val="116270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Train.csv</a:t>
            </a:r>
            <a:br>
              <a:rPr lang="en-IN" dirty="0" smtClean="0"/>
            </a:br>
            <a:r>
              <a:rPr lang="en-IN" sz="2400" dirty="0" smtClean="0">
                <a:solidFill>
                  <a:schemeClr val="tx1"/>
                </a:solidFill>
              </a:rPr>
              <a:t>( Historical data )</a:t>
            </a:r>
            <a:endParaRPr lang="en-IN" sz="24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13046"/>
            <a:ext cx="8596312" cy="3576521"/>
          </a:xfrm>
        </p:spPr>
      </p:pic>
    </p:spTree>
    <p:extLst>
      <p:ext uri="{BB962C8B-B14F-4D97-AF65-F5344CB8AC3E}">
        <p14:creationId xmlns:p14="http://schemas.microsoft.com/office/powerpoint/2010/main" val="3572675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Test.csv</a:t>
            </a:r>
            <a:br>
              <a:rPr lang="en-IN" dirty="0" smtClean="0"/>
            </a:br>
            <a:r>
              <a:rPr lang="en-IN" sz="2400" dirty="0" smtClean="0">
                <a:solidFill>
                  <a:schemeClr val="tx1"/>
                </a:solidFill>
              </a:rPr>
              <a:t>( New applicant )</a:t>
            </a:r>
            <a:endParaRPr lang="en-IN"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27919"/>
            <a:ext cx="8596312" cy="3546774"/>
          </a:xfrm>
        </p:spPr>
      </p:pic>
    </p:spTree>
    <p:extLst>
      <p:ext uri="{BB962C8B-B14F-4D97-AF65-F5344CB8AC3E}">
        <p14:creationId xmlns:p14="http://schemas.microsoft.com/office/powerpoint/2010/main" val="1456734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Explore data </a:t>
            </a:r>
            <a:endParaRPr lang="en-IN" dirty="0"/>
          </a:p>
        </p:txBody>
      </p:sp>
      <p:sp>
        <p:nvSpPr>
          <p:cNvPr id="3" name="Content Placeholder 2"/>
          <p:cNvSpPr>
            <a:spLocks noGrp="1"/>
          </p:cNvSpPr>
          <p:nvPr>
            <p:ph idx="1"/>
          </p:nvPr>
        </p:nvSpPr>
        <p:spPr/>
        <p:txBody>
          <a:bodyPr/>
          <a:lstStyle/>
          <a:p>
            <a:r>
              <a:rPr lang="en-IN" dirty="0" smtClean="0"/>
              <a:t>Best way to explore any data is by visualizing it .</a:t>
            </a:r>
          </a:p>
          <a:p>
            <a:r>
              <a:rPr lang="en-IN" dirty="0" smtClean="0"/>
              <a:t>Our training dataset is size of 614   12 .</a:t>
            </a:r>
          </a:p>
          <a:p>
            <a:r>
              <a:rPr lang="en-IN" dirty="0" smtClean="0"/>
              <a:t>We use pre-build python libraries for visualizing data </a:t>
            </a:r>
          </a:p>
          <a:p>
            <a:pPr lvl="1"/>
            <a:r>
              <a:rPr lang="en-IN" dirty="0" err="1" smtClean="0"/>
              <a:t>Matplotlib.pyplot</a:t>
            </a:r>
            <a:endParaRPr lang="en-IN" dirty="0" smtClean="0"/>
          </a:p>
          <a:p>
            <a:pPr lvl="1"/>
            <a:r>
              <a:rPr lang="en-IN" dirty="0" err="1" smtClean="0"/>
              <a:t>Seaborn</a:t>
            </a:r>
            <a:endParaRPr lang="en-IN" dirty="0" smtClean="0"/>
          </a:p>
          <a:p>
            <a:r>
              <a:rPr lang="en-IN" dirty="0" smtClean="0"/>
              <a:t>Some important results from our dataset after visualizing it…..</a:t>
            </a:r>
          </a:p>
          <a:p>
            <a:endParaRPr lang="en-IN" dirty="0"/>
          </a:p>
        </p:txBody>
      </p:sp>
      <p:sp>
        <p:nvSpPr>
          <p:cNvPr id="5" name="Multiply 4"/>
          <p:cNvSpPr/>
          <p:nvPr/>
        </p:nvSpPr>
        <p:spPr>
          <a:xfrm>
            <a:off x="4559122" y="2614411"/>
            <a:ext cx="218941" cy="244699"/>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1306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common facts</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800232"/>
            <a:ext cx="10515600" cy="4420263"/>
          </a:xfrm>
          <a:prstGeom prst="rect">
            <a:avLst/>
          </a:prstGeom>
        </p:spPr>
      </p:pic>
    </p:spTree>
    <p:extLst>
      <p:ext uri="{BB962C8B-B14F-4D97-AF65-F5344CB8AC3E}">
        <p14:creationId xmlns:p14="http://schemas.microsoft.com/office/powerpoint/2010/main" val="78187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Value count of </a:t>
            </a:r>
            <a:r>
              <a:rPr lang="en-IN" dirty="0" err="1" smtClean="0"/>
              <a:t>Loan_Status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8833" y="2361725"/>
            <a:ext cx="5434333" cy="3579759"/>
          </a:xfrm>
        </p:spPr>
      </p:pic>
    </p:spTree>
    <p:extLst>
      <p:ext uri="{BB962C8B-B14F-4D97-AF65-F5344CB8AC3E}">
        <p14:creationId xmlns:p14="http://schemas.microsoft.com/office/powerpoint/2010/main" val="4287979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Graphical representation of some features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903" y="2405349"/>
            <a:ext cx="11696194" cy="3647108"/>
          </a:xfrm>
        </p:spPr>
      </p:pic>
    </p:spTree>
    <p:extLst>
      <p:ext uri="{BB962C8B-B14F-4D97-AF65-F5344CB8AC3E}">
        <p14:creationId xmlns:p14="http://schemas.microsoft.com/office/powerpoint/2010/main" val="1968114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Boxplot </a:t>
            </a:r>
            <a:r>
              <a:rPr lang="en-IN" dirty="0" err="1" smtClean="0"/>
              <a:t>ApplicantIncome</a:t>
            </a:r>
            <a:r>
              <a:rPr lang="en-IN" dirty="0" smtClean="0"/>
              <a:t> vs Education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070" y="2241943"/>
            <a:ext cx="5093860" cy="3518702"/>
          </a:xfrm>
        </p:spPr>
      </p:pic>
    </p:spTree>
    <p:extLst>
      <p:ext uri="{BB962C8B-B14F-4D97-AF65-F5344CB8AC3E}">
        <p14:creationId xmlns:p14="http://schemas.microsoft.com/office/powerpoint/2010/main" val="862323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Credit_History</a:t>
            </a:r>
            <a:r>
              <a:rPr lang="en-IN" dirty="0" smtClean="0"/>
              <a:t> vs </a:t>
            </a:r>
            <a:r>
              <a:rPr lang="en-IN" dirty="0" err="1" smtClean="0"/>
              <a:t>Loan_Status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0826" y="2296377"/>
            <a:ext cx="4123345" cy="4280126"/>
          </a:xfrm>
        </p:spPr>
      </p:pic>
    </p:spTree>
    <p:extLst>
      <p:ext uri="{BB962C8B-B14F-4D97-AF65-F5344CB8AC3E}">
        <p14:creationId xmlns:p14="http://schemas.microsoft.com/office/powerpoint/2010/main" val="645549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 plot</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571" y="1690688"/>
            <a:ext cx="5921828" cy="5225143"/>
          </a:xfrm>
        </p:spPr>
      </p:pic>
    </p:spTree>
    <p:extLst>
      <p:ext uri="{BB962C8B-B14F-4D97-AF65-F5344CB8AC3E}">
        <p14:creationId xmlns:p14="http://schemas.microsoft.com/office/powerpoint/2010/main" val="3134824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a:t>
            </a:r>
            <a:endParaRPr lang="en-IN" dirty="0"/>
          </a:p>
        </p:txBody>
      </p:sp>
      <p:sp>
        <p:nvSpPr>
          <p:cNvPr id="3" name="Content Placeholder 2"/>
          <p:cNvSpPr>
            <a:spLocks noGrp="1"/>
          </p:cNvSpPr>
          <p:nvPr>
            <p:ph idx="1"/>
          </p:nvPr>
        </p:nvSpPr>
        <p:spPr/>
        <p:txBody>
          <a:bodyPr/>
          <a:lstStyle/>
          <a:p>
            <a:r>
              <a:rPr lang="en-GB" dirty="0" smtClean="0"/>
              <a:t>A </a:t>
            </a:r>
            <a:r>
              <a:rPr lang="en-GB" dirty="0"/>
              <a:t>Finance company deals in all home loans. They have presence across all urban, semi urban and rural areas. Customer first apply for home loan after that company validates the customer eligibility for loan. Company wants to automate the loan eligibility process (real time) based on customer detail provided while filling </a:t>
            </a:r>
            <a:r>
              <a:rPr lang="en-GB" dirty="0" smtClean="0"/>
              <a:t>application </a:t>
            </a:r>
            <a:r>
              <a:rPr lang="en-GB" dirty="0"/>
              <a:t>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a:t>
            </a:r>
          </a:p>
          <a:p>
            <a:endParaRPr lang="en-IN" dirty="0"/>
          </a:p>
        </p:txBody>
      </p:sp>
    </p:spTree>
    <p:extLst>
      <p:ext uri="{BB962C8B-B14F-4D97-AF65-F5344CB8AC3E}">
        <p14:creationId xmlns:p14="http://schemas.microsoft.com/office/powerpoint/2010/main" val="405970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Clean, prepare, manipulate data</a:t>
            </a:r>
            <a:endParaRPr lang="en-IN" dirty="0"/>
          </a:p>
        </p:txBody>
      </p:sp>
      <p:sp>
        <p:nvSpPr>
          <p:cNvPr id="3" name="Content Placeholder 2"/>
          <p:cNvSpPr>
            <a:spLocks noGrp="1"/>
          </p:cNvSpPr>
          <p:nvPr>
            <p:ph idx="1"/>
          </p:nvPr>
        </p:nvSpPr>
        <p:spPr/>
        <p:txBody>
          <a:bodyPr/>
          <a:lstStyle/>
          <a:p>
            <a:r>
              <a:rPr lang="en-IN" dirty="0" smtClean="0"/>
              <a:t>Remove extra features</a:t>
            </a:r>
          </a:p>
          <a:p>
            <a:r>
              <a:rPr lang="en-IN" dirty="0" smtClean="0"/>
              <a:t>Remove correlated features</a:t>
            </a:r>
          </a:p>
          <a:p>
            <a:r>
              <a:rPr lang="en-IN" dirty="0" smtClean="0"/>
              <a:t>Fill missing values</a:t>
            </a:r>
            <a:endParaRPr lang="en-IN" dirty="0"/>
          </a:p>
        </p:txBody>
      </p:sp>
    </p:spTree>
    <p:extLst>
      <p:ext uri="{BB962C8B-B14F-4D97-AF65-F5344CB8AC3E}">
        <p14:creationId xmlns:p14="http://schemas.microsoft.com/office/powerpoint/2010/main" val="398518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Missing values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136" y="2523984"/>
            <a:ext cx="3991532" cy="28197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10439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Missing values Treatment</a:t>
            </a:r>
            <a:endParaRPr lang="en-IN" dirty="0"/>
          </a:p>
        </p:txBody>
      </p:sp>
      <p:sp>
        <p:nvSpPr>
          <p:cNvPr id="3" name="Content Placeholder 2"/>
          <p:cNvSpPr>
            <a:spLocks noGrp="1"/>
          </p:cNvSpPr>
          <p:nvPr>
            <p:ph idx="1"/>
          </p:nvPr>
        </p:nvSpPr>
        <p:spPr/>
        <p:txBody>
          <a:bodyPr/>
          <a:lstStyle/>
          <a:p>
            <a:r>
              <a:rPr lang="en-GB" dirty="0" smtClean="0"/>
              <a:t>We can use a lot of methods to fill missing values.</a:t>
            </a:r>
          </a:p>
          <a:p>
            <a:pPr lvl="1"/>
            <a:r>
              <a:rPr lang="en-GB" dirty="0" smtClean="0"/>
              <a:t>If feature is a real value then we can take average/mean of it to fill missing values.</a:t>
            </a:r>
          </a:p>
          <a:p>
            <a:pPr lvl="1"/>
            <a:r>
              <a:rPr lang="en-GB" dirty="0" smtClean="0"/>
              <a:t>If feature a is categorical and 70 – 80 % belongs to one class then we can assign rest of missing values to dominant class.</a:t>
            </a:r>
          </a:p>
          <a:p>
            <a:pPr marL="457200" lvl="1" indent="0">
              <a:buNone/>
            </a:pPr>
            <a:r>
              <a:rPr lang="en-GB" dirty="0" smtClean="0"/>
              <a:t>  </a:t>
            </a:r>
          </a:p>
          <a:p>
            <a:pPr marL="5715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732" y="3997945"/>
            <a:ext cx="7881871" cy="1511872"/>
          </a:xfrm>
          <a:prstGeom prst="rect">
            <a:avLst/>
          </a:prstGeom>
        </p:spPr>
      </p:pic>
    </p:spTree>
    <p:extLst>
      <p:ext uri="{BB962C8B-B14F-4D97-AF65-F5344CB8AC3E}">
        <p14:creationId xmlns:p14="http://schemas.microsoft.com/office/powerpoint/2010/main" val="2887025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Train Model</a:t>
            </a:r>
            <a:endParaRPr lang="en-IN" dirty="0"/>
          </a:p>
        </p:txBody>
      </p:sp>
      <p:sp>
        <p:nvSpPr>
          <p:cNvPr id="3" name="Content Placeholder 2"/>
          <p:cNvSpPr>
            <a:spLocks noGrp="1"/>
          </p:cNvSpPr>
          <p:nvPr>
            <p:ph idx="1"/>
          </p:nvPr>
        </p:nvSpPr>
        <p:spPr/>
        <p:txBody>
          <a:bodyPr/>
          <a:lstStyle/>
          <a:p>
            <a:r>
              <a:rPr lang="en-GB" dirty="0" smtClean="0"/>
              <a:t>Our problem is a type of binary classification.</a:t>
            </a:r>
          </a:p>
          <a:p>
            <a:r>
              <a:rPr lang="en-GB" dirty="0" smtClean="0"/>
              <a:t>So we can use </a:t>
            </a:r>
            <a:r>
              <a:rPr lang="en-GB" dirty="0" smtClean="0">
                <a:solidFill>
                  <a:schemeClr val="accent5"/>
                </a:solidFill>
              </a:rPr>
              <a:t>Logistic Regression </a:t>
            </a:r>
            <a:r>
              <a:rPr lang="en-GB" dirty="0" smtClean="0"/>
              <a:t>to solve it.</a:t>
            </a:r>
          </a:p>
          <a:p>
            <a:endParaRPr lang="en-IN" dirty="0"/>
          </a:p>
        </p:txBody>
      </p:sp>
    </p:spTree>
    <p:extLst>
      <p:ext uri="{BB962C8B-B14F-4D97-AF65-F5344CB8AC3E}">
        <p14:creationId xmlns:p14="http://schemas.microsoft.com/office/powerpoint/2010/main" val="3708107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IN" dirty="0"/>
          </a:p>
        </p:txBody>
      </p:sp>
      <p:sp>
        <p:nvSpPr>
          <p:cNvPr id="3" name="Content Placeholder 2"/>
          <p:cNvSpPr>
            <a:spLocks noGrp="1"/>
          </p:cNvSpPr>
          <p:nvPr>
            <p:ph idx="1"/>
          </p:nvPr>
        </p:nvSpPr>
        <p:spPr/>
        <p:txBody>
          <a:bodyPr/>
          <a:lstStyle/>
          <a:p>
            <a:r>
              <a:rPr lang="en-GB" dirty="0" smtClean="0"/>
              <a:t>In linear regression we try to find out best line , to fit our data.</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033" y="2807595"/>
            <a:ext cx="3558091" cy="3026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34018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Logistic Regression</a:t>
            </a:r>
            <a:endParaRPr lang="en-IN" dirty="0"/>
          </a:p>
        </p:txBody>
      </p:sp>
      <p:sp>
        <p:nvSpPr>
          <p:cNvPr id="3" name="Content Placeholder 2"/>
          <p:cNvSpPr>
            <a:spLocks noGrp="1"/>
          </p:cNvSpPr>
          <p:nvPr>
            <p:ph idx="1"/>
          </p:nvPr>
        </p:nvSpPr>
        <p:spPr/>
        <p:txBody>
          <a:bodyPr/>
          <a:lstStyle/>
          <a:p>
            <a:r>
              <a:rPr lang="en-GB" dirty="0" smtClean="0"/>
              <a:t>We can’t use normal linear regression model on binary groups. It won’t lead to a good fit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059" y="2854818"/>
            <a:ext cx="4239217" cy="2848373"/>
          </a:xfrm>
          <a:prstGeom prst="rect">
            <a:avLst/>
          </a:prstGeom>
        </p:spPr>
      </p:pic>
    </p:spTree>
    <p:extLst>
      <p:ext uri="{BB962C8B-B14F-4D97-AF65-F5344CB8AC3E}">
        <p14:creationId xmlns:p14="http://schemas.microsoft.com/office/powerpoint/2010/main" val="2137162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br>
              <a:rPr lang="en-GB" dirty="0" smtClean="0"/>
            </a:br>
            <a:endParaRPr lang="en-IN" dirty="0"/>
          </a:p>
        </p:txBody>
      </p:sp>
      <p:sp>
        <p:nvSpPr>
          <p:cNvPr id="3" name="Content Placeholder 2"/>
          <p:cNvSpPr>
            <a:spLocks noGrp="1"/>
          </p:cNvSpPr>
          <p:nvPr>
            <p:ph idx="1"/>
          </p:nvPr>
        </p:nvSpPr>
        <p:spPr>
          <a:xfrm>
            <a:off x="677334" y="1270000"/>
            <a:ext cx="8596668" cy="3880773"/>
          </a:xfrm>
        </p:spPr>
        <p:txBody>
          <a:bodyPr/>
          <a:lstStyle/>
          <a:p>
            <a:r>
              <a:rPr lang="en-GB" dirty="0" smtClean="0"/>
              <a:t>Instead we can transform our linear regression to a logistic regression curve.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661" y="2125926"/>
            <a:ext cx="7830643" cy="2829320"/>
          </a:xfrm>
          <a:prstGeom prst="rect">
            <a:avLst/>
          </a:prstGeom>
        </p:spPr>
      </p:pic>
    </p:spTree>
    <p:extLst>
      <p:ext uri="{BB962C8B-B14F-4D97-AF65-F5344CB8AC3E}">
        <p14:creationId xmlns:p14="http://schemas.microsoft.com/office/powerpoint/2010/main" val="4385227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77334" y="1270000"/>
            <a:ext cx="8596668" cy="3880773"/>
          </a:xfrm>
        </p:spPr>
        <p:txBody>
          <a:bodyPr/>
          <a:lstStyle/>
          <a:p>
            <a:r>
              <a:rPr lang="en-GB" dirty="0" smtClean="0"/>
              <a:t>The sigmoid ( aka logistic ) function takes in any value and output it to be between 0 and 1.</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270" y="2125926"/>
            <a:ext cx="4486901" cy="2829320"/>
          </a:xfrm>
          <a:prstGeom prst="rect">
            <a:avLst/>
          </a:prstGeom>
        </p:spPr>
      </p:pic>
    </p:spTree>
    <p:extLst>
      <p:ext uri="{BB962C8B-B14F-4D97-AF65-F5344CB8AC3E}">
        <p14:creationId xmlns:p14="http://schemas.microsoft.com/office/powerpoint/2010/main" val="22414784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77334" y="1078763"/>
            <a:ext cx="8596668" cy="3880773"/>
          </a:xfrm>
        </p:spPr>
        <p:txBody>
          <a:bodyPr/>
          <a:lstStyle/>
          <a:p>
            <a:r>
              <a:rPr lang="en-GB" dirty="0" smtClean="0"/>
              <a:t>This mean we take our linear regression solution and place it into the sigmoid function.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717" y="2624226"/>
            <a:ext cx="5029902" cy="2562583"/>
          </a:xfrm>
          <a:prstGeom prst="rect">
            <a:avLst/>
          </a:prstGeom>
        </p:spPr>
      </p:pic>
    </p:spTree>
    <p:extLst>
      <p:ext uri="{BB962C8B-B14F-4D97-AF65-F5344CB8AC3E}">
        <p14:creationId xmlns:p14="http://schemas.microsoft.com/office/powerpoint/2010/main" val="3321256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 Model</a:t>
            </a:r>
            <a:endParaRPr lang="en-IN" dirty="0"/>
          </a:p>
        </p:txBody>
      </p:sp>
      <p:sp>
        <p:nvSpPr>
          <p:cNvPr id="3" name="Content Placeholder 2"/>
          <p:cNvSpPr>
            <a:spLocks noGrp="1"/>
          </p:cNvSpPr>
          <p:nvPr>
            <p:ph idx="1"/>
          </p:nvPr>
        </p:nvSpPr>
        <p:spPr/>
        <p:txBody>
          <a:bodyPr/>
          <a:lstStyle/>
          <a:p>
            <a:r>
              <a:rPr lang="en-GB" dirty="0" smtClean="0"/>
              <a:t>We use </a:t>
            </a:r>
            <a:r>
              <a:rPr lang="en-GB" dirty="0" err="1" smtClean="0"/>
              <a:t>sciket</a:t>
            </a:r>
            <a:r>
              <a:rPr lang="en-GB" dirty="0"/>
              <a:t>-</a:t>
            </a:r>
            <a:r>
              <a:rPr lang="en-GB" dirty="0" smtClean="0"/>
              <a:t>learn library to implement logistic regression.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57" y="2700604"/>
            <a:ext cx="8973964" cy="2800741"/>
          </a:xfrm>
          <a:prstGeom prst="rect">
            <a:avLst/>
          </a:prstGeom>
        </p:spPr>
      </p:pic>
    </p:spTree>
    <p:extLst>
      <p:ext uri="{BB962C8B-B14F-4D97-AF65-F5344CB8AC3E}">
        <p14:creationId xmlns:p14="http://schemas.microsoft.com/office/powerpoint/2010/main" val="2105008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we need Machine learning to solve this problem ?</a:t>
            </a:r>
            <a:endParaRPr lang="en-IN" dirty="0"/>
          </a:p>
        </p:txBody>
      </p:sp>
      <p:sp>
        <p:nvSpPr>
          <p:cNvPr id="3" name="Content Placeholder 2"/>
          <p:cNvSpPr>
            <a:spLocks noGrp="1"/>
          </p:cNvSpPr>
          <p:nvPr>
            <p:ph idx="1"/>
          </p:nvPr>
        </p:nvSpPr>
        <p:spPr/>
        <p:txBody>
          <a:bodyPr/>
          <a:lstStyle/>
          <a:p>
            <a:pPr marL="0" indent="0">
              <a:buNone/>
            </a:pPr>
            <a:r>
              <a:rPr lang="en-IN" dirty="0" smtClean="0"/>
              <a:t>It learns from data…….</a:t>
            </a:r>
          </a:p>
          <a:p>
            <a:pPr marL="0" indent="0">
              <a:buNone/>
            </a:pPr>
            <a:endParaRPr lang="en-IN" dirty="0"/>
          </a:p>
        </p:txBody>
      </p:sp>
    </p:spTree>
    <p:extLst>
      <p:ext uri="{BB962C8B-B14F-4D97-AF65-F5344CB8AC3E}">
        <p14:creationId xmlns:p14="http://schemas.microsoft.com/office/powerpoint/2010/main" val="4050521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21" y="450166"/>
            <a:ext cx="11479238" cy="60712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36403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 </a:t>
            </a:r>
            <a:endParaRPr lang="en-IN" dirty="0"/>
          </a:p>
        </p:txBody>
      </p:sp>
      <p:sp>
        <p:nvSpPr>
          <p:cNvPr id="3" name="Content Placeholder 2"/>
          <p:cNvSpPr>
            <a:spLocks noGrp="1"/>
          </p:cNvSpPr>
          <p:nvPr>
            <p:ph idx="1"/>
          </p:nvPr>
        </p:nvSpPr>
        <p:spPr/>
        <p:txBody>
          <a:bodyPr/>
          <a:lstStyle/>
          <a:p>
            <a:endParaRPr lang="en-GB" dirty="0" smtClean="0"/>
          </a:p>
          <a:p>
            <a:endParaRPr lang="en-GB" dirty="0"/>
          </a:p>
          <a:p>
            <a:endParaRPr lang="en-GB" dirty="0" smtClean="0"/>
          </a:p>
          <a:p>
            <a:endParaRPr lang="en-GB" dirty="0"/>
          </a:p>
          <a:p>
            <a:endParaRPr lang="en-GB" dirty="0" smtClean="0"/>
          </a:p>
          <a:p>
            <a:endParaRPr lang="en-GB" dirty="0"/>
          </a:p>
          <a:p>
            <a:pPr marL="0" indent="0" algn="r">
              <a:buNone/>
            </a:pPr>
            <a:r>
              <a:rPr lang="en-GB" dirty="0" smtClean="0"/>
              <a:t>Vaibhav </a:t>
            </a:r>
            <a:r>
              <a:rPr lang="en-GB" dirty="0" err="1" smtClean="0"/>
              <a:t>kumar</a:t>
            </a:r>
            <a:endParaRPr lang="en-GB" dirty="0" smtClean="0"/>
          </a:p>
          <a:p>
            <a:pPr marL="0" indent="0" algn="r">
              <a:buNone/>
            </a:pPr>
            <a:r>
              <a:rPr lang="en-GB" dirty="0" err="1" smtClean="0"/>
              <a:t>Aman</a:t>
            </a:r>
            <a:r>
              <a:rPr lang="en-GB" dirty="0" smtClean="0"/>
              <a:t> </a:t>
            </a:r>
            <a:r>
              <a:rPr lang="en-GB" dirty="0" err="1" smtClean="0"/>
              <a:t>sharma</a:t>
            </a:r>
            <a:endParaRPr lang="en-IN" dirty="0"/>
          </a:p>
        </p:txBody>
      </p:sp>
    </p:spTree>
    <p:extLst>
      <p:ext uri="{BB962C8B-B14F-4D97-AF65-F5344CB8AC3E}">
        <p14:creationId xmlns:p14="http://schemas.microsoft.com/office/powerpoint/2010/main" val="1388243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Machine </a:t>
            </a:r>
            <a:r>
              <a:rPr lang="en-IN" dirty="0" smtClean="0"/>
              <a:t>Learning ?</a:t>
            </a:r>
            <a:endParaRPr lang="en-IN" dirty="0"/>
          </a:p>
        </p:txBody>
      </p:sp>
      <p:sp>
        <p:nvSpPr>
          <p:cNvPr id="3" name="Content Placeholder 2"/>
          <p:cNvSpPr>
            <a:spLocks noGrp="1"/>
          </p:cNvSpPr>
          <p:nvPr>
            <p:ph idx="1"/>
          </p:nvPr>
        </p:nvSpPr>
        <p:spPr/>
        <p:txBody>
          <a:bodyPr/>
          <a:lstStyle/>
          <a:p>
            <a:pPr algn="just"/>
            <a:r>
              <a:rPr lang="en-GB" dirty="0" smtClean="0"/>
              <a:t> </a:t>
            </a:r>
            <a:r>
              <a:rPr lang="en-GB" dirty="0"/>
              <a:t>Machine learning is a method of data analysis that automates analytical model building. </a:t>
            </a:r>
            <a:endParaRPr lang="en-GB" dirty="0" smtClean="0"/>
          </a:p>
          <a:p>
            <a:pPr algn="just"/>
            <a:r>
              <a:rPr lang="en-GB" dirty="0" smtClean="0"/>
              <a:t> </a:t>
            </a:r>
            <a:r>
              <a:rPr lang="en-GB" dirty="0"/>
              <a:t>Using algorithms that iteratively learn from data, machine learning allows computers to find hidden insights without being explicitly programmed where to look.</a:t>
            </a:r>
            <a:endParaRPr lang="en-IN" dirty="0"/>
          </a:p>
        </p:txBody>
      </p:sp>
    </p:spTree>
    <p:extLst>
      <p:ext uri="{BB962C8B-B14F-4D97-AF65-F5344CB8AC3E}">
        <p14:creationId xmlns:p14="http://schemas.microsoft.com/office/powerpoint/2010/main" val="1154440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Machine </a:t>
            </a:r>
            <a:r>
              <a:rPr lang="en-IN" dirty="0" smtClean="0"/>
              <a:t>Learning ?</a:t>
            </a:r>
            <a:endParaRPr lang="en-IN" dirty="0"/>
          </a:p>
        </p:txBody>
      </p:sp>
      <p:sp>
        <p:nvSpPr>
          <p:cNvPr id="3" name="Content Placeholder 2"/>
          <p:cNvSpPr>
            <a:spLocks noGrp="1"/>
          </p:cNvSpPr>
          <p:nvPr>
            <p:ph idx="1"/>
          </p:nvPr>
        </p:nvSpPr>
        <p:spPr>
          <a:xfrm>
            <a:off x="677333" y="1815921"/>
            <a:ext cx="8917427" cy="4494727"/>
          </a:xfrm>
        </p:spPr>
        <p:txBody>
          <a:bodyPr/>
          <a:lstStyle/>
          <a:p>
            <a:pPr marL="0" indent="0">
              <a:buNone/>
            </a:pPr>
            <a:r>
              <a:rPr lang="en-IN" dirty="0" smtClean="0"/>
              <a:t> </a:t>
            </a:r>
            <a:endParaRPr lang="en-IN" dirty="0"/>
          </a:p>
        </p:txBody>
      </p:sp>
      <p:sp>
        <p:nvSpPr>
          <p:cNvPr id="4" name="Rounded Rectangle 3"/>
          <p:cNvSpPr/>
          <p:nvPr/>
        </p:nvSpPr>
        <p:spPr>
          <a:xfrm>
            <a:off x="3232597" y="2459865"/>
            <a:ext cx="3245476" cy="1300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3380704" y="2925582"/>
            <a:ext cx="2949262" cy="369332"/>
          </a:xfrm>
          <a:prstGeom prst="rect">
            <a:avLst/>
          </a:prstGeom>
          <a:noFill/>
        </p:spPr>
        <p:txBody>
          <a:bodyPr wrap="square" rtlCol="0">
            <a:spAutoFit/>
          </a:bodyPr>
          <a:lstStyle/>
          <a:p>
            <a:pPr algn="ctr"/>
            <a:r>
              <a:rPr lang="en-IN" dirty="0" smtClean="0">
                <a:solidFill>
                  <a:schemeClr val="bg1"/>
                </a:solidFill>
              </a:rPr>
              <a:t>Computation</a:t>
            </a:r>
            <a:endParaRPr lang="en-IN" dirty="0">
              <a:solidFill>
                <a:schemeClr val="bg1"/>
              </a:solidFill>
            </a:endParaRPr>
          </a:p>
        </p:txBody>
      </p:sp>
      <p:sp>
        <p:nvSpPr>
          <p:cNvPr id="6" name="Rounded Rectangle 5"/>
          <p:cNvSpPr/>
          <p:nvPr/>
        </p:nvSpPr>
        <p:spPr>
          <a:xfrm>
            <a:off x="3232597" y="4250613"/>
            <a:ext cx="3245476" cy="1300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bg1"/>
                </a:solidFill>
              </a:rPr>
              <a:t>Computation</a:t>
            </a:r>
            <a:endParaRPr lang="en-IN" dirty="0">
              <a:solidFill>
                <a:schemeClr val="bg1"/>
              </a:solidFill>
            </a:endParaRPr>
          </a:p>
        </p:txBody>
      </p:sp>
      <p:sp>
        <p:nvSpPr>
          <p:cNvPr id="8" name="Right Arrow 7"/>
          <p:cNvSpPr/>
          <p:nvPr/>
        </p:nvSpPr>
        <p:spPr>
          <a:xfrm>
            <a:off x="2137892" y="3333998"/>
            <a:ext cx="953037" cy="251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2131453" y="2799589"/>
            <a:ext cx="953037" cy="251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2137892" y="4481548"/>
            <a:ext cx="953037" cy="251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2131452" y="5018196"/>
            <a:ext cx="953037" cy="251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888642" y="2776765"/>
            <a:ext cx="1146220" cy="369332"/>
          </a:xfrm>
          <a:prstGeom prst="rect">
            <a:avLst/>
          </a:prstGeom>
          <a:noFill/>
        </p:spPr>
        <p:txBody>
          <a:bodyPr wrap="square" rtlCol="0">
            <a:spAutoFit/>
          </a:bodyPr>
          <a:lstStyle/>
          <a:p>
            <a:r>
              <a:rPr lang="en-IN" dirty="0" smtClean="0"/>
              <a:t>Input</a:t>
            </a:r>
            <a:endParaRPr lang="en-IN" dirty="0"/>
          </a:p>
        </p:txBody>
      </p:sp>
      <p:sp>
        <p:nvSpPr>
          <p:cNvPr id="13" name="TextBox 12"/>
          <p:cNvSpPr txBox="1"/>
          <p:nvPr/>
        </p:nvSpPr>
        <p:spPr>
          <a:xfrm>
            <a:off x="888642" y="3216651"/>
            <a:ext cx="1146220" cy="369332"/>
          </a:xfrm>
          <a:prstGeom prst="rect">
            <a:avLst/>
          </a:prstGeom>
          <a:noFill/>
        </p:spPr>
        <p:txBody>
          <a:bodyPr wrap="square" rtlCol="0">
            <a:spAutoFit/>
          </a:bodyPr>
          <a:lstStyle/>
          <a:p>
            <a:r>
              <a:rPr lang="en-IN" dirty="0" smtClean="0"/>
              <a:t>Program</a:t>
            </a:r>
            <a:endParaRPr lang="en-IN" dirty="0"/>
          </a:p>
        </p:txBody>
      </p:sp>
      <p:sp>
        <p:nvSpPr>
          <p:cNvPr id="14" name="TextBox 13"/>
          <p:cNvSpPr txBox="1"/>
          <p:nvPr/>
        </p:nvSpPr>
        <p:spPr>
          <a:xfrm>
            <a:off x="917618" y="4364201"/>
            <a:ext cx="1146220" cy="369332"/>
          </a:xfrm>
          <a:prstGeom prst="rect">
            <a:avLst/>
          </a:prstGeom>
          <a:noFill/>
        </p:spPr>
        <p:txBody>
          <a:bodyPr wrap="square" rtlCol="0">
            <a:spAutoFit/>
          </a:bodyPr>
          <a:lstStyle/>
          <a:p>
            <a:r>
              <a:rPr lang="en-IN" dirty="0" smtClean="0"/>
              <a:t>Input</a:t>
            </a:r>
            <a:endParaRPr lang="en-IN" dirty="0"/>
          </a:p>
        </p:txBody>
      </p:sp>
      <p:sp>
        <p:nvSpPr>
          <p:cNvPr id="15" name="TextBox 14"/>
          <p:cNvSpPr txBox="1"/>
          <p:nvPr/>
        </p:nvSpPr>
        <p:spPr>
          <a:xfrm>
            <a:off x="911178" y="4905782"/>
            <a:ext cx="1146220" cy="369332"/>
          </a:xfrm>
          <a:prstGeom prst="rect">
            <a:avLst/>
          </a:prstGeom>
          <a:noFill/>
        </p:spPr>
        <p:txBody>
          <a:bodyPr wrap="square" rtlCol="0">
            <a:spAutoFit/>
          </a:bodyPr>
          <a:lstStyle/>
          <a:p>
            <a:r>
              <a:rPr lang="en-IN" dirty="0" smtClean="0"/>
              <a:t>Output</a:t>
            </a:r>
            <a:endParaRPr lang="en-IN" dirty="0"/>
          </a:p>
        </p:txBody>
      </p:sp>
      <p:sp>
        <p:nvSpPr>
          <p:cNvPr id="17" name="Right Arrow 16"/>
          <p:cNvSpPr/>
          <p:nvPr/>
        </p:nvSpPr>
        <p:spPr>
          <a:xfrm>
            <a:off x="6722771" y="2961431"/>
            <a:ext cx="953037" cy="251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a:off x="6722771" y="4775003"/>
            <a:ext cx="953037" cy="251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7887116" y="2902757"/>
            <a:ext cx="1146220" cy="369332"/>
          </a:xfrm>
          <a:prstGeom prst="rect">
            <a:avLst/>
          </a:prstGeom>
          <a:noFill/>
        </p:spPr>
        <p:txBody>
          <a:bodyPr wrap="square" rtlCol="0">
            <a:spAutoFit/>
          </a:bodyPr>
          <a:lstStyle/>
          <a:p>
            <a:r>
              <a:rPr lang="en-IN" dirty="0" smtClean="0"/>
              <a:t>Output</a:t>
            </a:r>
            <a:endParaRPr lang="en-IN" dirty="0"/>
          </a:p>
        </p:txBody>
      </p:sp>
      <p:sp>
        <p:nvSpPr>
          <p:cNvPr id="21" name="TextBox 20"/>
          <p:cNvSpPr txBox="1"/>
          <p:nvPr/>
        </p:nvSpPr>
        <p:spPr>
          <a:xfrm>
            <a:off x="7920506" y="4716329"/>
            <a:ext cx="1146220" cy="369332"/>
          </a:xfrm>
          <a:prstGeom prst="rect">
            <a:avLst/>
          </a:prstGeom>
          <a:noFill/>
        </p:spPr>
        <p:txBody>
          <a:bodyPr wrap="square" rtlCol="0">
            <a:spAutoFit/>
          </a:bodyPr>
          <a:lstStyle/>
          <a:p>
            <a:r>
              <a:rPr lang="en-IN" dirty="0" smtClean="0"/>
              <a:t>Program</a:t>
            </a:r>
            <a:endParaRPr lang="en-IN" dirty="0"/>
          </a:p>
        </p:txBody>
      </p:sp>
      <p:sp>
        <p:nvSpPr>
          <p:cNvPr id="22" name="TextBox 21"/>
          <p:cNvSpPr txBox="1"/>
          <p:nvPr/>
        </p:nvSpPr>
        <p:spPr>
          <a:xfrm>
            <a:off x="3443904" y="2138753"/>
            <a:ext cx="2886061" cy="369332"/>
          </a:xfrm>
          <a:prstGeom prst="rect">
            <a:avLst/>
          </a:prstGeom>
          <a:noFill/>
        </p:spPr>
        <p:txBody>
          <a:bodyPr wrap="square" rtlCol="0">
            <a:spAutoFit/>
          </a:bodyPr>
          <a:lstStyle/>
          <a:p>
            <a:pPr algn="ctr"/>
            <a:r>
              <a:rPr lang="en-IN" dirty="0" smtClean="0"/>
              <a:t>Traditional approach</a:t>
            </a:r>
            <a:endParaRPr lang="en-IN" dirty="0"/>
          </a:p>
        </p:txBody>
      </p:sp>
      <p:sp>
        <p:nvSpPr>
          <p:cNvPr id="23" name="TextBox 22"/>
          <p:cNvSpPr txBox="1"/>
          <p:nvPr/>
        </p:nvSpPr>
        <p:spPr>
          <a:xfrm>
            <a:off x="3443904" y="3920764"/>
            <a:ext cx="2886061" cy="369332"/>
          </a:xfrm>
          <a:prstGeom prst="rect">
            <a:avLst/>
          </a:prstGeom>
          <a:noFill/>
        </p:spPr>
        <p:txBody>
          <a:bodyPr wrap="square" rtlCol="0">
            <a:spAutoFit/>
          </a:bodyPr>
          <a:lstStyle/>
          <a:p>
            <a:pPr algn="ctr"/>
            <a:r>
              <a:rPr lang="en-IN" dirty="0" smtClean="0"/>
              <a:t>Machine learning </a:t>
            </a:r>
            <a:r>
              <a:rPr lang="en-IN" dirty="0" err="1" smtClean="0"/>
              <a:t>approch</a:t>
            </a:r>
            <a:endParaRPr lang="en-IN" dirty="0"/>
          </a:p>
        </p:txBody>
      </p:sp>
    </p:spTree>
    <p:extLst>
      <p:ext uri="{BB962C8B-B14F-4D97-AF65-F5344CB8AC3E}">
        <p14:creationId xmlns:p14="http://schemas.microsoft.com/office/powerpoint/2010/main" val="3578613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Formalization</a:t>
            </a:r>
          </a:p>
          <a:p>
            <a:pPr lvl="1"/>
            <a:r>
              <a:rPr lang="en-IN" dirty="0" smtClean="0"/>
              <a:t>Input :     x  ( Customer details / Features )</a:t>
            </a:r>
          </a:p>
          <a:p>
            <a:pPr marL="457200" lvl="1" indent="0">
              <a:buNone/>
            </a:pPr>
            <a:endParaRPr lang="en-IN" dirty="0" smtClean="0"/>
          </a:p>
          <a:p>
            <a:pPr lvl="1"/>
            <a:r>
              <a:rPr lang="en-IN" dirty="0" smtClean="0"/>
              <a:t>Output :   y  ( Potential customer or not )</a:t>
            </a:r>
          </a:p>
          <a:p>
            <a:pPr lvl="1"/>
            <a:r>
              <a:rPr lang="en-IN" dirty="0" smtClean="0"/>
              <a:t> Target function :   </a:t>
            </a:r>
            <a:r>
              <a:rPr lang="en-IN" sz="4400" dirty="0" smtClean="0">
                <a:latin typeface="Edwardian Script ITC" panose="030303020407070D0804" pitchFamily="66" charset="0"/>
              </a:rPr>
              <a:t>f : x      y     </a:t>
            </a:r>
            <a:r>
              <a:rPr lang="en-IN" dirty="0" smtClean="0"/>
              <a:t>( ideal approval formula / always unknown )</a:t>
            </a:r>
          </a:p>
          <a:p>
            <a:pPr marL="457200" lvl="1" indent="0">
              <a:buNone/>
            </a:pPr>
            <a:endParaRPr lang="en-IN" dirty="0" smtClean="0"/>
          </a:p>
          <a:p>
            <a:pPr lvl="1"/>
            <a:r>
              <a:rPr lang="en-IN" dirty="0" smtClean="0"/>
              <a:t>Data :  (x</a:t>
            </a:r>
            <a:r>
              <a:rPr lang="en-IN" sz="1200" dirty="0" smtClean="0"/>
              <a:t>1</a:t>
            </a:r>
            <a:r>
              <a:rPr lang="en-IN" dirty="0" smtClean="0"/>
              <a:t>,y</a:t>
            </a:r>
            <a:r>
              <a:rPr lang="en-IN" sz="1200" dirty="0" smtClean="0"/>
              <a:t>1</a:t>
            </a:r>
            <a:r>
              <a:rPr lang="en-IN" dirty="0" smtClean="0"/>
              <a:t>) (x</a:t>
            </a:r>
            <a:r>
              <a:rPr lang="en-IN" sz="1200" dirty="0" smtClean="0"/>
              <a:t>2</a:t>
            </a:r>
            <a:r>
              <a:rPr lang="en-IN" dirty="0" smtClean="0"/>
              <a:t>,y</a:t>
            </a:r>
            <a:r>
              <a:rPr lang="en-IN" sz="1200" dirty="0" smtClean="0"/>
              <a:t>2</a:t>
            </a:r>
            <a:r>
              <a:rPr lang="en-IN" dirty="0" smtClean="0"/>
              <a:t>) (x</a:t>
            </a:r>
            <a:r>
              <a:rPr lang="en-IN" sz="1200" dirty="0" smtClean="0"/>
              <a:t>3</a:t>
            </a:r>
            <a:r>
              <a:rPr lang="en-IN" dirty="0" smtClean="0"/>
              <a:t>,y</a:t>
            </a:r>
            <a:r>
              <a:rPr lang="en-IN" sz="1200" dirty="0" smtClean="0"/>
              <a:t>3</a:t>
            </a:r>
            <a:r>
              <a:rPr lang="en-IN" dirty="0" smtClean="0"/>
              <a:t>) ………(x</a:t>
            </a:r>
            <a:r>
              <a:rPr lang="en-IN" sz="1100" dirty="0" smtClean="0"/>
              <a:t>n,</a:t>
            </a:r>
            <a:r>
              <a:rPr lang="en-IN" dirty="0" smtClean="0"/>
              <a:t>y</a:t>
            </a:r>
            <a:r>
              <a:rPr lang="en-IN" sz="1200" dirty="0" smtClean="0"/>
              <a:t>n</a:t>
            </a:r>
            <a:r>
              <a:rPr lang="en-IN" dirty="0" smtClean="0"/>
              <a:t>)        ( historical records )</a:t>
            </a:r>
          </a:p>
          <a:p>
            <a:pPr marL="457200" lvl="1" indent="0">
              <a:buNone/>
            </a:pPr>
            <a:r>
              <a:rPr lang="en-IN" dirty="0" smtClean="0"/>
              <a:t>                                                             </a:t>
            </a:r>
          </a:p>
          <a:p>
            <a:pPr lvl="1"/>
            <a:endParaRPr lang="en-IN" dirty="0"/>
          </a:p>
          <a:p>
            <a:pPr lvl="1"/>
            <a:r>
              <a:rPr lang="en-IN" dirty="0" smtClean="0"/>
              <a:t>Hypothesis :   </a:t>
            </a:r>
            <a:r>
              <a:rPr lang="en-IN" sz="4400" dirty="0" smtClean="0">
                <a:latin typeface="Edwardian Script ITC" panose="030303020407070D0804" pitchFamily="66" charset="0"/>
              </a:rPr>
              <a:t>g: x      y</a:t>
            </a:r>
          </a:p>
        </p:txBody>
      </p:sp>
      <p:sp>
        <p:nvSpPr>
          <p:cNvPr id="5" name="Right Arrow 4"/>
          <p:cNvSpPr/>
          <p:nvPr/>
        </p:nvSpPr>
        <p:spPr>
          <a:xfrm flipV="1">
            <a:off x="3820839" y="3757453"/>
            <a:ext cx="309093"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wn Arrow 5"/>
          <p:cNvSpPr/>
          <p:nvPr/>
        </p:nvSpPr>
        <p:spPr>
          <a:xfrm>
            <a:off x="2318198" y="4868214"/>
            <a:ext cx="200266" cy="5022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
        <p:nvSpPr>
          <p:cNvPr id="7" name="Down Arrow 6"/>
          <p:cNvSpPr/>
          <p:nvPr/>
        </p:nvSpPr>
        <p:spPr>
          <a:xfrm>
            <a:off x="3019452" y="4900411"/>
            <a:ext cx="200266" cy="5022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3720706" y="4868214"/>
            <a:ext cx="200266" cy="5022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3411613" y="5600679"/>
            <a:ext cx="309093"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2337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our problem : </a:t>
            </a:r>
            <a:endParaRPr lang="en-IN" dirty="0"/>
          </a:p>
        </p:txBody>
      </p:sp>
      <p:sp>
        <p:nvSpPr>
          <p:cNvPr id="3" name="Content Placeholder 2"/>
          <p:cNvSpPr>
            <a:spLocks noGrp="1"/>
          </p:cNvSpPr>
          <p:nvPr>
            <p:ph idx="1"/>
          </p:nvPr>
        </p:nvSpPr>
        <p:spPr>
          <a:xfrm>
            <a:off x="677333" y="2160589"/>
            <a:ext cx="8994701" cy="3880773"/>
          </a:xfrm>
        </p:spPr>
        <p:txBody>
          <a:bodyPr/>
          <a:lstStyle/>
          <a:p>
            <a:r>
              <a:rPr lang="en-IN" dirty="0" smtClean="0"/>
              <a:t>Input  x : {</a:t>
            </a:r>
            <a:r>
              <a:rPr lang="en-GB" sz="1400" dirty="0"/>
              <a:t>Gender, Marital Status, Education, Number of Dependents, </a:t>
            </a:r>
            <a:r>
              <a:rPr lang="en-GB" sz="1400" dirty="0" smtClean="0"/>
              <a:t>Income, Loan </a:t>
            </a:r>
            <a:r>
              <a:rPr lang="en-GB" sz="1400" dirty="0"/>
              <a:t>Amount, </a:t>
            </a:r>
            <a:r>
              <a:rPr lang="en-GB" sz="1400" dirty="0" smtClean="0"/>
              <a:t>Credit</a:t>
            </a:r>
            <a:r>
              <a:rPr lang="en-IN" sz="1400" dirty="0" smtClean="0"/>
              <a:t> </a:t>
            </a:r>
            <a:r>
              <a:rPr lang="en-IN" dirty="0" smtClean="0"/>
              <a:t>}</a:t>
            </a:r>
          </a:p>
          <a:p>
            <a:r>
              <a:rPr lang="en-IN" dirty="0" smtClean="0"/>
              <a:t>Output  y : { </a:t>
            </a:r>
            <a:r>
              <a:rPr lang="en-IN" sz="1400" dirty="0" smtClean="0"/>
              <a:t>Loan status</a:t>
            </a:r>
            <a:r>
              <a:rPr lang="en-IN" dirty="0" smtClean="0"/>
              <a:t> }</a:t>
            </a:r>
          </a:p>
          <a:p>
            <a:endParaRPr lang="en-IN" dirty="0"/>
          </a:p>
        </p:txBody>
      </p:sp>
    </p:spTree>
    <p:extLst>
      <p:ext uri="{BB962C8B-B14F-4D97-AF65-F5344CB8AC3E}">
        <p14:creationId xmlns:p14="http://schemas.microsoft.com/office/powerpoint/2010/main" val="1699547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Machine learning</a:t>
            </a:r>
            <a:endParaRPr lang="en-IN" dirty="0"/>
          </a:p>
        </p:txBody>
      </p:sp>
      <p:sp>
        <p:nvSpPr>
          <p:cNvPr id="3" name="Content Placeholder 2"/>
          <p:cNvSpPr>
            <a:spLocks noGrp="1"/>
          </p:cNvSpPr>
          <p:nvPr>
            <p:ph idx="1"/>
          </p:nvPr>
        </p:nvSpPr>
        <p:spPr>
          <a:xfrm>
            <a:off x="677334" y="2160589"/>
            <a:ext cx="8596668" cy="4317484"/>
          </a:xfrm>
        </p:spPr>
        <p:txBody>
          <a:bodyPr/>
          <a:lstStyle/>
          <a:p>
            <a:pPr algn="just"/>
            <a:r>
              <a:rPr lang="en-IN" dirty="0" smtClean="0"/>
              <a:t>Supervised learning : Task driven( Regression / Classification )</a:t>
            </a:r>
          </a:p>
          <a:p>
            <a:pPr lvl="1" algn="just"/>
            <a:r>
              <a:rPr lang="en-IN" dirty="0" err="1" smtClean="0"/>
              <a:t>labeled</a:t>
            </a:r>
            <a:r>
              <a:rPr lang="en-IN" dirty="0" smtClean="0"/>
              <a:t> data ( x, y )</a:t>
            </a:r>
          </a:p>
          <a:p>
            <a:pPr lvl="1" algn="just"/>
            <a:r>
              <a:rPr lang="en-GB" dirty="0"/>
              <a:t> Supervised learning is commonly used in applications where historical data predicts likely future </a:t>
            </a:r>
            <a:r>
              <a:rPr lang="en-GB" dirty="0" smtClean="0"/>
              <a:t>events .</a:t>
            </a:r>
            <a:endParaRPr lang="en-IN" dirty="0" smtClean="0"/>
          </a:p>
          <a:p>
            <a:pPr algn="just"/>
            <a:r>
              <a:rPr lang="en-IN" dirty="0" smtClean="0"/>
              <a:t>Unsupervised learning : Data driven ( Clustering )</a:t>
            </a:r>
          </a:p>
          <a:p>
            <a:pPr lvl="1" algn="just"/>
            <a:r>
              <a:rPr lang="en-IN" dirty="0" err="1" smtClean="0"/>
              <a:t>Unlabeled</a:t>
            </a:r>
            <a:r>
              <a:rPr lang="en-IN" dirty="0" smtClean="0"/>
              <a:t> data ( x )</a:t>
            </a:r>
          </a:p>
          <a:p>
            <a:pPr lvl="1" algn="just"/>
            <a:r>
              <a:rPr lang="en-GB" dirty="0"/>
              <a:t>The goal is to explore the data and find some structure </a:t>
            </a:r>
            <a:r>
              <a:rPr lang="en-GB" dirty="0" smtClean="0"/>
              <a:t>within .</a:t>
            </a:r>
            <a:endParaRPr lang="en-IN" dirty="0" smtClean="0"/>
          </a:p>
          <a:p>
            <a:pPr algn="just"/>
            <a:r>
              <a:rPr lang="en-IN" dirty="0" smtClean="0"/>
              <a:t>Reinforcement learning : Algorithm learns to react to an </a:t>
            </a:r>
            <a:r>
              <a:rPr lang="en-IN" dirty="0" err="1" smtClean="0"/>
              <a:t>inviroment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549" y="5170220"/>
            <a:ext cx="3423552" cy="1147944"/>
          </a:xfrm>
          <a:prstGeom prst="rect">
            <a:avLst/>
          </a:prstGeom>
        </p:spPr>
      </p:pic>
    </p:spTree>
    <p:extLst>
      <p:ext uri="{BB962C8B-B14F-4D97-AF65-F5344CB8AC3E}">
        <p14:creationId xmlns:p14="http://schemas.microsoft.com/office/powerpoint/2010/main" val="3330698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 process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169" y="1930400"/>
            <a:ext cx="8753709" cy="3647784"/>
          </a:xfrm>
        </p:spPr>
      </p:pic>
    </p:spTree>
    <p:extLst>
      <p:ext uri="{BB962C8B-B14F-4D97-AF65-F5344CB8AC3E}">
        <p14:creationId xmlns:p14="http://schemas.microsoft.com/office/powerpoint/2010/main" val="1857548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248</TotalTime>
  <Words>702</Words>
  <Application>Microsoft Office PowerPoint</Application>
  <PresentationFormat>Widescreen</PresentationFormat>
  <Paragraphs>97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Edwardian Script ITC</vt:lpstr>
      <vt:lpstr>Trebuchet MS</vt:lpstr>
      <vt:lpstr>Wingdings 3</vt:lpstr>
      <vt:lpstr>Facet</vt:lpstr>
      <vt:lpstr>Loan prediction using Machine learning</vt:lpstr>
      <vt:lpstr>Problem Statement :</vt:lpstr>
      <vt:lpstr>Why we need Machine learning to solve this problem ?</vt:lpstr>
      <vt:lpstr>What is Machine Learning ?</vt:lpstr>
      <vt:lpstr>What is Machine Learning ?</vt:lpstr>
      <vt:lpstr>Machine Learning</vt:lpstr>
      <vt:lpstr>In our problem : </vt:lpstr>
      <vt:lpstr>Types of Machine learning</vt:lpstr>
      <vt:lpstr>Machine learning process</vt:lpstr>
      <vt:lpstr>1. Get and explore data</vt:lpstr>
      <vt:lpstr>Train.csv ( Historical data )</vt:lpstr>
      <vt:lpstr>Test.csv ( New applicant )</vt:lpstr>
      <vt:lpstr>Explore data </vt:lpstr>
      <vt:lpstr>Some common facts</vt:lpstr>
      <vt:lpstr>Value count of Loan_Status</vt:lpstr>
      <vt:lpstr>Graphical representation of some features</vt:lpstr>
      <vt:lpstr>Boxplot ApplicantIncome vs Education</vt:lpstr>
      <vt:lpstr>Credit_History vs Loan_Status</vt:lpstr>
      <vt:lpstr>Correlation plot</vt:lpstr>
      <vt:lpstr>2. Clean, prepare, manipulate data</vt:lpstr>
      <vt:lpstr>Missing values</vt:lpstr>
      <vt:lpstr>Missing values Treatment</vt:lpstr>
      <vt:lpstr>3. Train Model</vt:lpstr>
      <vt:lpstr>Linear Regression</vt:lpstr>
      <vt:lpstr>Logistic Regression</vt:lpstr>
      <vt:lpstr>  </vt:lpstr>
      <vt:lpstr>PowerPoint Presentation</vt:lpstr>
      <vt:lpstr>PowerPoint Presentation</vt:lpstr>
      <vt:lpstr>Train Model</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using Machine learning</dc:title>
  <dc:creator>Vaibhav Dwivedi</dc:creator>
  <cp:lastModifiedBy>Vaibhav Dwivedi</cp:lastModifiedBy>
  <cp:revision>19</cp:revision>
  <dcterms:created xsi:type="dcterms:W3CDTF">2018-11-25T05:56:11Z</dcterms:created>
  <dcterms:modified xsi:type="dcterms:W3CDTF">2018-11-30T18:38:11Z</dcterms:modified>
</cp:coreProperties>
</file>