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3" r:id="rId1"/>
  </p:sldMasterIdLst>
  <p:notesMasterIdLst>
    <p:notesMasterId r:id="rId15"/>
  </p:notesMasterIdLst>
  <p:sldIdLst>
    <p:sldId id="698" r:id="rId2"/>
    <p:sldId id="843" r:id="rId3"/>
    <p:sldId id="824" r:id="rId4"/>
    <p:sldId id="825" r:id="rId5"/>
    <p:sldId id="826" r:id="rId6"/>
    <p:sldId id="844" r:id="rId7"/>
    <p:sldId id="845" r:id="rId8"/>
    <p:sldId id="846" r:id="rId9"/>
    <p:sldId id="847" r:id="rId10"/>
    <p:sldId id="848" r:id="rId11"/>
    <p:sldId id="849" r:id="rId12"/>
    <p:sldId id="817" r:id="rId13"/>
    <p:sldId id="725" r:id="rId14"/>
  </p:sldIdLst>
  <p:sldSz cx="24377650" cy="13716000"/>
  <p:notesSz cx="6858000" cy="9144000"/>
  <p:defaultText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19">
          <p15:clr>
            <a:srgbClr val="A4A3A4"/>
          </p15:clr>
        </p15:guide>
        <p15:guide id="2" pos="14387">
          <p15:clr>
            <a:srgbClr val="A4A3A4"/>
          </p15:clr>
        </p15:guide>
        <p15:guide id="3" pos="969">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D8FF89"/>
    <a:srgbClr val="CCFF66"/>
    <a:srgbClr val="FFCC99"/>
    <a:srgbClr val="FAE159"/>
    <a:srgbClr val="F78D63"/>
    <a:srgbClr val="669900"/>
    <a:srgbClr val="B78B02"/>
    <a:srgbClr val="D09E02"/>
    <a:srgbClr val="212121"/>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552" autoAdjust="0"/>
    <p:restoredTop sz="93428" autoAdjust="0"/>
  </p:normalViewPr>
  <p:slideViewPr>
    <p:cSldViewPr snapToGrid="0" snapToObjects="1">
      <p:cViewPr varScale="1">
        <p:scale>
          <a:sx n="35" d="100"/>
          <a:sy n="35" d="100"/>
        </p:scale>
        <p:origin x="672" y="60"/>
      </p:cViewPr>
      <p:guideLst>
        <p:guide orient="horz" pos="519"/>
        <p:guide pos="14387"/>
        <p:guide pos="969"/>
      </p:guideLst>
    </p:cSldViewPr>
  </p:slideViewPr>
  <p:notesTextViewPr>
    <p:cViewPr>
      <p:scale>
        <a:sx n="100" d="100"/>
        <a:sy n="100" d="100"/>
      </p:scale>
      <p:origin x="0" y="0"/>
    </p:cViewPr>
  </p:notesTextViewPr>
  <p:sorterViewPr>
    <p:cViewPr>
      <p:scale>
        <a:sx n="20" d="100"/>
        <a:sy n="20" d="100"/>
      </p:scale>
      <p:origin x="0" y="0"/>
    </p:cViewPr>
  </p:sorterViewPr>
  <p:notesViewPr>
    <p:cSldViewPr snapToGrid="0" snapToObjects="1">
      <p:cViewPr varScale="1">
        <p:scale>
          <a:sx n="72" d="100"/>
          <a:sy n="72" d="100"/>
        </p:scale>
        <p:origin x="3592" y="20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Lato Light"/>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Lato Light"/>
              </a:defRPr>
            </a:lvl1pPr>
          </a:lstStyle>
          <a:p>
            <a:fld id="{EFC10EE1-B198-C942-8235-326C972CBB30}" type="datetimeFigureOut">
              <a:rPr lang="en-US" smtClean="0"/>
              <a:pPr/>
              <a:t>3/24/2022</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Lato Light"/>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Lato Light"/>
              </a:defRPr>
            </a:lvl1pPr>
          </a:lstStyle>
          <a:p>
            <a:fld id="{006BE02D-20C0-F840-AFAC-BEA99C74FDC2}" type="slidenum">
              <a:rPr lang="en-US" smtClean="0"/>
              <a:pPr/>
              <a:t>‹#›</a:t>
            </a:fld>
            <a:endParaRPr lang="en-US" dirty="0"/>
          </a:p>
        </p:txBody>
      </p:sp>
    </p:spTree>
    <p:extLst>
      <p:ext uri="{BB962C8B-B14F-4D97-AF65-F5344CB8AC3E}">
        <p14:creationId xmlns:p14="http://schemas.microsoft.com/office/powerpoint/2010/main" val="3463289142"/>
      </p:ext>
    </p:extLst>
  </p:cSld>
  <p:clrMap bg1="lt1" tx1="dk1" bg2="lt2" tx2="dk2" accent1="accent1" accent2="accent2" accent3="accent3" accent4="accent4" accent5="accent5" accent6="accent6" hlink="hlink" folHlink="folHlink"/>
  <p:notesStyle>
    <a:lvl1pPr marL="0" algn="l" defTabSz="914217" rtl="0" eaLnBrk="1" latinLnBrk="0" hangingPunct="1">
      <a:defRPr sz="2400" kern="1200">
        <a:solidFill>
          <a:schemeClr val="tx1"/>
        </a:solidFill>
        <a:latin typeface="Lato Light"/>
        <a:ea typeface="+mn-ea"/>
        <a:cs typeface="+mn-cs"/>
      </a:defRPr>
    </a:lvl1pPr>
    <a:lvl2pPr marL="914217" algn="l" defTabSz="914217" rtl="0" eaLnBrk="1" latinLnBrk="0" hangingPunct="1">
      <a:defRPr sz="2400" kern="1200">
        <a:solidFill>
          <a:schemeClr val="tx1"/>
        </a:solidFill>
        <a:latin typeface="Lato Light"/>
        <a:ea typeface="+mn-ea"/>
        <a:cs typeface="+mn-cs"/>
      </a:defRPr>
    </a:lvl2pPr>
    <a:lvl3pPr marL="1828434" algn="l" defTabSz="914217" rtl="0" eaLnBrk="1" latinLnBrk="0" hangingPunct="1">
      <a:defRPr sz="2400" kern="1200">
        <a:solidFill>
          <a:schemeClr val="tx1"/>
        </a:solidFill>
        <a:latin typeface="Lato Light"/>
        <a:ea typeface="+mn-ea"/>
        <a:cs typeface="+mn-cs"/>
      </a:defRPr>
    </a:lvl3pPr>
    <a:lvl4pPr marL="2742651" algn="l" defTabSz="914217" rtl="0" eaLnBrk="1" latinLnBrk="0" hangingPunct="1">
      <a:defRPr sz="2400" kern="1200">
        <a:solidFill>
          <a:schemeClr val="tx1"/>
        </a:solidFill>
        <a:latin typeface="Lato Light"/>
        <a:ea typeface="+mn-ea"/>
        <a:cs typeface="+mn-cs"/>
      </a:defRPr>
    </a:lvl4pPr>
    <a:lvl5pPr marL="3656868" algn="l" defTabSz="914217" rtl="0" eaLnBrk="1" latinLnBrk="0" hangingPunct="1">
      <a:defRPr sz="2400" kern="1200">
        <a:solidFill>
          <a:schemeClr val="tx1"/>
        </a:solidFill>
        <a:latin typeface="Lato Light"/>
        <a:ea typeface="+mn-ea"/>
        <a:cs typeface="+mn-cs"/>
      </a:defRPr>
    </a:lvl5pPr>
    <a:lvl6pPr marL="4571086" algn="l" defTabSz="914217" rtl="0" eaLnBrk="1" latinLnBrk="0" hangingPunct="1">
      <a:defRPr sz="2400" kern="1200">
        <a:solidFill>
          <a:schemeClr val="tx1"/>
        </a:solidFill>
        <a:latin typeface="+mn-lt"/>
        <a:ea typeface="+mn-ea"/>
        <a:cs typeface="+mn-cs"/>
      </a:defRPr>
    </a:lvl6pPr>
    <a:lvl7pPr marL="5485303" algn="l" defTabSz="914217" rtl="0" eaLnBrk="1" latinLnBrk="0" hangingPunct="1">
      <a:defRPr sz="2400" kern="1200">
        <a:solidFill>
          <a:schemeClr val="tx1"/>
        </a:solidFill>
        <a:latin typeface="+mn-lt"/>
        <a:ea typeface="+mn-ea"/>
        <a:cs typeface="+mn-cs"/>
      </a:defRPr>
    </a:lvl7pPr>
    <a:lvl8pPr marL="6399520" algn="l" defTabSz="914217" rtl="0" eaLnBrk="1" latinLnBrk="0" hangingPunct="1">
      <a:defRPr sz="2400" kern="1200">
        <a:solidFill>
          <a:schemeClr val="tx1"/>
        </a:solidFill>
        <a:latin typeface="+mn-lt"/>
        <a:ea typeface="+mn-ea"/>
        <a:cs typeface="+mn-cs"/>
      </a:defRPr>
    </a:lvl8pPr>
    <a:lvl9pPr marL="7313737" algn="l" defTabSz="914217" rtl="0" eaLnBrk="1" latinLnBrk="0" hangingPunct="1">
      <a:defRPr sz="2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C73934-D492-4443-9427-018DE5D6DDA5}" type="slidenum">
              <a:rPr lang="en-US" smtClean="0"/>
              <a:t>1</a:t>
            </a:fld>
            <a:endParaRPr lang="en-US" dirty="0"/>
          </a:p>
        </p:txBody>
      </p:sp>
    </p:spTree>
    <p:extLst>
      <p:ext uri="{BB962C8B-B14F-4D97-AF65-F5344CB8AC3E}">
        <p14:creationId xmlns:p14="http://schemas.microsoft.com/office/powerpoint/2010/main" val="37183708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10</a:t>
            </a:fld>
            <a:endParaRPr lang="en-US" dirty="0"/>
          </a:p>
        </p:txBody>
      </p:sp>
    </p:spTree>
    <p:extLst>
      <p:ext uri="{BB962C8B-B14F-4D97-AF65-F5344CB8AC3E}">
        <p14:creationId xmlns:p14="http://schemas.microsoft.com/office/powerpoint/2010/main" val="34607979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11</a:t>
            </a:fld>
            <a:endParaRPr lang="en-US" dirty="0"/>
          </a:p>
        </p:txBody>
      </p:sp>
    </p:spTree>
    <p:extLst>
      <p:ext uri="{BB962C8B-B14F-4D97-AF65-F5344CB8AC3E}">
        <p14:creationId xmlns:p14="http://schemas.microsoft.com/office/powerpoint/2010/main" val="34607979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2</a:t>
            </a:fld>
            <a:endParaRPr lang="en-US" dirty="0"/>
          </a:p>
        </p:txBody>
      </p:sp>
    </p:spTree>
    <p:extLst>
      <p:ext uri="{BB962C8B-B14F-4D97-AF65-F5344CB8AC3E}">
        <p14:creationId xmlns:p14="http://schemas.microsoft.com/office/powerpoint/2010/main" val="34607979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3</a:t>
            </a:fld>
            <a:endParaRPr lang="en-US" dirty="0"/>
          </a:p>
        </p:txBody>
      </p:sp>
    </p:spTree>
    <p:extLst>
      <p:ext uri="{BB962C8B-B14F-4D97-AF65-F5344CB8AC3E}">
        <p14:creationId xmlns:p14="http://schemas.microsoft.com/office/powerpoint/2010/main" val="34607979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4</a:t>
            </a:fld>
            <a:endParaRPr lang="en-US" dirty="0"/>
          </a:p>
        </p:txBody>
      </p:sp>
    </p:spTree>
    <p:extLst>
      <p:ext uri="{BB962C8B-B14F-4D97-AF65-F5344CB8AC3E}">
        <p14:creationId xmlns:p14="http://schemas.microsoft.com/office/powerpoint/2010/main" val="34607979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5</a:t>
            </a:fld>
            <a:endParaRPr lang="en-US" dirty="0"/>
          </a:p>
        </p:txBody>
      </p:sp>
    </p:spTree>
    <p:extLst>
      <p:ext uri="{BB962C8B-B14F-4D97-AF65-F5344CB8AC3E}">
        <p14:creationId xmlns:p14="http://schemas.microsoft.com/office/powerpoint/2010/main" val="34607979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6</a:t>
            </a:fld>
            <a:endParaRPr lang="en-US" dirty="0"/>
          </a:p>
        </p:txBody>
      </p:sp>
    </p:spTree>
    <p:extLst>
      <p:ext uri="{BB962C8B-B14F-4D97-AF65-F5344CB8AC3E}">
        <p14:creationId xmlns:p14="http://schemas.microsoft.com/office/powerpoint/2010/main" val="34607979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7</a:t>
            </a:fld>
            <a:endParaRPr lang="en-US" dirty="0"/>
          </a:p>
        </p:txBody>
      </p:sp>
    </p:spTree>
    <p:extLst>
      <p:ext uri="{BB962C8B-B14F-4D97-AF65-F5344CB8AC3E}">
        <p14:creationId xmlns:p14="http://schemas.microsoft.com/office/powerpoint/2010/main" val="34607979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8</a:t>
            </a:fld>
            <a:endParaRPr lang="en-US" dirty="0"/>
          </a:p>
        </p:txBody>
      </p:sp>
    </p:spTree>
    <p:extLst>
      <p:ext uri="{BB962C8B-B14F-4D97-AF65-F5344CB8AC3E}">
        <p14:creationId xmlns:p14="http://schemas.microsoft.com/office/powerpoint/2010/main" val="34607979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9</a:t>
            </a:fld>
            <a:endParaRPr lang="en-US" dirty="0"/>
          </a:p>
        </p:txBody>
      </p:sp>
    </p:spTree>
    <p:extLst>
      <p:ext uri="{BB962C8B-B14F-4D97-AF65-F5344CB8AC3E}">
        <p14:creationId xmlns:p14="http://schemas.microsoft.com/office/powerpoint/2010/main" val="34607979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047206" y="2244726"/>
            <a:ext cx="18283238" cy="4775200"/>
          </a:xfrm>
        </p:spPr>
        <p:txBody>
          <a:bodyPr anchor="b"/>
          <a:lstStyle>
            <a:lvl1pPr algn="ctr">
              <a:defRPr sz="11997"/>
            </a:lvl1pPr>
          </a:lstStyle>
          <a:p>
            <a:r>
              <a:rPr lang="en-US" smtClean="0"/>
              <a:t>Click to edit Master title style</a:t>
            </a:r>
            <a:endParaRPr lang="en-US" dirty="0"/>
          </a:p>
        </p:txBody>
      </p:sp>
      <p:sp>
        <p:nvSpPr>
          <p:cNvPr id="3" name="Subtitle 2"/>
          <p:cNvSpPr>
            <a:spLocks noGrp="1"/>
          </p:cNvSpPr>
          <p:nvPr>
            <p:ph type="subTitle" idx="1"/>
          </p:nvPr>
        </p:nvSpPr>
        <p:spPr>
          <a:xfrm>
            <a:off x="3047206" y="7204076"/>
            <a:ext cx="18283238" cy="3311524"/>
          </a:xfrm>
        </p:spPr>
        <p:txBody>
          <a:bodyPr/>
          <a:lstStyle>
            <a:lvl1pPr marL="0" indent="0" algn="ctr">
              <a:buNone/>
              <a:defRPr sz="4799"/>
            </a:lvl1pPr>
            <a:lvl2pPr marL="914171" indent="0" algn="ctr">
              <a:buNone/>
              <a:defRPr sz="3999"/>
            </a:lvl2pPr>
            <a:lvl3pPr marL="1828343" indent="0" algn="ctr">
              <a:buNone/>
              <a:defRPr sz="3599"/>
            </a:lvl3pPr>
            <a:lvl4pPr marL="2742514" indent="0" algn="ctr">
              <a:buNone/>
              <a:defRPr sz="3199"/>
            </a:lvl4pPr>
            <a:lvl5pPr marL="3656686" indent="0" algn="ctr">
              <a:buNone/>
              <a:defRPr sz="3199"/>
            </a:lvl5pPr>
            <a:lvl6pPr marL="4570857" indent="0" algn="ctr">
              <a:buNone/>
              <a:defRPr sz="3199"/>
            </a:lvl6pPr>
            <a:lvl7pPr marL="5485028" indent="0" algn="ctr">
              <a:buNone/>
              <a:defRPr sz="3199"/>
            </a:lvl7pPr>
            <a:lvl8pPr marL="6399200" indent="0" algn="ctr">
              <a:buNone/>
              <a:defRPr sz="3199"/>
            </a:lvl8pPr>
            <a:lvl9pPr marL="7313371" indent="0" algn="ctr">
              <a:buNone/>
              <a:defRPr sz="3199"/>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CEE2C88-6C8F-484D-AF69-578F576B1F44}" type="slidenum">
              <a:rPr lang="en-US" smtClean="0"/>
              <a:pPr/>
              <a:t>‹#›</a:t>
            </a:fld>
            <a:endParaRPr lang="en-US" dirty="0"/>
          </a:p>
        </p:txBody>
      </p:sp>
    </p:spTree>
    <p:extLst>
      <p:ext uri="{BB962C8B-B14F-4D97-AF65-F5344CB8AC3E}">
        <p14:creationId xmlns:p14="http://schemas.microsoft.com/office/powerpoint/2010/main" val="437864493"/>
      </p:ext>
    </p:extLst>
  </p:cSld>
  <p:clrMapOvr>
    <a:masterClrMapping/>
  </p:clrMapOvr>
  <p:timing>
    <p:tnLst>
      <p:par>
        <p:cTn id="1" dur="indefinite" restart="never" nodeType="tmRoot"/>
      </p:par>
    </p:tnLst>
  </p:timing>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CEE2C88-6C8F-484D-AF69-578F576B1F44}" type="slidenum">
              <a:rPr lang="en-US" smtClean="0"/>
              <a:pPr/>
              <a:t>‹#›</a:t>
            </a:fld>
            <a:endParaRPr lang="en-US" dirty="0"/>
          </a:p>
        </p:txBody>
      </p:sp>
    </p:spTree>
    <p:extLst>
      <p:ext uri="{BB962C8B-B14F-4D97-AF65-F5344CB8AC3E}">
        <p14:creationId xmlns:p14="http://schemas.microsoft.com/office/powerpoint/2010/main" val="726644967"/>
      </p:ext>
    </p:extLst>
  </p:cSld>
  <p:clrMapOvr>
    <a:masterClrMapping/>
  </p:clrMapOvr>
  <p:timing>
    <p:tnLst>
      <p:par>
        <p:cTn id="1" dur="indefinite" restart="never" nodeType="tmRoot"/>
      </p:par>
    </p:tnLst>
  </p:timing>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7445256" y="730250"/>
            <a:ext cx="5256431" cy="11623676"/>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675963" y="730250"/>
            <a:ext cx="15464572" cy="11623676"/>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CEE2C88-6C8F-484D-AF69-578F576B1F44}" type="slidenum">
              <a:rPr lang="en-US" smtClean="0"/>
              <a:pPr/>
              <a:t>‹#›</a:t>
            </a:fld>
            <a:endParaRPr lang="en-US" dirty="0"/>
          </a:p>
        </p:txBody>
      </p:sp>
    </p:spTree>
    <p:extLst>
      <p:ext uri="{BB962C8B-B14F-4D97-AF65-F5344CB8AC3E}">
        <p14:creationId xmlns:p14="http://schemas.microsoft.com/office/powerpoint/2010/main" val="2129943527"/>
      </p:ext>
    </p:extLst>
  </p:cSld>
  <p:clrMapOvr>
    <a:masterClrMapping/>
  </p:clrMapOvr>
  <p:timing>
    <p:tnLst>
      <p:par>
        <p:cTn id="1" dur="indefinite" restart="never" nodeType="tmRoot"/>
      </p:par>
    </p:tnLst>
  </p:timing>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offee Break">
    <p:spTree>
      <p:nvGrpSpPr>
        <p:cNvPr id="1" name=""/>
        <p:cNvGrpSpPr/>
        <p:nvPr/>
      </p:nvGrpSpPr>
      <p:grpSpPr>
        <a:xfrm>
          <a:off x="0" y="0"/>
          <a:ext cx="0" cy="0"/>
          <a:chOff x="0" y="0"/>
          <a:chExt cx="0" cy="0"/>
        </a:xfrm>
      </p:grpSpPr>
      <p:sp>
        <p:nvSpPr>
          <p:cNvPr id="9" name="Picture Placeholder 7"/>
          <p:cNvSpPr>
            <a:spLocks noGrp="1" noChangeAspect="1"/>
          </p:cNvSpPr>
          <p:nvPr>
            <p:ph type="pic" sz="quarter" idx="13"/>
          </p:nvPr>
        </p:nvSpPr>
        <p:spPr>
          <a:xfrm>
            <a:off x="0" y="0"/>
            <a:ext cx="24377650" cy="13716000"/>
          </a:xfrm>
        </p:spPr>
        <p:txBody>
          <a:bodyPr>
            <a:normAutofit/>
          </a:bodyPr>
          <a:lstStyle>
            <a:lvl1pPr marL="0" indent="0">
              <a:buNone/>
              <a:defRPr sz="3200">
                <a:solidFill>
                  <a:schemeClr val="bg2"/>
                </a:solidFill>
              </a:defRPr>
            </a:lvl1pPr>
          </a:lstStyle>
          <a:p>
            <a:endParaRPr lang="en-US" dirty="0"/>
          </a:p>
        </p:txBody>
      </p:sp>
    </p:spTree>
    <p:extLst>
      <p:ext uri="{BB962C8B-B14F-4D97-AF65-F5344CB8AC3E}">
        <p14:creationId xmlns:p14="http://schemas.microsoft.com/office/powerpoint/2010/main" val="1555946446"/>
      </p:ext>
    </p:extLst>
  </p:cSld>
  <p:clrMapOvr>
    <a:masterClrMapping/>
  </p:clrMapOvr>
  <mc:AlternateContent xmlns:mc="http://schemas.openxmlformats.org/markup-compatibility/2006" xmlns:p14="http://schemas.microsoft.com/office/powerpoint/2010/main">
    <mc:Choice Requires="p14">
      <p:transition spd="slow" p14:dur="1500" advClick="0" advTm="3000">
        <p14:reveal/>
      </p:transition>
    </mc:Choice>
    <mc:Fallback xmlns="">
      <p:transition spd="slow" advClick="0" advTm="3000">
        <p:fade/>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ontact-Us">
    <p:spTree>
      <p:nvGrpSpPr>
        <p:cNvPr id="1" name=""/>
        <p:cNvGrpSpPr/>
        <p:nvPr/>
      </p:nvGrpSpPr>
      <p:grpSpPr>
        <a:xfrm>
          <a:off x="0" y="0"/>
          <a:ext cx="0" cy="0"/>
          <a:chOff x="0" y="0"/>
          <a:chExt cx="0" cy="0"/>
        </a:xfrm>
      </p:grpSpPr>
      <p:sp>
        <p:nvSpPr>
          <p:cNvPr id="15" name="Picture Placeholder 13"/>
          <p:cNvSpPr>
            <a:spLocks noGrp="1" noChangeAspect="1"/>
          </p:cNvSpPr>
          <p:nvPr>
            <p:ph type="pic" sz="quarter" idx="13"/>
          </p:nvPr>
        </p:nvSpPr>
        <p:spPr>
          <a:xfrm>
            <a:off x="-1" y="0"/>
            <a:ext cx="24377651" cy="13716000"/>
          </a:xfrm>
          <a:effectLst/>
        </p:spPr>
        <p:txBody>
          <a:bodyPr>
            <a:normAutofit/>
          </a:bodyPr>
          <a:lstStyle>
            <a:lvl1pPr marL="0" indent="0">
              <a:buNone/>
              <a:defRPr sz="4200">
                <a:ln>
                  <a:noFill/>
                </a:ln>
                <a:solidFill>
                  <a:schemeClr val="bg1">
                    <a:lumMod val="85000"/>
                  </a:schemeClr>
                </a:solidFill>
              </a:defRPr>
            </a:lvl1pPr>
          </a:lstStyle>
          <a:p>
            <a:endParaRPr lang="en-US" dirty="0"/>
          </a:p>
        </p:txBody>
      </p:sp>
    </p:spTree>
    <p:extLst>
      <p:ext uri="{BB962C8B-B14F-4D97-AF65-F5344CB8AC3E}">
        <p14:creationId xmlns:p14="http://schemas.microsoft.com/office/powerpoint/2010/main" val="494124456"/>
      </p:ext>
    </p:extLst>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Mockup Laptop">
    <p:spTree>
      <p:nvGrpSpPr>
        <p:cNvPr id="1" name=""/>
        <p:cNvGrpSpPr/>
        <p:nvPr/>
      </p:nvGrpSpPr>
      <p:grpSpPr>
        <a:xfrm>
          <a:off x="0" y="0"/>
          <a:ext cx="0" cy="0"/>
          <a:chOff x="0" y="0"/>
          <a:chExt cx="0" cy="0"/>
        </a:xfrm>
      </p:grpSpPr>
      <p:sp>
        <p:nvSpPr>
          <p:cNvPr id="13" name="Picture Placeholder 9"/>
          <p:cNvSpPr>
            <a:spLocks noGrp="1" noChangeAspect="1"/>
          </p:cNvSpPr>
          <p:nvPr>
            <p:ph type="pic" sz="quarter" idx="11"/>
          </p:nvPr>
        </p:nvSpPr>
        <p:spPr>
          <a:xfrm>
            <a:off x="13420048" y="3753036"/>
            <a:ext cx="8676664" cy="4982164"/>
          </a:xfrm>
        </p:spPr>
        <p:txBody>
          <a:bodyPr>
            <a:normAutofit/>
          </a:bodyPr>
          <a:lstStyle>
            <a:lvl1pPr marL="0" indent="0">
              <a:buNone/>
              <a:defRPr sz="2000">
                <a:solidFill>
                  <a:schemeClr val="tx1">
                    <a:lumMod val="50000"/>
                    <a:lumOff val="50000"/>
                  </a:schemeClr>
                </a:solidFill>
              </a:defRPr>
            </a:lvl1pPr>
          </a:lstStyle>
          <a:p>
            <a:endParaRPr lang="en-US" dirty="0"/>
          </a:p>
        </p:txBody>
      </p:sp>
      <p:grpSp>
        <p:nvGrpSpPr>
          <p:cNvPr id="6" name="Group 5"/>
          <p:cNvGrpSpPr/>
          <p:nvPr userDrawn="1"/>
        </p:nvGrpSpPr>
        <p:grpSpPr>
          <a:xfrm>
            <a:off x="23029685" y="547086"/>
            <a:ext cx="923589" cy="826739"/>
            <a:chOff x="23051965" y="547086"/>
            <a:chExt cx="923589" cy="826739"/>
          </a:xfrm>
        </p:grpSpPr>
        <p:sp>
          <p:nvSpPr>
            <p:cNvPr id="7" name="Rectangle 6"/>
            <p:cNvSpPr/>
            <p:nvPr userDrawn="1"/>
          </p:nvSpPr>
          <p:spPr>
            <a:xfrm>
              <a:off x="23051965" y="547086"/>
              <a:ext cx="923589" cy="73529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43" tIns="91422" rIns="182843" bIns="91422" rtlCol="0" anchor="ctr"/>
            <a:lstStyle/>
            <a:p>
              <a:pPr algn="ctr"/>
              <a:endParaRPr lang="id-ID"/>
            </a:p>
          </p:txBody>
        </p:sp>
        <p:sp>
          <p:nvSpPr>
            <p:cNvPr id="8" name="Rectangle 7"/>
            <p:cNvSpPr/>
            <p:nvPr userDrawn="1"/>
          </p:nvSpPr>
          <p:spPr>
            <a:xfrm>
              <a:off x="23051965" y="1282387"/>
              <a:ext cx="923589" cy="9143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43" tIns="91422" rIns="182843" bIns="91422" rtlCol="0" anchor="ctr"/>
            <a:lstStyle/>
            <a:p>
              <a:pPr algn="ctr"/>
              <a:endParaRPr lang="id-ID"/>
            </a:p>
          </p:txBody>
        </p:sp>
        <p:sp>
          <p:nvSpPr>
            <p:cNvPr id="10" name="Rectangle 9"/>
            <p:cNvSpPr/>
            <p:nvPr userDrawn="1"/>
          </p:nvSpPr>
          <p:spPr>
            <a:xfrm>
              <a:off x="23051965" y="1197887"/>
              <a:ext cx="923589" cy="9143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43" tIns="91422" rIns="182843" bIns="91422" rtlCol="0" anchor="ctr"/>
            <a:lstStyle/>
            <a:p>
              <a:pPr algn="ctr"/>
              <a:endParaRPr lang="id-ID"/>
            </a:p>
          </p:txBody>
        </p:sp>
      </p:grpSp>
      <p:sp>
        <p:nvSpPr>
          <p:cNvPr id="11" name="TextBox 10"/>
          <p:cNvSpPr txBox="1"/>
          <p:nvPr userDrawn="1"/>
        </p:nvSpPr>
        <p:spPr>
          <a:xfrm>
            <a:off x="23104843" y="607069"/>
            <a:ext cx="773287" cy="584703"/>
          </a:xfrm>
          <a:prstGeom prst="rect">
            <a:avLst/>
          </a:prstGeom>
          <a:noFill/>
        </p:spPr>
        <p:txBody>
          <a:bodyPr wrap="none" lIns="182807" tIns="91404" rIns="182807" bIns="91404" rtlCol="0">
            <a:spAutoFit/>
          </a:bodyPr>
          <a:lstStyle/>
          <a:p>
            <a:pPr algn="ctr"/>
            <a:fld id="{260E2A6B-A809-4840-BF14-8648BC0BDF87}" type="slidenum">
              <a:rPr lang="id-ID" sz="2600" b="0" smtClean="0">
                <a:solidFill>
                  <a:schemeClr val="bg1"/>
                </a:solidFill>
                <a:latin typeface="Lato Regular"/>
                <a:cs typeface="Lato Regular"/>
              </a:rPr>
              <a:pPr algn="ctr"/>
              <a:t>‹#›</a:t>
            </a:fld>
            <a:endParaRPr lang="id-ID" sz="2600" b="0" dirty="0">
              <a:solidFill>
                <a:schemeClr val="bg1"/>
              </a:solidFill>
              <a:latin typeface="Lato Regular"/>
              <a:cs typeface="Lato Regular"/>
            </a:endParaRPr>
          </a:p>
        </p:txBody>
      </p:sp>
      <p:sp>
        <p:nvSpPr>
          <p:cNvPr id="12" name="Freeform 30"/>
          <p:cNvSpPr>
            <a:spLocks noChangeArrowheads="1"/>
          </p:cNvSpPr>
          <p:nvPr userDrawn="1"/>
        </p:nvSpPr>
        <p:spPr bwMode="auto">
          <a:xfrm>
            <a:off x="21856474" y="12962667"/>
            <a:ext cx="350410" cy="357351"/>
          </a:xfrm>
          <a:custGeom>
            <a:avLst/>
            <a:gdLst>
              <a:gd name="T0" fmla="*/ 222 w 444"/>
              <a:gd name="T1" fmla="*/ 0 h 454"/>
              <a:gd name="T2" fmla="*/ 222 w 444"/>
              <a:gd name="T3" fmla="*/ 0 h 454"/>
              <a:gd name="T4" fmla="*/ 0 w 444"/>
              <a:gd name="T5" fmla="*/ 222 h 454"/>
              <a:gd name="T6" fmla="*/ 222 w 444"/>
              <a:gd name="T7" fmla="*/ 453 h 454"/>
              <a:gd name="T8" fmla="*/ 443 w 444"/>
              <a:gd name="T9" fmla="*/ 222 h 454"/>
              <a:gd name="T10" fmla="*/ 222 w 444"/>
              <a:gd name="T11" fmla="*/ 0 h 454"/>
            </a:gdLst>
            <a:ahLst/>
            <a:cxnLst>
              <a:cxn ang="0">
                <a:pos x="T0" y="T1"/>
              </a:cxn>
              <a:cxn ang="0">
                <a:pos x="T2" y="T3"/>
              </a:cxn>
              <a:cxn ang="0">
                <a:pos x="T4" y="T5"/>
              </a:cxn>
              <a:cxn ang="0">
                <a:pos x="T6" y="T7"/>
              </a:cxn>
              <a:cxn ang="0">
                <a:pos x="T8" y="T9"/>
              </a:cxn>
              <a:cxn ang="0">
                <a:pos x="T10" y="T11"/>
              </a:cxn>
            </a:cxnLst>
            <a:rect l="0" t="0" r="r" b="b"/>
            <a:pathLst>
              <a:path w="444" h="454">
                <a:moveTo>
                  <a:pt x="222" y="0"/>
                </a:moveTo>
                <a:lnTo>
                  <a:pt x="222" y="0"/>
                </a:lnTo>
                <a:cubicBezTo>
                  <a:pt x="35" y="0"/>
                  <a:pt x="0" y="45"/>
                  <a:pt x="0" y="222"/>
                </a:cubicBezTo>
                <a:cubicBezTo>
                  <a:pt x="0" y="408"/>
                  <a:pt x="35" y="453"/>
                  <a:pt x="222" y="453"/>
                </a:cubicBezTo>
                <a:cubicBezTo>
                  <a:pt x="407" y="453"/>
                  <a:pt x="443" y="408"/>
                  <a:pt x="443" y="222"/>
                </a:cubicBezTo>
                <a:cubicBezTo>
                  <a:pt x="443" y="45"/>
                  <a:pt x="407" y="0"/>
                  <a:pt x="222" y="0"/>
                </a:cubicBezTo>
              </a:path>
            </a:pathLst>
          </a:custGeom>
          <a:solidFill>
            <a:schemeClr val="accent1"/>
          </a:solidFill>
          <a:ln>
            <a:noFill/>
          </a:ln>
          <a:effectLst/>
          <a:extLst/>
        </p:spPr>
        <p:txBody>
          <a:bodyPr wrap="none" anchor="ctr"/>
          <a:lstStyle/>
          <a:p>
            <a:endParaRPr lang="en-US" dirty="0">
              <a:latin typeface="Calibri Light"/>
            </a:endParaRPr>
          </a:p>
        </p:txBody>
      </p:sp>
      <p:sp>
        <p:nvSpPr>
          <p:cNvPr id="16" name="Freeform 38"/>
          <p:cNvSpPr>
            <a:spLocks noChangeArrowheads="1"/>
          </p:cNvSpPr>
          <p:nvPr userDrawn="1"/>
        </p:nvSpPr>
        <p:spPr bwMode="auto">
          <a:xfrm>
            <a:off x="21957416" y="13038867"/>
            <a:ext cx="125063" cy="216775"/>
          </a:xfrm>
          <a:custGeom>
            <a:avLst/>
            <a:gdLst>
              <a:gd name="T0" fmla="*/ 124 w 133"/>
              <a:gd name="T1" fmla="*/ 204 h 231"/>
              <a:gd name="T2" fmla="*/ 124 w 133"/>
              <a:gd name="T3" fmla="*/ 204 h 231"/>
              <a:gd name="T4" fmla="*/ 124 w 133"/>
              <a:gd name="T5" fmla="*/ 230 h 231"/>
              <a:gd name="T6" fmla="*/ 97 w 133"/>
              <a:gd name="T7" fmla="*/ 230 h 231"/>
              <a:gd name="T8" fmla="*/ 0 w 133"/>
              <a:gd name="T9" fmla="*/ 133 h 231"/>
              <a:gd name="T10" fmla="*/ 0 w 133"/>
              <a:gd name="T11" fmla="*/ 107 h 231"/>
              <a:gd name="T12" fmla="*/ 97 w 133"/>
              <a:gd name="T13" fmla="*/ 9 h 231"/>
              <a:gd name="T14" fmla="*/ 124 w 133"/>
              <a:gd name="T15" fmla="*/ 9 h 231"/>
              <a:gd name="T16" fmla="*/ 124 w 133"/>
              <a:gd name="T17" fmla="*/ 35 h 231"/>
              <a:gd name="T18" fmla="*/ 44 w 133"/>
              <a:gd name="T19" fmla="*/ 115 h 231"/>
              <a:gd name="T20" fmla="*/ 124 w 133"/>
              <a:gd name="T21" fmla="*/ 204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3" h="231">
                <a:moveTo>
                  <a:pt x="124" y="204"/>
                </a:moveTo>
                <a:lnTo>
                  <a:pt x="124" y="204"/>
                </a:lnTo>
                <a:cubicBezTo>
                  <a:pt x="132" y="213"/>
                  <a:pt x="132" y="221"/>
                  <a:pt x="124" y="230"/>
                </a:cubicBezTo>
                <a:cubicBezTo>
                  <a:pt x="115" y="230"/>
                  <a:pt x="106" y="230"/>
                  <a:pt x="97" y="230"/>
                </a:cubicBezTo>
                <a:cubicBezTo>
                  <a:pt x="0" y="133"/>
                  <a:pt x="0" y="133"/>
                  <a:pt x="0" y="133"/>
                </a:cubicBezTo>
                <a:cubicBezTo>
                  <a:pt x="0" y="124"/>
                  <a:pt x="0" y="115"/>
                  <a:pt x="0" y="107"/>
                </a:cubicBezTo>
                <a:cubicBezTo>
                  <a:pt x="97" y="9"/>
                  <a:pt x="97" y="9"/>
                  <a:pt x="97" y="9"/>
                </a:cubicBezTo>
                <a:cubicBezTo>
                  <a:pt x="106" y="0"/>
                  <a:pt x="115" y="0"/>
                  <a:pt x="124" y="9"/>
                </a:cubicBezTo>
                <a:cubicBezTo>
                  <a:pt x="132" y="17"/>
                  <a:pt x="132" y="26"/>
                  <a:pt x="124" y="35"/>
                </a:cubicBezTo>
                <a:cubicBezTo>
                  <a:pt x="44" y="115"/>
                  <a:pt x="44" y="115"/>
                  <a:pt x="44" y="115"/>
                </a:cubicBezTo>
                <a:lnTo>
                  <a:pt x="124" y="204"/>
                </a:lnTo>
              </a:path>
            </a:pathLst>
          </a:custGeom>
          <a:solidFill>
            <a:schemeClr val="bg1"/>
          </a:solidFill>
          <a:ln>
            <a:noFill/>
          </a:ln>
          <a:effectLst/>
          <a:extLst/>
        </p:spPr>
        <p:txBody>
          <a:bodyPr wrap="none" anchor="ctr"/>
          <a:lstStyle/>
          <a:p>
            <a:endParaRPr lang="en-US" dirty="0">
              <a:latin typeface="Calibri Light"/>
            </a:endParaRPr>
          </a:p>
        </p:txBody>
      </p:sp>
      <p:sp>
        <p:nvSpPr>
          <p:cNvPr id="17" name="Freeform 30"/>
          <p:cNvSpPr>
            <a:spLocks noChangeArrowheads="1"/>
          </p:cNvSpPr>
          <p:nvPr userDrawn="1"/>
        </p:nvSpPr>
        <p:spPr bwMode="auto">
          <a:xfrm>
            <a:off x="22272519" y="12962229"/>
            <a:ext cx="350410" cy="357351"/>
          </a:xfrm>
          <a:custGeom>
            <a:avLst/>
            <a:gdLst>
              <a:gd name="T0" fmla="*/ 222 w 444"/>
              <a:gd name="T1" fmla="*/ 0 h 454"/>
              <a:gd name="T2" fmla="*/ 222 w 444"/>
              <a:gd name="T3" fmla="*/ 0 h 454"/>
              <a:gd name="T4" fmla="*/ 0 w 444"/>
              <a:gd name="T5" fmla="*/ 222 h 454"/>
              <a:gd name="T6" fmla="*/ 222 w 444"/>
              <a:gd name="T7" fmla="*/ 453 h 454"/>
              <a:gd name="T8" fmla="*/ 443 w 444"/>
              <a:gd name="T9" fmla="*/ 222 h 454"/>
              <a:gd name="T10" fmla="*/ 222 w 444"/>
              <a:gd name="T11" fmla="*/ 0 h 454"/>
            </a:gdLst>
            <a:ahLst/>
            <a:cxnLst>
              <a:cxn ang="0">
                <a:pos x="T0" y="T1"/>
              </a:cxn>
              <a:cxn ang="0">
                <a:pos x="T2" y="T3"/>
              </a:cxn>
              <a:cxn ang="0">
                <a:pos x="T4" y="T5"/>
              </a:cxn>
              <a:cxn ang="0">
                <a:pos x="T6" y="T7"/>
              </a:cxn>
              <a:cxn ang="0">
                <a:pos x="T8" y="T9"/>
              </a:cxn>
              <a:cxn ang="0">
                <a:pos x="T10" y="T11"/>
              </a:cxn>
            </a:cxnLst>
            <a:rect l="0" t="0" r="r" b="b"/>
            <a:pathLst>
              <a:path w="444" h="454">
                <a:moveTo>
                  <a:pt x="222" y="0"/>
                </a:moveTo>
                <a:lnTo>
                  <a:pt x="222" y="0"/>
                </a:lnTo>
                <a:cubicBezTo>
                  <a:pt x="35" y="0"/>
                  <a:pt x="0" y="45"/>
                  <a:pt x="0" y="222"/>
                </a:cubicBezTo>
                <a:cubicBezTo>
                  <a:pt x="0" y="408"/>
                  <a:pt x="35" y="453"/>
                  <a:pt x="222" y="453"/>
                </a:cubicBezTo>
                <a:cubicBezTo>
                  <a:pt x="407" y="453"/>
                  <a:pt x="443" y="408"/>
                  <a:pt x="443" y="222"/>
                </a:cubicBezTo>
                <a:cubicBezTo>
                  <a:pt x="443" y="45"/>
                  <a:pt x="407" y="0"/>
                  <a:pt x="222" y="0"/>
                </a:cubicBezTo>
              </a:path>
            </a:pathLst>
          </a:custGeom>
          <a:solidFill>
            <a:schemeClr val="accent1"/>
          </a:solidFill>
          <a:ln>
            <a:noFill/>
          </a:ln>
          <a:effectLst/>
          <a:extLst/>
        </p:spPr>
        <p:txBody>
          <a:bodyPr wrap="none" anchor="ctr"/>
          <a:lstStyle/>
          <a:p>
            <a:endParaRPr lang="en-US" dirty="0">
              <a:latin typeface="Calibri Light"/>
            </a:endParaRPr>
          </a:p>
        </p:txBody>
      </p:sp>
      <p:sp>
        <p:nvSpPr>
          <p:cNvPr id="18" name="Freeform 38"/>
          <p:cNvSpPr>
            <a:spLocks noChangeArrowheads="1"/>
          </p:cNvSpPr>
          <p:nvPr userDrawn="1"/>
        </p:nvSpPr>
        <p:spPr bwMode="auto">
          <a:xfrm flipH="1">
            <a:off x="22365174" y="13038429"/>
            <a:ext cx="124405" cy="216775"/>
          </a:xfrm>
          <a:custGeom>
            <a:avLst/>
            <a:gdLst>
              <a:gd name="T0" fmla="*/ 124 w 133"/>
              <a:gd name="T1" fmla="*/ 204 h 231"/>
              <a:gd name="T2" fmla="*/ 124 w 133"/>
              <a:gd name="T3" fmla="*/ 204 h 231"/>
              <a:gd name="T4" fmla="*/ 124 w 133"/>
              <a:gd name="T5" fmla="*/ 230 h 231"/>
              <a:gd name="T6" fmla="*/ 97 w 133"/>
              <a:gd name="T7" fmla="*/ 230 h 231"/>
              <a:gd name="T8" fmla="*/ 0 w 133"/>
              <a:gd name="T9" fmla="*/ 133 h 231"/>
              <a:gd name="T10" fmla="*/ 0 w 133"/>
              <a:gd name="T11" fmla="*/ 107 h 231"/>
              <a:gd name="T12" fmla="*/ 97 w 133"/>
              <a:gd name="T13" fmla="*/ 9 h 231"/>
              <a:gd name="T14" fmla="*/ 124 w 133"/>
              <a:gd name="T15" fmla="*/ 9 h 231"/>
              <a:gd name="T16" fmla="*/ 124 w 133"/>
              <a:gd name="T17" fmla="*/ 35 h 231"/>
              <a:gd name="T18" fmla="*/ 44 w 133"/>
              <a:gd name="T19" fmla="*/ 115 h 231"/>
              <a:gd name="T20" fmla="*/ 124 w 133"/>
              <a:gd name="T21" fmla="*/ 204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3" h="231">
                <a:moveTo>
                  <a:pt x="124" y="204"/>
                </a:moveTo>
                <a:lnTo>
                  <a:pt x="124" y="204"/>
                </a:lnTo>
                <a:cubicBezTo>
                  <a:pt x="132" y="213"/>
                  <a:pt x="132" y="221"/>
                  <a:pt x="124" y="230"/>
                </a:cubicBezTo>
                <a:cubicBezTo>
                  <a:pt x="115" y="230"/>
                  <a:pt x="106" y="230"/>
                  <a:pt x="97" y="230"/>
                </a:cubicBezTo>
                <a:cubicBezTo>
                  <a:pt x="0" y="133"/>
                  <a:pt x="0" y="133"/>
                  <a:pt x="0" y="133"/>
                </a:cubicBezTo>
                <a:cubicBezTo>
                  <a:pt x="0" y="124"/>
                  <a:pt x="0" y="115"/>
                  <a:pt x="0" y="107"/>
                </a:cubicBezTo>
                <a:cubicBezTo>
                  <a:pt x="97" y="9"/>
                  <a:pt x="97" y="9"/>
                  <a:pt x="97" y="9"/>
                </a:cubicBezTo>
                <a:cubicBezTo>
                  <a:pt x="106" y="0"/>
                  <a:pt x="115" y="0"/>
                  <a:pt x="124" y="9"/>
                </a:cubicBezTo>
                <a:cubicBezTo>
                  <a:pt x="132" y="17"/>
                  <a:pt x="132" y="26"/>
                  <a:pt x="124" y="35"/>
                </a:cubicBezTo>
                <a:cubicBezTo>
                  <a:pt x="44" y="115"/>
                  <a:pt x="44" y="115"/>
                  <a:pt x="44" y="115"/>
                </a:cubicBezTo>
                <a:lnTo>
                  <a:pt x="124" y="204"/>
                </a:lnTo>
              </a:path>
            </a:pathLst>
          </a:custGeom>
          <a:solidFill>
            <a:schemeClr val="bg1"/>
          </a:solidFill>
          <a:ln>
            <a:noFill/>
          </a:ln>
          <a:effectLst/>
          <a:extLst/>
        </p:spPr>
        <p:txBody>
          <a:bodyPr wrap="none" anchor="ctr"/>
          <a:lstStyle/>
          <a:p>
            <a:endParaRPr lang="en-US" dirty="0">
              <a:latin typeface="Calibri Light"/>
            </a:endParaRPr>
          </a:p>
        </p:txBody>
      </p:sp>
      <p:sp>
        <p:nvSpPr>
          <p:cNvPr id="14" name="TextBox 13"/>
          <p:cNvSpPr txBox="1"/>
          <p:nvPr userDrawn="1"/>
        </p:nvSpPr>
        <p:spPr>
          <a:xfrm>
            <a:off x="1625380" y="12834421"/>
            <a:ext cx="3655098" cy="461665"/>
          </a:xfrm>
          <a:prstGeom prst="rect">
            <a:avLst/>
          </a:prstGeom>
          <a:noFill/>
        </p:spPr>
        <p:txBody>
          <a:bodyPr wrap="square" rtlCol="0">
            <a:spAutoFit/>
          </a:bodyPr>
          <a:lstStyle/>
          <a:p>
            <a:r>
              <a:rPr lang="id-ID" sz="2400" b="1" dirty="0" smtClean="0">
                <a:solidFill>
                  <a:schemeClr val="tx2"/>
                </a:solidFill>
                <a:latin typeface="Lato Regular"/>
                <a:cs typeface="Lato Regular"/>
              </a:rPr>
              <a:t>Group 8, </a:t>
            </a:r>
            <a:r>
              <a:rPr lang="id-ID" sz="2400" b="0" dirty="0" err="1" smtClean="0">
                <a:solidFill>
                  <a:schemeClr val="tx2"/>
                </a:solidFill>
                <a:latin typeface="Lato Regular"/>
                <a:cs typeface="Lato Regular"/>
              </a:rPr>
              <a:t>Section-A</a:t>
            </a:r>
            <a:endParaRPr lang="id-ID" sz="2400" b="0" dirty="0">
              <a:solidFill>
                <a:schemeClr val="tx2"/>
              </a:solidFill>
              <a:latin typeface="Lato Light"/>
              <a:cs typeface="Lato Light"/>
            </a:endParaRPr>
          </a:p>
        </p:txBody>
      </p:sp>
    </p:spTree>
    <p:extLst>
      <p:ext uri="{BB962C8B-B14F-4D97-AF65-F5344CB8AC3E}">
        <p14:creationId xmlns:p14="http://schemas.microsoft.com/office/powerpoint/2010/main" val="2581566386"/>
      </p:ext>
    </p:extLst>
  </p:cSld>
  <p:clrMapOvr>
    <a:masterClrMapping/>
  </p:clrMapOvr>
  <mc:AlternateContent xmlns:mc="http://schemas.openxmlformats.org/markup-compatibility/2006" xmlns:p14="http://schemas.microsoft.com/office/powerpoint/2010/main">
    <mc:Choice Requires="p14">
      <p:transition spd="med" p14:dur="700" advClick="0" advTm="3000">
        <p:fade/>
      </p:transition>
    </mc:Choice>
    <mc:Fallback xmlns="">
      <p:transition xmlns:p14="http://schemas.microsoft.com/office/powerpoint/2010/main" spd="med" advClick="0" advTm="3000">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CEE2C88-6C8F-484D-AF69-578F576B1F44}" type="slidenum">
              <a:rPr lang="en-US" smtClean="0"/>
              <a:pPr/>
              <a:t>‹#›</a:t>
            </a:fld>
            <a:endParaRPr lang="en-US" dirty="0"/>
          </a:p>
        </p:txBody>
      </p:sp>
    </p:spTree>
    <p:extLst>
      <p:ext uri="{BB962C8B-B14F-4D97-AF65-F5344CB8AC3E}">
        <p14:creationId xmlns:p14="http://schemas.microsoft.com/office/powerpoint/2010/main" val="1909559229"/>
      </p:ext>
    </p:extLst>
  </p:cSld>
  <p:clrMapOvr>
    <a:masterClrMapping/>
  </p:clrMapOvr>
  <p:timing>
    <p:tnLst>
      <p:par>
        <p:cTn id="1" dur="indefinite" restart="never" nodeType="tmRoot"/>
      </p:par>
    </p:tnLst>
  </p:timing>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63267" y="3419477"/>
            <a:ext cx="21025723" cy="5705474"/>
          </a:xfrm>
        </p:spPr>
        <p:txBody>
          <a:bodyPr anchor="b"/>
          <a:lstStyle>
            <a:lvl1pPr>
              <a:defRPr sz="11997"/>
            </a:lvl1pPr>
          </a:lstStyle>
          <a:p>
            <a:r>
              <a:rPr lang="en-US" smtClean="0"/>
              <a:t>Click to edit Master title style</a:t>
            </a:r>
            <a:endParaRPr lang="en-US" dirty="0"/>
          </a:p>
        </p:txBody>
      </p:sp>
      <p:sp>
        <p:nvSpPr>
          <p:cNvPr id="3" name="Text Placeholder 2"/>
          <p:cNvSpPr>
            <a:spLocks noGrp="1"/>
          </p:cNvSpPr>
          <p:nvPr>
            <p:ph type="body" idx="1"/>
          </p:nvPr>
        </p:nvSpPr>
        <p:spPr>
          <a:xfrm>
            <a:off x="1663267" y="9178927"/>
            <a:ext cx="21025723" cy="3000374"/>
          </a:xfrm>
        </p:spPr>
        <p:txBody>
          <a:bodyPr/>
          <a:lstStyle>
            <a:lvl1pPr marL="0" indent="0">
              <a:buNone/>
              <a:defRPr sz="4799">
                <a:solidFill>
                  <a:schemeClr val="tx1">
                    <a:tint val="75000"/>
                  </a:schemeClr>
                </a:solidFill>
              </a:defRPr>
            </a:lvl1pPr>
            <a:lvl2pPr marL="914171" indent="0">
              <a:buNone/>
              <a:defRPr sz="3999">
                <a:solidFill>
                  <a:schemeClr val="tx1">
                    <a:tint val="75000"/>
                  </a:schemeClr>
                </a:solidFill>
              </a:defRPr>
            </a:lvl2pPr>
            <a:lvl3pPr marL="1828343" indent="0">
              <a:buNone/>
              <a:defRPr sz="3599">
                <a:solidFill>
                  <a:schemeClr val="tx1">
                    <a:tint val="75000"/>
                  </a:schemeClr>
                </a:solidFill>
              </a:defRPr>
            </a:lvl3pPr>
            <a:lvl4pPr marL="2742514" indent="0">
              <a:buNone/>
              <a:defRPr sz="3199">
                <a:solidFill>
                  <a:schemeClr val="tx1">
                    <a:tint val="75000"/>
                  </a:schemeClr>
                </a:solidFill>
              </a:defRPr>
            </a:lvl4pPr>
            <a:lvl5pPr marL="3656686" indent="0">
              <a:buNone/>
              <a:defRPr sz="3199">
                <a:solidFill>
                  <a:schemeClr val="tx1">
                    <a:tint val="75000"/>
                  </a:schemeClr>
                </a:solidFill>
              </a:defRPr>
            </a:lvl5pPr>
            <a:lvl6pPr marL="4570857" indent="0">
              <a:buNone/>
              <a:defRPr sz="3199">
                <a:solidFill>
                  <a:schemeClr val="tx1">
                    <a:tint val="75000"/>
                  </a:schemeClr>
                </a:solidFill>
              </a:defRPr>
            </a:lvl6pPr>
            <a:lvl7pPr marL="5485028" indent="0">
              <a:buNone/>
              <a:defRPr sz="3199">
                <a:solidFill>
                  <a:schemeClr val="tx1">
                    <a:tint val="75000"/>
                  </a:schemeClr>
                </a:solidFill>
              </a:defRPr>
            </a:lvl7pPr>
            <a:lvl8pPr marL="6399200" indent="0">
              <a:buNone/>
              <a:defRPr sz="3199">
                <a:solidFill>
                  <a:schemeClr val="tx1">
                    <a:tint val="75000"/>
                  </a:schemeClr>
                </a:solidFill>
              </a:defRPr>
            </a:lvl8pPr>
            <a:lvl9pPr marL="7313371" indent="0">
              <a:buNone/>
              <a:defRPr sz="3199">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CEE2C88-6C8F-484D-AF69-578F576B1F44}" type="slidenum">
              <a:rPr lang="en-US" smtClean="0"/>
              <a:pPr/>
              <a:t>‹#›</a:t>
            </a:fld>
            <a:endParaRPr lang="en-US" dirty="0"/>
          </a:p>
        </p:txBody>
      </p:sp>
    </p:spTree>
    <p:extLst>
      <p:ext uri="{BB962C8B-B14F-4D97-AF65-F5344CB8AC3E}">
        <p14:creationId xmlns:p14="http://schemas.microsoft.com/office/powerpoint/2010/main" val="1966341035"/>
      </p:ext>
    </p:extLst>
  </p:cSld>
  <p:clrMapOvr>
    <a:masterClrMapping/>
  </p:clrMapOvr>
  <p:timing>
    <p:tnLst>
      <p:par>
        <p:cTn id="1" dur="indefinite" restart="never" nodeType="tmRoot"/>
      </p:par>
    </p:tnLst>
  </p:timing>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675964" y="3651250"/>
            <a:ext cx="10360501" cy="870267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12341185" y="3651250"/>
            <a:ext cx="10360501" cy="870267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CEE2C88-6C8F-484D-AF69-578F576B1F44}" type="slidenum">
              <a:rPr lang="en-US" smtClean="0"/>
              <a:pPr/>
              <a:t>‹#›</a:t>
            </a:fld>
            <a:endParaRPr lang="en-US" dirty="0"/>
          </a:p>
        </p:txBody>
      </p:sp>
    </p:spTree>
    <p:extLst>
      <p:ext uri="{BB962C8B-B14F-4D97-AF65-F5344CB8AC3E}">
        <p14:creationId xmlns:p14="http://schemas.microsoft.com/office/powerpoint/2010/main" val="667931562"/>
      </p:ext>
    </p:extLst>
  </p:cSld>
  <p:clrMapOvr>
    <a:masterClrMapping/>
  </p:clrMapOvr>
  <p:timing>
    <p:tnLst>
      <p:par>
        <p:cTn id="1" dur="indefinite" restart="never" nodeType="tmRoot"/>
      </p:par>
    </p:tnLst>
  </p:timing>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79139" y="730251"/>
            <a:ext cx="21025723" cy="2651126"/>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679139" y="3362326"/>
            <a:ext cx="10312888" cy="1647824"/>
          </a:xfrm>
        </p:spPr>
        <p:txBody>
          <a:bodyPr anchor="b"/>
          <a:lstStyle>
            <a:lvl1pPr marL="0" indent="0">
              <a:buNone/>
              <a:defRPr sz="4799" b="1"/>
            </a:lvl1pPr>
            <a:lvl2pPr marL="914171" indent="0">
              <a:buNone/>
              <a:defRPr sz="3999" b="1"/>
            </a:lvl2pPr>
            <a:lvl3pPr marL="1828343" indent="0">
              <a:buNone/>
              <a:defRPr sz="3599" b="1"/>
            </a:lvl3pPr>
            <a:lvl4pPr marL="2742514" indent="0">
              <a:buNone/>
              <a:defRPr sz="3199" b="1"/>
            </a:lvl4pPr>
            <a:lvl5pPr marL="3656686" indent="0">
              <a:buNone/>
              <a:defRPr sz="3199" b="1"/>
            </a:lvl5pPr>
            <a:lvl6pPr marL="4570857" indent="0">
              <a:buNone/>
              <a:defRPr sz="3199" b="1"/>
            </a:lvl6pPr>
            <a:lvl7pPr marL="5485028" indent="0">
              <a:buNone/>
              <a:defRPr sz="3199" b="1"/>
            </a:lvl7pPr>
            <a:lvl8pPr marL="6399200" indent="0">
              <a:buNone/>
              <a:defRPr sz="3199" b="1"/>
            </a:lvl8pPr>
            <a:lvl9pPr marL="7313371" indent="0">
              <a:buNone/>
              <a:defRPr sz="3199" b="1"/>
            </a:lvl9pPr>
          </a:lstStyle>
          <a:p>
            <a:pPr lvl="0"/>
            <a:r>
              <a:rPr lang="en-US" smtClean="0"/>
              <a:t>Click to edit Master text styles</a:t>
            </a:r>
          </a:p>
        </p:txBody>
      </p:sp>
      <p:sp>
        <p:nvSpPr>
          <p:cNvPr id="4" name="Content Placeholder 3"/>
          <p:cNvSpPr>
            <a:spLocks noGrp="1"/>
          </p:cNvSpPr>
          <p:nvPr>
            <p:ph sz="half" idx="2"/>
          </p:nvPr>
        </p:nvSpPr>
        <p:spPr>
          <a:xfrm>
            <a:off x="1679139" y="5010150"/>
            <a:ext cx="10312888" cy="736917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12341186" y="3362326"/>
            <a:ext cx="10363676" cy="1647824"/>
          </a:xfrm>
        </p:spPr>
        <p:txBody>
          <a:bodyPr anchor="b"/>
          <a:lstStyle>
            <a:lvl1pPr marL="0" indent="0">
              <a:buNone/>
              <a:defRPr sz="4799" b="1"/>
            </a:lvl1pPr>
            <a:lvl2pPr marL="914171" indent="0">
              <a:buNone/>
              <a:defRPr sz="3999" b="1"/>
            </a:lvl2pPr>
            <a:lvl3pPr marL="1828343" indent="0">
              <a:buNone/>
              <a:defRPr sz="3599" b="1"/>
            </a:lvl3pPr>
            <a:lvl4pPr marL="2742514" indent="0">
              <a:buNone/>
              <a:defRPr sz="3199" b="1"/>
            </a:lvl4pPr>
            <a:lvl5pPr marL="3656686" indent="0">
              <a:buNone/>
              <a:defRPr sz="3199" b="1"/>
            </a:lvl5pPr>
            <a:lvl6pPr marL="4570857" indent="0">
              <a:buNone/>
              <a:defRPr sz="3199" b="1"/>
            </a:lvl6pPr>
            <a:lvl7pPr marL="5485028" indent="0">
              <a:buNone/>
              <a:defRPr sz="3199" b="1"/>
            </a:lvl7pPr>
            <a:lvl8pPr marL="6399200" indent="0">
              <a:buNone/>
              <a:defRPr sz="3199" b="1"/>
            </a:lvl8pPr>
            <a:lvl9pPr marL="7313371" indent="0">
              <a:buNone/>
              <a:defRPr sz="3199" b="1"/>
            </a:lvl9pPr>
          </a:lstStyle>
          <a:p>
            <a:pPr lvl="0"/>
            <a:r>
              <a:rPr lang="en-US" smtClean="0"/>
              <a:t>Click to edit Master text styles</a:t>
            </a:r>
          </a:p>
        </p:txBody>
      </p:sp>
      <p:sp>
        <p:nvSpPr>
          <p:cNvPr id="6" name="Content Placeholder 5"/>
          <p:cNvSpPr>
            <a:spLocks noGrp="1"/>
          </p:cNvSpPr>
          <p:nvPr>
            <p:ph sz="quarter" idx="4"/>
          </p:nvPr>
        </p:nvSpPr>
        <p:spPr>
          <a:xfrm>
            <a:off x="12341186" y="5010150"/>
            <a:ext cx="10363676" cy="736917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FCEE2C88-6C8F-484D-AF69-578F576B1F44}" type="slidenum">
              <a:rPr lang="en-US" smtClean="0"/>
              <a:pPr/>
              <a:t>‹#›</a:t>
            </a:fld>
            <a:endParaRPr lang="en-US" dirty="0"/>
          </a:p>
        </p:txBody>
      </p:sp>
    </p:spTree>
    <p:extLst>
      <p:ext uri="{BB962C8B-B14F-4D97-AF65-F5344CB8AC3E}">
        <p14:creationId xmlns:p14="http://schemas.microsoft.com/office/powerpoint/2010/main" val="1028739665"/>
      </p:ext>
    </p:extLst>
  </p:cSld>
  <p:clrMapOvr>
    <a:masterClrMapping/>
  </p:clrMapOvr>
  <p:timing>
    <p:tnLst>
      <p:par>
        <p:cTn id="1" dur="indefinite" restart="never" nodeType="tmRoot"/>
      </p:par>
    </p:tnLst>
  </p:timing>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FCEE2C88-6C8F-484D-AF69-578F576B1F44}" type="slidenum">
              <a:rPr lang="en-US" smtClean="0"/>
              <a:pPr/>
              <a:t>‹#›</a:t>
            </a:fld>
            <a:endParaRPr lang="en-US" dirty="0"/>
          </a:p>
        </p:txBody>
      </p:sp>
    </p:spTree>
    <p:extLst>
      <p:ext uri="{BB962C8B-B14F-4D97-AF65-F5344CB8AC3E}">
        <p14:creationId xmlns:p14="http://schemas.microsoft.com/office/powerpoint/2010/main" val="636707658"/>
      </p:ext>
    </p:extLst>
  </p:cSld>
  <p:clrMapOvr>
    <a:masterClrMapping/>
  </p:clrMapOvr>
  <p:timing>
    <p:tnLst>
      <p:par>
        <p:cTn id="1" dur="indefinite" restart="never" nodeType="tmRoot"/>
      </p:par>
    </p:tnLst>
  </p:timing>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FCEE2C88-6C8F-484D-AF69-578F576B1F44}" type="slidenum">
              <a:rPr lang="en-US" smtClean="0"/>
              <a:pPr/>
              <a:t>‹#›</a:t>
            </a:fld>
            <a:endParaRPr lang="en-US" dirty="0"/>
          </a:p>
        </p:txBody>
      </p:sp>
    </p:spTree>
    <p:extLst>
      <p:ext uri="{BB962C8B-B14F-4D97-AF65-F5344CB8AC3E}">
        <p14:creationId xmlns:p14="http://schemas.microsoft.com/office/powerpoint/2010/main" val="234595005"/>
      </p:ext>
    </p:extLst>
  </p:cSld>
  <p:clrMapOvr>
    <a:masterClrMapping/>
  </p:clrMapOvr>
  <p:timing>
    <p:tnLst>
      <p:par>
        <p:cTn id="1" dur="indefinite" restart="never" nodeType="tmRoot"/>
      </p:par>
    </p:tnLst>
  </p:timing>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140" y="914400"/>
            <a:ext cx="7862426" cy="3200400"/>
          </a:xfrm>
        </p:spPr>
        <p:txBody>
          <a:bodyPr anchor="b"/>
          <a:lstStyle>
            <a:lvl1pPr>
              <a:defRPr sz="6398"/>
            </a:lvl1pPr>
          </a:lstStyle>
          <a:p>
            <a:r>
              <a:rPr lang="en-US" smtClean="0"/>
              <a:t>Click to edit Master title style</a:t>
            </a:r>
            <a:endParaRPr lang="en-US" dirty="0"/>
          </a:p>
        </p:txBody>
      </p:sp>
      <p:sp>
        <p:nvSpPr>
          <p:cNvPr id="3" name="Content Placeholder 2"/>
          <p:cNvSpPr>
            <a:spLocks noGrp="1"/>
          </p:cNvSpPr>
          <p:nvPr>
            <p:ph idx="1"/>
          </p:nvPr>
        </p:nvSpPr>
        <p:spPr>
          <a:xfrm>
            <a:off x="10363677" y="1974851"/>
            <a:ext cx="12341185" cy="9747250"/>
          </a:xfrm>
        </p:spPr>
        <p:txBody>
          <a:bodyPr/>
          <a:lstStyle>
            <a:lvl1pPr>
              <a:defRPr sz="6398"/>
            </a:lvl1pPr>
            <a:lvl2pPr>
              <a:defRPr sz="5599"/>
            </a:lvl2pPr>
            <a:lvl3pPr>
              <a:defRPr sz="4799"/>
            </a:lvl3pPr>
            <a:lvl4pPr>
              <a:defRPr sz="3999"/>
            </a:lvl4pPr>
            <a:lvl5pPr>
              <a:defRPr sz="3999"/>
            </a:lvl5pPr>
            <a:lvl6pPr>
              <a:defRPr sz="3999"/>
            </a:lvl6pPr>
            <a:lvl7pPr>
              <a:defRPr sz="3999"/>
            </a:lvl7pPr>
            <a:lvl8pPr>
              <a:defRPr sz="3999"/>
            </a:lvl8pPr>
            <a:lvl9pPr>
              <a:defRPr sz="3999"/>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679140" y="4114800"/>
            <a:ext cx="7862426" cy="7623176"/>
          </a:xfrm>
        </p:spPr>
        <p:txBody>
          <a:bodyPr/>
          <a:lstStyle>
            <a:lvl1pPr marL="0" indent="0">
              <a:buNone/>
              <a:defRPr sz="3199"/>
            </a:lvl1pPr>
            <a:lvl2pPr marL="914171" indent="0">
              <a:buNone/>
              <a:defRPr sz="2799"/>
            </a:lvl2pPr>
            <a:lvl3pPr marL="1828343" indent="0">
              <a:buNone/>
              <a:defRPr sz="2399"/>
            </a:lvl3pPr>
            <a:lvl4pPr marL="2742514" indent="0">
              <a:buNone/>
              <a:defRPr sz="2000"/>
            </a:lvl4pPr>
            <a:lvl5pPr marL="3656686" indent="0">
              <a:buNone/>
              <a:defRPr sz="2000"/>
            </a:lvl5pPr>
            <a:lvl6pPr marL="4570857" indent="0">
              <a:buNone/>
              <a:defRPr sz="2000"/>
            </a:lvl6pPr>
            <a:lvl7pPr marL="5485028" indent="0">
              <a:buNone/>
              <a:defRPr sz="2000"/>
            </a:lvl7pPr>
            <a:lvl8pPr marL="6399200" indent="0">
              <a:buNone/>
              <a:defRPr sz="2000"/>
            </a:lvl8pPr>
            <a:lvl9pPr marL="7313371" indent="0">
              <a:buNone/>
              <a:defRPr sz="20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CEE2C88-6C8F-484D-AF69-578F576B1F44}" type="slidenum">
              <a:rPr lang="en-US" smtClean="0"/>
              <a:pPr/>
              <a:t>‹#›</a:t>
            </a:fld>
            <a:endParaRPr lang="en-US" dirty="0"/>
          </a:p>
        </p:txBody>
      </p:sp>
    </p:spTree>
    <p:extLst>
      <p:ext uri="{BB962C8B-B14F-4D97-AF65-F5344CB8AC3E}">
        <p14:creationId xmlns:p14="http://schemas.microsoft.com/office/powerpoint/2010/main" val="58273143"/>
      </p:ext>
    </p:extLst>
  </p:cSld>
  <p:clrMapOvr>
    <a:masterClrMapping/>
  </p:clrMapOvr>
  <p:timing>
    <p:tnLst>
      <p:par>
        <p:cTn id="1" dur="indefinite" restart="never" nodeType="tmRoot"/>
      </p:par>
    </p:tnLst>
  </p:timing>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140" y="914400"/>
            <a:ext cx="7862426" cy="3200400"/>
          </a:xfrm>
        </p:spPr>
        <p:txBody>
          <a:bodyPr anchor="b"/>
          <a:lstStyle>
            <a:lvl1pPr>
              <a:defRPr sz="6398"/>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363677" y="1974851"/>
            <a:ext cx="12341185" cy="9747250"/>
          </a:xfrm>
        </p:spPr>
        <p:txBody>
          <a:bodyPr anchor="t"/>
          <a:lstStyle>
            <a:lvl1pPr marL="0" indent="0">
              <a:buNone/>
              <a:defRPr sz="6398"/>
            </a:lvl1pPr>
            <a:lvl2pPr marL="914171" indent="0">
              <a:buNone/>
              <a:defRPr sz="5599"/>
            </a:lvl2pPr>
            <a:lvl3pPr marL="1828343" indent="0">
              <a:buNone/>
              <a:defRPr sz="4799"/>
            </a:lvl3pPr>
            <a:lvl4pPr marL="2742514" indent="0">
              <a:buNone/>
              <a:defRPr sz="3999"/>
            </a:lvl4pPr>
            <a:lvl5pPr marL="3656686" indent="0">
              <a:buNone/>
              <a:defRPr sz="3999"/>
            </a:lvl5pPr>
            <a:lvl6pPr marL="4570857" indent="0">
              <a:buNone/>
              <a:defRPr sz="3999"/>
            </a:lvl6pPr>
            <a:lvl7pPr marL="5485028" indent="0">
              <a:buNone/>
              <a:defRPr sz="3999"/>
            </a:lvl7pPr>
            <a:lvl8pPr marL="6399200" indent="0">
              <a:buNone/>
              <a:defRPr sz="3999"/>
            </a:lvl8pPr>
            <a:lvl9pPr marL="7313371" indent="0">
              <a:buNone/>
              <a:defRPr sz="3999"/>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679140" y="4114800"/>
            <a:ext cx="7862426" cy="7623176"/>
          </a:xfrm>
        </p:spPr>
        <p:txBody>
          <a:bodyPr/>
          <a:lstStyle>
            <a:lvl1pPr marL="0" indent="0">
              <a:buNone/>
              <a:defRPr sz="3199"/>
            </a:lvl1pPr>
            <a:lvl2pPr marL="914171" indent="0">
              <a:buNone/>
              <a:defRPr sz="2799"/>
            </a:lvl2pPr>
            <a:lvl3pPr marL="1828343" indent="0">
              <a:buNone/>
              <a:defRPr sz="2399"/>
            </a:lvl3pPr>
            <a:lvl4pPr marL="2742514" indent="0">
              <a:buNone/>
              <a:defRPr sz="2000"/>
            </a:lvl4pPr>
            <a:lvl5pPr marL="3656686" indent="0">
              <a:buNone/>
              <a:defRPr sz="2000"/>
            </a:lvl5pPr>
            <a:lvl6pPr marL="4570857" indent="0">
              <a:buNone/>
              <a:defRPr sz="2000"/>
            </a:lvl6pPr>
            <a:lvl7pPr marL="5485028" indent="0">
              <a:buNone/>
              <a:defRPr sz="2000"/>
            </a:lvl7pPr>
            <a:lvl8pPr marL="6399200" indent="0">
              <a:buNone/>
              <a:defRPr sz="2000"/>
            </a:lvl8pPr>
            <a:lvl9pPr marL="7313371" indent="0">
              <a:buNone/>
              <a:defRPr sz="20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CEE2C88-6C8F-484D-AF69-578F576B1F44}" type="slidenum">
              <a:rPr lang="en-US" smtClean="0"/>
              <a:pPr/>
              <a:t>‹#›</a:t>
            </a:fld>
            <a:endParaRPr lang="en-US" dirty="0"/>
          </a:p>
        </p:txBody>
      </p:sp>
    </p:spTree>
    <p:extLst>
      <p:ext uri="{BB962C8B-B14F-4D97-AF65-F5344CB8AC3E}">
        <p14:creationId xmlns:p14="http://schemas.microsoft.com/office/powerpoint/2010/main" val="144171369"/>
      </p:ext>
    </p:extLst>
  </p:cSld>
  <p:clrMapOvr>
    <a:masterClrMapping/>
  </p:clrMapOvr>
  <p:timing>
    <p:tnLst>
      <p:par>
        <p:cTn id="1" dur="indefinite" restart="never" nodeType="tmRoot"/>
      </p:par>
    </p:tnLst>
  </p:timing>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75964" y="730251"/>
            <a:ext cx="21025723" cy="265112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675964" y="3651250"/>
            <a:ext cx="21025723" cy="870267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675964" y="12712701"/>
            <a:ext cx="5484971" cy="730250"/>
          </a:xfrm>
          <a:prstGeom prst="rect">
            <a:avLst/>
          </a:prstGeom>
        </p:spPr>
        <p:txBody>
          <a:bodyPr vert="horz" lIns="91440" tIns="45720" rIns="91440" bIns="45720" rtlCol="0" anchor="ctr"/>
          <a:lstStyle>
            <a:lvl1pPr algn="l">
              <a:defRPr sz="2399">
                <a:solidFill>
                  <a:schemeClr val="tx1">
                    <a:tint val="75000"/>
                  </a:schemeClr>
                </a:solidFill>
              </a:defRPr>
            </a:lvl1pPr>
          </a:lstStyle>
          <a:p>
            <a:endParaRPr lang="en-US" dirty="0"/>
          </a:p>
        </p:txBody>
      </p:sp>
      <p:sp>
        <p:nvSpPr>
          <p:cNvPr id="5" name="Footer Placeholder 4"/>
          <p:cNvSpPr>
            <a:spLocks noGrp="1"/>
          </p:cNvSpPr>
          <p:nvPr>
            <p:ph type="ftr" sz="quarter" idx="3"/>
          </p:nvPr>
        </p:nvSpPr>
        <p:spPr>
          <a:xfrm>
            <a:off x="8075097" y="12712701"/>
            <a:ext cx="8227457" cy="730250"/>
          </a:xfrm>
          <a:prstGeom prst="rect">
            <a:avLst/>
          </a:prstGeom>
        </p:spPr>
        <p:txBody>
          <a:bodyPr vert="horz" lIns="91440" tIns="45720" rIns="91440" bIns="45720" rtlCol="0" anchor="ctr"/>
          <a:lstStyle>
            <a:lvl1pPr algn="ctr">
              <a:defRPr sz="2399">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7216715" y="12712701"/>
            <a:ext cx="5484971" cy="730250"/>
          </a:xfrm>
          <a:prstGeom prst="rect">
            <a:avLst/>
          </a:prstGeom>
        </p:spPr>
        <p:txBody>
          <a:bodyPr vert="horz" lIns="91440" tIns="45720" rIns="91440" bIns="45720" rtlCol="0" anchor="ctr"/>
          <a:lstStyle>
            <a:lvl1pPr algn="r">
              <a:defRPr sz="2399">
                <a:solidFill>
                  <a:schemeClr val="tx1">
                    <a:tint val="75000"/>
                  </a:schemeClr>
                </a:solidFill>
              </a:defRPr>
            </a:lvl1pPr>
          </a:lstStyle>
          <a:p>
            <a:fld id="{FCEE2C88-6C8F-484D-AF69-578F576B1F44}" type="slidenum">
              <a:rPr lang="en-US" smtClean="0"/>
              <a:pPr/>
              <a:t>‹#›</a:t>
            </a:fld>
            <a:endParaRPr lang="en-US" dirty="0"/>
          </a:p>
        </p:txBody>
      </p:sp>
    </p:spTree>
    <p:extLst>
      <p:ext uri="{BB962C8B-B14F-4D97-AF65-F5344CB8AC3E}">
        <p14:creationId xmlns:p14="http://schemas.microsoft.com/office/powerpoint/2010/main" val="1643572322"/>
      </p:ext>
    </p:extLst>
  </p:cSld>
  <p:clrMap bg1="lt1" tx1="dk1" bg2="lt2" tx2="dk2" accent1="accent1" accent2="accent2" accent3="accent3" accent4="accent4" accent5="accent5" accent6="accent6" hlink="hlink" folHlink="folHlink"/>
  <p:sldLayoutIdLst>
    <p:sldLayoutId id="2147483874" r:id="rId1"/>
    <p:sldLayoutId id="2147483875" r:id="rId2"/>
    <p:sldLayoutId id="2147483876" r:id="rId3"/>
    <p:sldLayoutId id="2147483877" r:id="rId4"/>
    <p:sldLayoutId id="2147483878" r:id="rId5"/>
    <p:sldLayoutId id="2147483879" r:id="rId6"/>
    <p:sldLayoutId id="2147483880" r:id="rId7"/>
    <p:sldLayoutId id="2147483881" r:id="rId8"/>
    <p:sldLayoutId id="2147483882" r:id="rId9"/>
    <p:sldLayoutId id="2147483883" r:id="rId10"/>
    <p:sldLayoutId id="2147483884" r:id="rId11"/>
    <p:sldLayoutId id="2147483885" r:id="rId12"/>
    <p:sldLayoutId id="2147483908" r:id="rId13"/>
    <p:sldLayoutId id="2147483714" r:id="rId14"/>
  </p:sldLayoutIdLst>
  <p:timing>
    <p:tnLst>
      <p:par>
        <p:cTn id="1" dur="indefinite" restart="never" nodeType="tmRoot"/>
      </p:par>
    </p:tnLst>
  </p:timing>
  <p:hf hdr="0" ftr="0" dt="0"/>
  <p:txStyles>
    <p:titleStyle>
      <a:lvl1pPr algn="l" defTabSz="1828343" rtl="0" eaLnBrk="1" latinLnBrk="0" hangingPunct="1">
        <a:lnSpc>
          <a:spcPct val="90000"/>
        </a:lnSpc>
        <a:spcBef>
          <a:spcPct val="0"/>
        </a:spcBef>
        <a:buNone/>
        <a:defRPr sz="8798" kern="1200">
          <a:solidFill>
            <a:schemeClr val="tx1"/>
          </a:solidFill>
          <a:latin typeface="+mj-lt"/>
          <a:ea typeface="+mj-ea"/>
          <a:cs typeface="+mj-cs"/>
        </a:defRPr>
      </a:lvl1pPr>
    </p:titleStyle>
    <p:bodyStyle>
      <a:lvl1pPr marL="457086" indent="-457086" algn="l" defTabSz="1828343" rtl="0" eaLnBrk="1" latinLnBrk="0" hangingPunct="1">
        <a:lnSpc>
          <a:spcPct val="90000"/>
        </a:lnSpc>
        <a:spcBef>
          <a:spcPts val="2000"/>
        </a:spcBef>
        <a:buFont typeface="Arial" panose="020B0604020202020204" pitchFamily="34" charset="0"/>
        <a:buChar char="•"/>
        <a:defRPr sz="5599" kern="1200">
          <a:solidFill>
            <a:schemeClr val="tx1"/>
          </a:solidFill>
          <a:latin typeface="+mn-lt"/>
          <a:ea typeface="+mn-ea"/>
          <a:cs typeface="+mn-cs"/>
        </a:defRPr>
      </a:lvl1pPr>
      <a:lvl2pPr marL="1371257" indent="-457086" algn="l" defTabSz="1828343" rtl="0" eaLnBrk="1" latinLnBrk="0" hangingPunct="1">
        <a:lnSpc>
          <a:spcPct val="90000"/>
        </a:lnSpc>
        <a:spcBef>
          <a:spcPts val="1000"/>
        </a:spcBef>
        <a:buFont typeface="Arial" panose="020B0604020202020204" pitchFamily="34" charset="0"/>
        <a:buChar char="•"/>
        <a:defRPr sz="4799" kern="1200">
          <a:solidFill>
            <a:schemeClr val="tx1"/>
          </a:solidFill>
          <a:latin typeface="+mn-lt"/>
          <a:ea typeface="+mn-ea"/>
          <a:cs typeface="+mn-cs"/>
        </a:defRPr>
      </a:lvl2pPr>
      <a:lvl3pPr marL="2285429" indent="-457086" algn="l" defTabSz="1828343" rtl="0" eaLnBrk="1" latinLnBrk="0" hangingPunct="1">
        <a:lnSpc>
          <a:spcPct val="90000"/>
        </a:lnSpc>
        <a:spcBef>
          <a:spcPts val="1000"/>
        </a:spcBef>
        <a:buFont typeface="Arial" panose="020B0604020202020204" pitchFamily="34" charset="0"/>
        <a:buChar char="•"/>
        <a:defRPr sz="3999" kern="1200">
          <a:solidFill>
            <a:schemeClr val="tx1"/>
          </a:solidFill>
          <a:latin typeface="+mn-lt"/>
          <a:ea typeface="+mn-ea"/>
          <a:cs typeface="+mn-cs"/>
        </a:defRPr>
      </a:lvl3pPr>
      <a:lvl4pPr marL="3199600"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4pPr>
      <a:lvl5pPr marL="4113771"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5pPr>
      <a:lvl6pPr marL="5027943"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6pPr>
      <a:lvl7pPr marL="5942114"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7pPr>
      <a:lvl8pPr marL="6856286"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8pPr>
      <a:lvl9pPr marL="7770457"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9pPr>
    </p:bodyStyle>
    <p:otherStyle>
      <a:defPPr>
        <a:defRPr lang="en-US"/>
      </a:defPPr>
      <a:lvl1pPr marL="0" algn="l" defTabSz="1828343" rtl="0" eaLnBrk="1" latinLnBrk="0" hangingPunct="1">
        <a:defRPr sz="3599" kern="1200">
          <a:solidFill>
            <a:schemeClr val="tx1"/>
          </a:solidFill>
          <a:latin typeface="+mn-lt"/>
          <a:ea typeface="+mn-ea"/>
          <a:cs typeface="+mn-cs"/>
        </a:defRPr>
      </a:lvl1pPr>
      <a:lvl2pPr marL="914171" algn="l" defTabSz="1828343" rtl="0" eaLnBrk="1" latinLnBrk="0" hangingPunct="1">
        <a:defRPr sz="3599" kern="1200">
          <a:solidFill>
            <a:schemeClr val="tx1"/>
          </a:solidFill>
          <a:latin typeface="+mn-lt"/>
          <a:ea typeface="+mn-ea"/>
          <a:cs typeface="+mn-cs"/>
        </a:defRPr>
      </a:lvl2pPr>
      <a:lvl3pPr marL="1828343" algn="l" defTabSz="1828343" rtl="0" eaLnBrk="1" latinLnBrk="0" hangingPunct="1">
        <a:defRPr sz="3599" kern="1200">
          <a:solidFill>
            <a:schemeClr val="tx1"/>
          </a:solidFill>
          <a:latin typeface="+mn-lt"/>
          <a:ea typeface="+mn-ea"/>
          <a:cs typeface="+mn-cs"/>
        </a:defRPr>
      </a:lvl3pPr>
      <a:lvl4pPr marL="2742514" algn="l" defTabSz="1828343" rtl="0" eaLnBrk="1" latinLnBrk="0" hangingPunct="1">
        <a:defRPr sz="3599" kern="1200">
          <a:solidFill>
            <a:schemeClr val="tx1"/>
          </a:solidFill>
          <a:latin typeface="+mn-lt"/>
          <a:ea typeface="+mn-ea"/>
          <a:cs typeface="+mn-cs"/>
        </a:defRPr>
      </a:lvl4pPr>
      <a:lvl5pPr marL="3656686" algn="l" defTabSz="1828343" rtl="0" eaLnBrk="1" latinLnBrk="0" hangingPunct="1">
        <a:defRPr sz="3599" kern="1200">
          <a:solidFill>
            <a:schemeClr val="tx1"/>
          </a:solidFill>
          <a:latin typeface="+mn-lt"/>
          <a:ea typeface="+mn-ea"/>
          <a:cs typeface="+mn-cs"/>
        </a:defRPr>
      </a:lvl5pPr>
      <a:lvl6pPr marL="4570857" algn="l" defTabSz="1828343" rtl="0" eaLnBrk="1" latinLnBrk="0" hangingPunct="1">
        <a:defRPr sz="3599" kern="1200">
          <a:solidFill>
            <a:schemeClr val="tx1"/>
          </a:solidFill>
          <a:latin typeface="+mn-lt"/>
          <a:ea typeface="+mn-ea"/>
          <a:cs typeface="+mn-cs"/>
        </a:defRPr>
      </a:lvl6pPr>
      <a:lvl7pPr marL="5485028" algn="l" defTabSz="1828343" rtl="0" eaLnBrk="1" latinLnBrk="0" hangingPunct="1">
        <a:defRPr sz="3599" kern="1200">
          <a:solidFill>
            <a:schemeClr val="tx1"/>
          </a:solidFill>
          <a:latin typeface="+mn-lt"/>
          <a:ea typeface="+mn-ea"/>
          <a:cs typeface="+mn-cs"/>
        </a:defRPr>
      </a:lvl7pPr>
      <a:lvl8pPr marL="6399200" algn="l" defTabSz="1828343" rtl="0" eaLnBrk="1" latinLnBrk="0" hangingPunct="1">
        <a:defRPr sz="3599" kern="1200">
          <a:solidFill>
            <a:schemeClr val="tx1"/>
          </a:solidFill>
          <a:latin typeface="+mn-lt"/>
          <a:ea typeface="+mn-ea"/>
          <a:cs typeface="+mn-cs"/>
        </a:defRPr>
      </a:lvl8pPr>
      <a:lvl9pPr marL="7313371" algn="l" defTabSz="1828343" rtl="0" eaLnBrk="1" latinLnBrk="0" hangingPunct="1">
        <a:defRPr sz="35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0" y="6400800"/>
            <a:ext cx="24552832" cy="7478486"/>
          </a:xfrm>
          <a:prstGeom prst="rect">
            <a:avLst/>
          </a:prstGeom>
        </p:spPr>
      </p:pic>
      <p:sp>
        <p:nvSpPr>
          <p:cNvPr id="3" name="Rectangle 2"/>
          <p:cNvSpPr/>
          <p:nvPr/>
        </p:nvSpPr>
        <p:spPr>
          <a:xfrm>
            <a:off x="0" y="-426636"/>
            <a:ext cx="24552832" cy="13905638"/>
          </a:xfrm>
          <a:prstGeom prst="rect">
            <a:avLst/>
          </a:prstGeom>
          <a:solidFill>
            <a:srgbClr val="212121">
              <a:alpha val="6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43" tIns="91422" rIns="182843" bIns="91422" rtlCol="0" anchor="ctr"/>
          <a:lstStyle/>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sz="4600" dirty="0"/>
          </a:p>
        </p:txBody>
      </p:sp>
      <p:sp>
        <p:nvSpPr>
          <p:cNvPr id="6" name="Rectangle 5"/>
          <p:cNvSpPr/>
          <p:nvPr/>
        </p:nvSpPr>
        <p:spPr>
          <a:xfrm flipV="1">
            <a:off x="3952067" y="9492134"/>
            <a:ext cx="1382352" cy="155960"/>
          </a:xfrm>
          <a:prstGeom prst="rect">
            <a:avLst/>
          </a:prstGeom>
          <a:solidFill>
            <a:srgbClr val="D09E02"/>
          </a:solidFill>
          <a:ln>
            <a:noFill/>
          </a:ln>
          <a:effectLst/>
        </p:spPr>
        <p:style>
          <a:lnRef idx="1">
            <a:schemeClr val="accent1"/>
          </a:lnRef>
          <a:fillRef idx="3">
            <a:schemeClr val="accent1"/>
          </a:fillRef>
          <a:effectRef idx="2">
            <a:schemeClr val="accent1"/>
          </a:effectRef>
          <a:fontRef idx="minor">
            <a:schemeClr val="lt1"/>
          </a:fontRef>
        </p:style>
        <p:txBody>
          <a:bodyPr lIns="243797" tIns="121899" rIns="243797" bIns="121899" rtlCol="0" anchor="ctr"/>
          <a:lstStyle/>
          <a:p>
            <a:pPr algn="ctr"/>
            <a:endParaRPr lang="en-US" dirty="0"/>
          </a:p>
        </p:txBody>
      </p:sp>
      <p:sp>
        <p:nvSpPr>
          <p:cNvPr id="7" name="Rectangle 6"/>
          <p:cNvSpPr/>
          <p:nvPr/>
        </p:nvSpPr>
        <p:spPr>
          <a:xfrm flipV="1">
            <a:off x="11487994" y="7642911"/>
            <a:ext cx="1382352" cy="155960"/>
          </a:xfrm>
          <a:prstGeom prst="rect">
            <a:avLst/>
          </a:prstGeom>
          <a:solidFill>
            <a:srgbClr val="A96416"/>
          </a:solidFill>
          <a:ln>
            <a:noFill/>
          </a:ln>
          <a:effectLst/>
        </p:spPr>
        <p:style>
          <a:lnRef idx="1">
            <a:schemeClr val="accent1"/>
          </a:lnRef>
          <a:fillRef idx="3">
            <a:schemeClr val="accent1"/>
          </a:fillRef>
          <a:effectRef idx="2">
            <a:schemeClr val="accent1"/>
          </a:effectRef>
          <a:fontRef idx="minor">
            <a:schemeClr val="lt1"/>
          </a:fontRef>
        </p:style>
        <p:txBody>
          <a:bodyPr lIns="243797" tIns="121899" rIns="243797" bIns="121899" rtlCol="0" anchor="ctr"/>
          <a:lstStyle/>
          <a:p>
            <a:pPr algn="ctr"/>
            <a:endParaRPr lang="en-US" dirty="0"/>
          </a:p>
        </p:txBody>
      </p:sp>
      <p:sp>
        <p:nvSpPr>
          <p:cNvPr id="8" name="Rectangle 7"/>
          <p:cNvSpPr/>
          <p:nvPr/>
        </p:nvSpPr>
        <p:spPr>
          <a:xfrm flipV="1">
            <a:off x="19174739" y="9500661"/>
            <a:ext cx="1382352" cy="155960"/>
          </a:xfrm>
          <a:prstGeom prst="rect">
            <a:avLst/>
          </a:prstGeom>
          <a:solidFill>
            <a:srgbClr val="DEA902"/>
          </a:solidFill>
          <a:ln>
            <a:noFill/>
          </a:ln>
          <a:effectLst/>
        </p:spPr>
        <p:style>
          <a:lnRef idx="1">
            <a:schemeClr val="accent1"/>
          </a:lnRef>
          <a:fillRef idx="3">
            <a:schemeClr val="accent1"/>
          </a:fillRef>
          <a:effectRef idx="2">
            <a:schemeClr val="accent1"/>
          </a:effectRef>
          <a:fontRef idx="minor">
            <a:schemeClr val="lt1"/>
          </a:fontRef>
        </p:style>
        <p:txBody>
          <a:bodyPr lIns="243797" tIns="121899" rIns="243797" bIns="121899" rtlCol="0" anchor="ctr"/>
          <a:lstStyle/>
          <a:p>
            <a:pPr algn="ctr"/>
            <a:endParaRPr lang="en-US" dirty="0"/>
          </a:p>
        </p:txBody>
      </p:sp>
      <p:sp>
        <p:nvSpPr>
          <p:cNvPr id="9" name="Rectangle 8"/>
          <p:cNvSpPr/>
          <p:nvPr/>
        </p:nvSpPr>
        <p:spPr>
          <a:xfrm flipV="1">
            <a:off x="11487994" y="13323042"/>
            <a:ext cx="1382352" cy="155960"/>
          </a:xfrm>
          <a:prstGeom prst="rect">
            <a:avLst/>
          </a:prstGeom>
          <a:solidFill>
            <a:srgbClr val="A96416"/>
          </a:solidFill>
          <a:ln>
            <a:noFill/>
          </a:ln>
          <a:effectLst/>
        </p:spPr>
        <p:style>
          <a:lnRef idx="1">
            <a:schemeClr val="accent1"/>
          </a:lnRef>
          <a:fillRef idx="3">
            <a:schemeClr val="accent1"/>
          </a:fillRef>
          <a:effectRef idx="2">
            <a:schemeClr val="accent1"/>
          </a:effectRef>
          <a:fontRef idx="minor">
            <a:schemeClr val="lt1"/>
          </a:fontRef>
        </p:style>
        <p:txBody>
          <a:bodyPr lIns="243797" tIns="121899" rIns="243797" bIns="121899" rtlCol="0" anchor="ctr"/>
          <a:lstStyle/>
          <a:p>
            <a:pPr algn="ctr"/>
            <a:endParaRPr lang="en-US" dirty="0"/>
          </a:p>
        </p:txBody>
      </p:sp>
      <p:grpSp>
        <p:nvGrpSpPr>
          <p:cNvPr id="10" name="Group 9"/>
          <p:cNvGrpSpPr/>
          <p:nvPr/>
        </p:nvGrpSpPr>
        <p:grpSpPr>
          <a:xfrm>
            <a:off x="1807597" y="1404287"/>
            <a:ext cx="20743145" cy="8806226"/>
            <a:chOff x="5982602" y="-6394526"/>
            <a:chExt cx="12359700" cy="6670475"/>
          </a:xfrm>
        </p:grpSpPr>
        <p:sp>
          <p:nvSpPr>
            <p:cNvPr id="11" name="TextBox 10"/>
            <p:cNvSpPr txBox="1"/>
            <p:nvPr/>
          </p:nvSpPr>
          <p:spPr>
            <a:xfrm>
              <a:off x="5982602" y="-6394526"/>
              <a:ext cx="12359700" cy="1002455"/>
            </a:xfrm>
            <a:prstGeom prst="rect">
              <a:avLst/>
            </a:prstGeom>
            <a:noFill/>
          </p:spPr>
          <p:txBody>
            <a:bodyPr wrap="square" lIns="91422" tIns="45711" rIns="91422" bIns="45711" rtlCol="0">
              <a:spAutoFit/>
            </a:bodyPr>
            <a:lstStyle/>
            <a:p>
              <a:pPr algn="ctr"/>
              <a:r>
                <a:rPr lang="en-US" sz="8000" b="1" dirty="0" smtClean="0">
                  <a:solidFill>
                    <a:schemeClr val="bg1"/>
                  </a:solidFill>
                  <a:latin typeface="Lato Regular"/>
                  <a:cs typeface="Lato Regular"/>
                </a:rPr>
                <a:t>Machine Learning with Python</a:t>
              </a:r>
              <a:endParaRPr lang="en-US" sz="8000" b="1" dirty="0">
                <a:solidFill>
                  <a:schemeClr val="bg1"/>
                </a:solidFill>
                <a:latin typeface="Lato Regular"/>
                <a:cs typeface="Lato Regular"/>
              </a:endParaRPr>
            </a:p>
          </p:txBody>
        </p:sp>
        <p:sp>
          <p:nvSpPr>
            <p:cNvPr id="12" name="Subtitle 2"/>
            <p:cNvSpPr txBox="1">
              <a:spLocks/>
            </p:cNvSpPr>
            <p:nvPr/>
          </p:nvSpPr>
          <p:spPr>
            <a:xfrm>
              <a:off x="8080661" y="-842396"/>
              <a:ext cx="8237203" cy="1118345"/>
            </a:xfrm>
            <a:prstGeom prst="rect">
              <a:avLst/>
            </a:prstGeom>
          </p:spPr>
          <p:txBody>
            <a:bodyPr vert="horz" lIns="217490" tIns="108745" rIns="217490" bIns="108745" rtlCol="0">
              <a:no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r>
                <a:rPr lang="en-US" sz="4400" b="1" dirty="0" smtClean="0">
                  <a:solidFill>
                    <a:schemeClr val="bg1"/>
                  </a:solidFill>
                  <a:latin typeface="Lato Regular"/>
                  <a:cs typeface="Lato Regular"/>
                </a:rPr>
                <a:t>Session </a:t>
              </a:r>
              <a:r>
                <a:rPr lang="en-US" sz="4400" b="1" dirty="0" smtClean="0">
                  <a:solidFill>
                    <a:schemeClr val="bg1"/>
                  </a:solidFill>
                  <a:latin typeface="Lato Regular"/>
                  <a:cs typeface="Lato Regular"/>
                </a:rPr>
                <a:t>14:</a:t>
              </a:r>
              <a:r>
                <a:rPr lang="en-US" sz="5200" b="1" dirty="0" smtClean="0">
                  <a:solidFill>
                    <a:schemeClr val="bg1"/>
                  </a:solidFill>
                  <a:latin typeface="Lato Regular"/>
                  <a:cs typeface="Lato Regular"/>
                </a:rPr>
                <a:t>	</a:t>
              </a:r>
              <a:r>
                <a:rPr lang="en-US" sz="5200" b="1" dirty="0" smtClean="0">
                  <a:solidFill>
                    <a:schemeClr val="bg1"/>
                  </a:solidFill>
                  <a:latin typeface="Lato Regular"/>
                  <a:cs typeface="Lato Regular"/>
                </a:rPr>
                <a:t>Agglomerative Clustering </a:t>
              </a:r>
              <a:endParaRPr lang="id-ID" sz="4000" b="1" dirty="0">
                <a:solidFill>
                  <a:schemeClr val="bg1"/>
                </a:solidFill>
                <a:latin typeface="Lato Regular"/>
                <a:cs typeface="Lato Regular"/>
              </a:endParaRPr>
            </a:p>
          </p:txBody>
        </p:sp>
      </p:grpSp>
      <p:sp>
        <p:nvSpPr>
          <p:cNvPr id="5" name="TextBox 4"/>
          <p:cNvSpPr txBox="1"/>
          <p:nvPr/>
        </p:nvSpPr>
        <p:spPr>
          <a:xfrm>
            <a:off x="19153149" y="12078792"/>
            <a:ext cx="2816797" cy="738664"/>
          </a:xfrm>
          <a:prstGeom prst="rect">
            <a:avLst/>
          </a:prstGeom>
          <a:noFill/>
        </p:spPr>
        <p:txBody>
          <a:bodyPr wrap="none" rtlCol="0">
            <a:spAutoFit/>
          </a:bodyPr>
          <a:lstStyle/>
          <a:p>
            <a:r>
              <a:rPr lang="en-US" sz="4200" b="1" dirty="0" err="1" smtClean="0">
                <a:solidFill>
                  <a:schemeClr val="bg1"/>
                </a:solidFill>
              </a:rPr>
              <a:t>Arghya</a:t>
            </a:r>
            <a:r>
              <a:rPr lang="en-US" sz="4200" b="1" dirty="0" smtClean="0">
                <a:solidFill>
                  <a:schemeClr val="bg1"/>
                </a:solidFill>
              </a:rPr>
              <a:t> Ray</a:t>
            </a:r>
            <a:endParaRPr lang="en-US" sz="4200" dirty="0">
              <a:solidFill>
                <a:schemeClr val="bg1"/>
              </a:solidFill>
            </a:endParaRPr>
          </a:p>
        </p:txBody>
      </p:sp>
    </p:spTree>
    <p:extLst>
      <p:ext uri="{BB962C8B-B14F-4D97-AF65-F5344CB8AC3E}">
        <p14:creationId xmlns:p14="http://schemas.microsoft.com/office/powerpoint/2010/main" val="1272997391"/>
      </p:ext>
    </p:extLst>
  </p:cSld>
  <p:clrMapOvr>
    <a:masterClrMapping/>
  </p:clrMapOvr>
  <mc:AlternateContent xmlns:mc="http://schemas.openxmlformats.org/markup-compatibility/2006" xmlns:p14="http://schemas.microsoft.com/office/powerpoint/2010/main">
    <mc:Choice Requires="p14">
      <p:transition p14:dur="0" advTm="1801000"/>
    </mc:Choice>
    <mc:Fallback xmlns="">
      <p:transition advTm="1801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p:tgtEl>
                                          <p:spTgt spid="10"/>
                                        </p:tgtEl>
                                        <p:attrNameLst>
                                          <p:attrName>ppt_y</p:attrName>
                                        </p:attrNameLst>
                                      </p:cBhvr>
                                      <p:tavLst>
                                        <p:tav tm="0">
                                          <p:val>
                                            <p:strVal val="#ppt_y+#ppt_h*1.125000"/>
                                          </p:val>
                                        </p:tav>
                                        <p:tav tm="100000">
                                          <p:val>
                                            <p:strVal val="#ppt_y"/>
                                          </p:val>
                                        </p:tav>
                                      </p:tavLst>
                                    </p:anim>
                                    <p:animEffect transition="in" filter="wipe(up)">
                                      <p:cBhvr>
                                        <p:cTn id="8" dur="500"/>
                                        <p:tgtEl>
                                          <p:spTgt spid="10"/>
                                        </p:tgtEl>
                                      </p:cBhvr>
                                    </p:animEffect>
                                  </p:childTnLst>
                                </p:cTn>
                              </p:par>
                            </p:childTnLst>
                          </p:cTn>
                        </p:par>
                        <p:par>
                          <p:cTn id="9" fill="hold">
                            <p:stCondLst>
                              <p:cond delay="500"/>
                            </p:stCondLst>
                            <p:childTnLst>
                              <p:par>
                                <p:cTn id="10" presetID="2" presetClass="entr" presetSubtype="1"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ppt_x"/>
                                          </p:val>
                                        </p:tav>
                                        <p:tav tm="100000">
                                          <p:val>
                                            <p:strVal val="#ppt_x"/>
                                          </p:val>
                                        </p:tav>
                                      </p:tavLst>
                                    </p:anim>
                                    <p:anim calcmode="lin" valueType="num">
                                      <p:cBhvr additive="base">
                                        <p:cTn id="13" dur="500" fill="hold"/>
                                        <p:tgtEl>
                                          <p:spTgt spid="7"/>
                                        </p:tgtEl>
                                        <p:attrNameLst>
                                          <p:attrName>ppt_y</p:attrName>
                                        </p:attrNameLst>
                                      </p:cBhvr>
                                      <p:tavLst>
                                        <p:tav tm="0">
                                          <p:val>
                                            <p:strVal val="0-#ppt_h/2"/>
                                          </p:val>
                                        </p:tav>
                                        <p:tav tm="100000">
                                          <p:val>
                                            <p:strVal val="#ppt_y"/>
                                          </p:val>
                                        </p:tav>
                                      </p:tavLst>
                                    </p:anim>
                                  </p:childTnLst>
                                </p:cTn>
                              </p:par>
                              <p:par>
                                <p:cTn id="14" presetID="2" presetClass="entr" presetSubtype="2"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 calcmode="lin" valueType="num">
                                      <p:cBhvr additive="base">
                                        <p:cTn id="16" dur="500" fill="hold"/>
                                        <p:tgtEl>
                                          <p:spTgt spid="8"/>
                                        </p:tgtEl>
                                        <p:attrNameLst>
                                          <p:attrName>ppt_x</p:attrName>
                                        </p:attrNameLst>
                                      </p:cBhvr>
                                      <p:tavLst>
                                        <p:tav tm="0">
                                          <p:val>
                                            <p:strVal val="1+#ppt_w/2"/>
                                          </p:val>
                                        </p:tav>
                                        <p:tav tm="100000">
                                          <p:val>
                                            <p:strVal val="#ppt_x"/>
                                          </p:val>
                                        </p:tav>
                                      </p:tavLst>
                                    </p:anim>
                                    <p:anim calcmode="lin" valueType="num">
                                      <p:cBhvr additive="base">
                                        <p:cTn id="17" dur="500" fill="hold"/>
                                        <p:tgtEl>
                                          <p:spTgt spid="8"/>
                                        </p:tgtEl>
                                        <p:attrNameLst>
                                          <p:attrName>ppt_y</p:attrName>
                                        </p:attrNameLst>
                                      </p:cBhvr>
                                      <p:tavLst>
                                        <p:tav tm="0">
                                          <p:val>
                                            <p:strVal val="#ppt_y"/>
                                          </p:val>
                                        </p:tav>
                                        <p:tav tm="100000">
                                          <p:val>
                                            <p:strVal val="#ppt_y"/>
                                          </p:val>
                                        </p:tav>
                                      </p:tavLst>
                                    </p:anim>
                                  </p:childTnLst>
                                </p:cTn>
                              </p:par>
                              <p:par>
                                <p:cTn id="18" presetID="2" presetClass="entr" presetSubtype="8" fill="hold" grpId="0" nodeType="withEffect">
                                  <p:stCondLst>
                                    <p:cond delay="0"/>
                                  </p:stCondLst>
                                  <p:childTnLst>
                                    <p:set>
                                      <p:cBhvr>
                                        <p:cTn id="19" dur="1" fill="hold">
                                          <p:stCondLst>
                                            <p:cond delay="0"/>
                                          </p:stCondLst>
                                        </p:cTn>
                                        <p:tgtEl>
                                          <p:spTgt spid="6"/>
                                        </p:tgtEl>
                                        <p:attrNameLst>
                                          <p:attrName>style.visibility</p:attrName>
                                        </p:attrNameLst>
                                      </p:cBhvr>
                                      <p:to>
                                        <p:strVal val="visible"/>
                                      </p:to>
                                    </p:set>
                                    <p:anim calcmode="lin" valueType="num">
                                      <p:cBhvr additive="base">
                                        <p:cTn id="20" dur="500" fill="hold"/>
                                        <p:tgtEl>
                                          <p:spTgt spid="6"/>
                                        </p:tgtEl>
                                        <p:attrNameLst>
                                          <p:attrName>ppt_x</p:attrName>
                                        </p:attrNameLst>
                                      </p:cBhvr>
                                      <p:tavLst>
                                        <p:tav tm="0">
                                          <p:val>
                                            <p:strVal val="0-#ppt_w/2"/>
                                          </p:val>
                                        </p:tav>
                                        <p:tav tm="100000">
                                          <p:val>
                                            <p:strVal val="#ppt_x"/>
                                          </p:val>
                                        </p:tav>
                                      </p:tavLst>
                                    </p:anim>
                                    <p:anim calcmode="lin" valueType="num">
                                      <p:cBhvr additive="base">
                                        <p:cTn id="21" dur="500" fill="hold"/>
                                        <p:tgtEl>
                                          <p:spTgt spid="6"/>
                                        </p:tgtEl>
                                        <p:attrNameLst>
                                          <p:attrName>ppt_y</p:attrName>
                                        </p:attrNameLst>
                                      </p:cBhvr>
                                      <p:tavLst>
                                        <p:tav tm="0">
                                          <p:val>
                                            <p:strVal val="#ppt_y"/>
                                          </p:val>
                                        </p:tav>
                                        <p:tav tm="100000">
                                          <p:val>
                                            <p:strVal val="#ppt_y"/>
                                          </p:val>
                                        </p:tav>
                                      </p:tavLst>
                                    </p:anim>
                                  </p:childTnLst>
                                </p:cTn>
                              </p:par>
                              <p:par>
                                <p:cTn id="22" presetID="2" presetClass="entr" presetSubtype="4" fill="hold" grpId="0" nodeType="withEffect">
                                  <p:stCondLst>
                                    <p:cond delay="0"/>
                                  </p:stCondLst>
                                  <p:childTnLst>
                                    <p:set>
                                      <p:cBhvr>
                                        <p:cTn id="23" dur="1" fill="hold">
                                          <p:stCondLst>
                                            <p:cond delay="0"/>
                                          </p:stCondLst>
                                        </p:cTn>
                                        <p:tgtEl>
                                          <p:spTgt spid="9"/>
                                        </p:tgtEl>
                                        <p:attrNameLst>
                                          <p:attrName>style.visibility</p:attrName>
                                        </p:attrNameLst>
                                      </p:cBhvr>
                                      <p:to>
                                        <p:strVal val="visible"/>
                                      </p:to>
                                    </p:set>
                                    <p:anim calcmode="lin" valueType="num">
                                      <p:cBhvr additive="base">
                                        <p:cTn id="24" dur="500" fill="hold"/>
                                        <p:tgtEl>
                                          <p:spTgt spid="9"/>
                                        </p:tgtEl>
                                        <p:attrNameLst>
                                          <p:attrName>ppt_x</p:attrName>
                                        </p:attrNameLst>
                                      </p:cBhvr>
                                      <p:tavLst>
                                        <p:tav tm="0">
                                          <p:val>
                                            <p:strVal val="#ppt_x"/>
                                          </p:val>
                                        </p:tav>
                                        <p:tav tm="100000">
                                          <p:val>
                                            <p:strVal val="#ppt_x"/>
                                          </p:val>
                                        </p:tav>
                                      </p:tavLst>
                                    </p:anim>
                                    <p:anim calcmode="lin" valueType="num">
                                      <p:cBhvr additive="base">
                                        <p:cTn id="25"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wipe(left)">
                                      <p:cBhvr>
                                        <p:cTn id="3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24093871" cy="584775"/>
          </a:xfrm>
          <a:prstGeom prst="rect">
            <a:avLst/>
          </a:prstGeom>
          <a:noFill/>
        </p:spPr>
        <p:txBody>
          <a:bodyPr wrap="square" rtlCol="0">
            <a:spAutoFit/>
          </a:bodyPr>
          <a:lstStyle/>
          <a:p>
            <a:r>
              <a:rPr lang="en-US" sz="3200" b="1" dirty="0" smtClean="0"/>
              <a:t>Step 1 and 2</a:t>
            </a:r>
            <a:r>
              <a:rPr lang="en-US" sz="3200" dirty="0" smtClean="0"/>
              <a:t>: Allocate each point to a cluster and compute the distance matrix using the centroid method. The distance matrix is symmetric.</a:t>
            </a:r>
            <a:endParaRPr lang="en-US" sz="3200" dirty="0"/>
          </a:p>
        </p:txBody>
      </p:sp>
      <p:graphicFrame>
        <p:nvGraphicFramePr>
          <p:cNvPr id="3" name="Table 2"/>
          <p:cNvGraphicFramePr>
            <a:graphicFrameLocks noGrp="1"/>
          </p:cNvGraphicFramePr>
          <p:nvPr>
            <p:extLst>
              <p:ext uri="{D42A27DB-BD31-4B8C-83A1-F6EECF244321}">
                <p14:modId xmlns:p14="http://schemas.microsoft.com/office/powerpoint/2010/main" val="1737502198"/>
              </p:ext>
            </p:extLst>
          </p:nvPr>
        </p:nvGraphicFramePr>
        <p:xfrm>
          <a:off x="436872" y="796257"/>
          <a:ext cx="18103371" cy="6370320"/>
        </p:xfrm>
        <a:graphic>
          <a:graphicData uri="http://schemas.openxmlformats.org/drawingml/2006/table">
            <a:tbl>
              <a:tblPr firstRow="1" bandRow="1">
                <a:tableStyleId>{5C22544A-7EE6-4342-B048-85BDC9FD1C3A}</a:tableStyleId>
              </a:tblPr>
              <a:tblGrid>
                <a:gridCol w="1645761">
                  <a:extLst>
                    <a:ext uri="{9D8B030D-6E8A-4147-A177-3AD203B41FA5}">
                      <a16:colId xmlns:a16="http://schemas.microsoft.com/office/drawing/2014/main" val="20000"/>
                    </a:ext>
                  </a:extLst>
                </a:gridCol>
                <a:gridCol w="1645761">
                  <a:extLst>
                    <a:ext uri="{9D8B030D-6E8A-4147-A177-3AD203B41FA5}">
                      <a16:colId xmlns:a16="http://schemas.microsoft.com/office/drawing/2014/main" val="20001"/>
                    </a:ext>
                  </a:extLst>
                </a:gridCol>
                <a:gridCol w="1645761">
                  <a:extLst>
                    <a:ext uri="{9D8B030D-6E8A-4147-A177-3AD203B41FA5}">
                      <a16:colId xmlns:a16="http://schemas.microsoft.com/office/drawing/2014/main" val="20002"/>
                    </a:ext>
                  </a:extLst>
                </a:gridCol>
                <a:gridCol w="1645761">
                  <a:extLst>
                    <a:ext uri="{9D8B030D-6E8A-4147-A177-3AD203B41FA5}">
                      <a16:colId xmlns:a16="http://schemas.microsoft.com/office/drawing/2014/main" val="20003"/>
                    </a:ext>
                  </a:extLst>
                </a:gridCol>
                <a:gridCol w="1645761">
                  <a:extLst>
                    <a:ext uri="{9D8B030D-6E8A-4147-A177-3AD203B41FA5}">
                      <a16:colId xmlns:a16="http://schemas.microsoft.com/office/drawing/2014/main" val="20004"/>
                    </a:ext>
                  </a:extLst>
                </a:gridCol>
                <a:gridCol w="1645761">
                  <a:extLst>
                    <a:ext uri="{9D8B030D-6E8A-4147-A177-3AD203B41FA5}">
                      <a16:colId xmlns:a16="http://schemas.microsoft.com/office/drawing/2014/main" val="20005"/>
                    </a:ext>
                  </a:extLst>
                </a:gridCol>
                <a:gridCol w="1645761">
                  <a:extLst>
                    <a:ext uri="{9D8B030D-6E8A-4147-A177-3AD203B41FA5}">
                      <a16:colId xmlns:a16="http://schemas.microsoft.com/office/drawing/2014/main" val="20006"/>
                    </a:ext>
                  </a:extLst>
                </a:gridCol>
                <a:gridCol w="1645761">
                  <a:extLst>
                    <a:ext uri="{9D8B030D-6E8A-4147-A177-3AD203B41FA5}">
                      <a16:colId xmlns:a16="http://schemas.microsoft.com/office/drawing/2014/main" val="20007"/>
                    </a:ext>
                  </a:extLst>
                </a:gridCol>
                <a:gridCol w="1645761">
                  <a:extLst>
                    <a:ext uri="{9D8B030D-6E8A-4147-A177-3AD203B41FA5}">
                      <a16:colId xmlns:a16="http://schemas.microsoft.com/office/drawing/2014/main" val="20008"/>
                    </a:ext>
                  </a:extLst>
                </a:gridCol>
                <a:gridCol w="1645761">
                  <a:extLst>
                    <a:ext uri="{9D8B030D-6E8A-4147-A177-3AD203B41FA5}">
                      <a16:colId xmlns:a16="http://schemas.microsoft.com/office/drawing/2014/main" val="20009"/>
                    </a:ext>
                  </a:extLst>
                </a:gridCol>
                <a:gridCol w="1645761">
                  <a:extLst>
                    <a:ext uri="{9D8B030D-6E8A-4147-A177-3AD203B41FA5}">
                      <a16:colId xmlns:a16="http://schemas.microsoft.com/office/drawing/2014/main" val="20010"/>
                    </a:ext>
                  </a:extLst>
                </a:gridCol>
              </a:tblGrid>
              <a:tr h="370840">
                <a:tc>
                  <a:txBody>
                    <a:bodyPr/>
                    <a:lstStyle/>
                    <a:p>
                      <a:pPr algn="ctr"/>
                      <a:endParaRPr lang="en-US" sz="3200" dirty="0"/>
                    </a:p>
                  </a:txBody>
                  <a:tcPr/>
                </a:tc>
                <a:tc>
                  <a:txBody>
                    <a:bodyPr/>
                    <a:lstStyle/>
                    <a:p>
                      <a:pPr algn="ctr"/>
                      <a:r>
                        <a:rPr lang="en-US" sz="3200" dirty="0" smtClean="0"/>
                        <a:t>S1</a:t>
                      </a:r>
                      <a:endParaRPr lang="en-US" sz="3200" dirty="0"/>
                    </a:p>
                  </a:txBody>
                  <a:tcPr/>
                </a:tc>
                <a:tc>
                  <a:txBody>
                    <a:bodyPr/>
                    <a:lstStyle/>
                    <a:p>
                      <a:pPr algn="ctr"/>
                      <a:r>
                        <a:rPr lang="en-US" sz="3200" dirty="0" smtClean="0"/>
                        <a:t>S2</a:t>
                      </a:r>
                      <a:endParaRPr lang="en-US" sz="3200" dirty="0"/>
                    </a:p>
                  </a:txBody>
                  <a:tcPr/>
                </a:tc>
                <a:tc>
                  <a:txBody>
                    <a:bodyPr/>
                    <a:lstStyle/>
                    <a:p>
                      <a:pPr algn="ctr"/>
                      <a:r>
                        <a:rPr lang="en-US" sz="3200" dirty="0" smtClean="0"/>
                        <a:t>S3</a:t>
                      </a:r>
                      <a:endParaRPr lang="en-US" sz="3200" dirty="0"/>
                    </a:p>
                  </a:txBody>
                  <a:tcPr/>
                </a:tc>
                <a:tc>
                  <a:txBody>
                    <a:bodyPr/>
                    <a:lstStyle/>
                    <a:p>
                      <a:pPr algn="ctr"/>
                      <a:r>
                        <a:rPr lang="en-US" sz="3200" dirty="0" smtClean="0"/>
                        <a:t>S4</a:t>
                      </a:r>
                      <a:endParaRPr lang="en-US" sz="3200" dirty="0"/>
                    </a:p>
                  </a:txBody>
                  <a:tcPr/>
                </a:tc>
                <a:tc>
                  <a:txBody>
                    <a:bodyPr/>
                    <a:lstStyle/>
                    <a:p>
                      <a:pPr algn="ctr"/>
                      <a:r>
                        <a:rPr lang="en-US" sz="3200" dirty="0" smtClean="0"/>
                        <a:t>S5</a:t>
                      </a:r>
                      <a:endParaRPr lang="en-US" sz="3200" dirty="0"/>
                    </a:p>
                  </a:txBody>
                  <a:tcPr/>
                </a:tc>
                <a:tc>
                  <a:txBody>
                    <a:bodyPr/>
                    <a:lstStyle/>
                    <a:p>
                      <a:pPr algn="ctr"/>
                      <a:r>
                        <a:rPr lang="en-US" sz="3200" dirty="0" smtClean="0"/>
                        <a:t>S6</a:t>
                      </a:r>
                      <a:endParaRPr lang="en-US" sz="3200" dirty="0"/>
                    </a:p>
                  </a:txBody>
                  <a:tcPr/>
                </a:tc>
                <a:tc>
                  <a:txBody>
                    <a:bodyPr/>
                    <a:lstStyle/>
                    <a:p>
                      <a:pPr algn="ctr"/>
                      <a:r>
                        <a:rPr lang="en-US" sz="3200" dirty="0" smtClean="0"/>
                        <a:t>S7</a:t>
                      </a:r>
                      <a:endParaRPr lang="en-US" sz="3200" dirty="0"/>
                    </a:p>
                  </a:txBody>
                  <a:tcPr/>
                </a:tc>
                <a:tc>
                  <a:txBody>
                    <a:bodyPr/>
                    <a:lstStyle/>
                    <a:p>
                      <a:pPr algn="ctr"/>
                      <a:r>
                        <a:rPr lang="en-US" sz="3200" dirty="0" smtClean="0"/>
                        <a:t>S8</a:t>
                      </a:r>
                      <a:endParaRPr lang="en-US" sz="3200" dirty="0"/>
                    </a:p>
                  </a:txBody>
                  <a:tcPr/>
                </a:tc>
                <a:tc>
                  <a:txBody>
                    <a:bodyPr/>
                    <a:lstStyle/>
                    <a:p>
                      <a:pPr algn="ctr"/>
                      <a:r>
                        <a:rPr lang="en-US" sz="3200" dirty="0" smtClean="0"/>
                        <a:t>S9</a:t>
                      </a:r>
                      <a:endParaRPr lang="en-US" sz="3200" dirty="0"/>
                    </a:p>
                  </a:txBody>
                  <a:tcPr/>
                </a:tc>
                <a:tc>
                  <a:txBody>
                    <a:bodyPr/>
                    <a:lstStyle/>
                    <a:p>
                      <a:pPr algn="ctr"/>
                      <a:r>
                        <a:rPr lang="en-US" sz="3200" dirty="0" smtClean="0"/>
                        <a:t>S10</a:t>
                      </a:r>
                      <a:endParaRPr lang="en-US" sz="3200" dirty="0"/>
                    </a:p>
                  </a:txBody>
                  <a:tcPr/>
                </a:tc>
                <a:extLst>
                  <a:ext uri="{0D108BD9-81ED-4DB2-BD59-A6C34878D82A}">
                    <a16:rowId xmlns:a16="http://schemas.microsoft.com/office/drawing/2014/main" val="10000"/>
                  </a:ext>
                </a:extLst>
              </a:tr>
              <a:tr h="370840">
                <a:tc>
                  <a:txBody>
                    <a:bodyPr/>
                    <a:lstStyle/>
                    <a:p>
                      <a:pPr algn="ctr"/>
                      <a:r>
                        <a:rPr lang="en-US" sz="3200" dirty="0" smtClean="0"/>
                        <a:t>S1</a:t>
                      </a:r>
                      <a:endParaRPr lang="en-US" sz="3200" dirty="0"/>
                    </a:p>
                  </a:txBody>
                  <a:tcPr/>
                </a:tc>
                <a:tc>
                  <a:txBody>
                    <a:bodyPr/>
                    <a:lstStyle/>
                    <a:p>
                      <a:pPr algn="ctr"/>
                      <a:r>
                        <a:rPr lang="en-US" sz="3200" dirty="0" smtClean="0"/>
                        <a:t>0</a:t>
                      </a:r>
                      <a:endParaRPr lang="en-US" sz="3200" dirty="0"/>
                    </a:p>
                  </a:txBody>
                  <a:tcPr/>
                </a:tc>
                <a:tc>
                  <a:txBody>
                    <a:bodyPr/>
                    <a:lstStyle/>
                    <a:p>
                      <a:pPr algn="ctr"/>
                      <a:endParaRPr lang="en-US" sz="3200" dirty="0"/>
                    </a:p>
                  </a:txBody>
                  <a:tcPr/>
                </a:tc>
                <a:tc>
                  <a:txBody>
                    <a:bodyPr/>
                    <a:lstStyle/>
                    <a:p>
                      <a:pPr algn="ctr"/>
                      <a:endParaRPr lang="en-US" sz="3200" dirty="0"/>
                    </a:p>
                  </a:txBody>
                  <a:tcPr/>
                </a:tc>
                <a:tc>
                  <a:txBody>
                    <a:bodyPr/>
                    <a:lstStyle/>
                    <a:p>
                      <a:pPr algn="ctr"/>
                      <a:endParaRPr lang="en-US" sz="3200" dirty="0"/>
                    </a:p>
                  </a:txBody>
                  <a:tcPr/>
                </a:tc>
                <a:tc>
                  <a:txBody>
                    <a:bodyPr/>
                    <a:lstStyle/>
                    <a:p>
                      <a:pPr algn="ctr"/>
                      <a:endParaRPr lang="en-US" sz="3200" dirty="0"/>
                    </a:p>
                  </a:txBody>
                  <a:tcPr/>
                </a:tc>
                <a:tc>
                  <a:txBody>
                    <a:bodyPr/>
                    <a:lstStyle/>
                    <a:p>
                      <a:pPr algn="ctr"/>
                      <a:endParaRPr lang="en-US" sz="3200" dirty="0"/>
                    </a:p>
                  </a:txBody>
                  <a:tcPr/>
                </a:tc>
                <a:tc>
                  <a:txBody>
                    <a:bodyPr/>
                    <a:lstStyle/>
                    <a:p>
                      <a:pPr algn="ctr"/>
                      <a:endParaRPr lang="en-US" sz="3200" dirty="0"/>
                    </a:p>
                  </a:txBody>
                  <a:tcPr/>
                </a:tc>
                <a:tc>
                  <a:txBody>
                    <a:bodyPr/>
                    <a:lstStyle/>
                    <a:p>
                      <a:pPr algn="ctr"/>
                      <a:endParaRPr lang="en-US" sz="3200" dirty="0"/>
                    </a:p>
                  </a:txBody>
                  <a:tcPr/>
                </a:tc>
                <a:tc>
                  <a:txBody>
                    <a:bodyPr/>
                    <a:lstStyle/>
                    <a:p>
                      <a:pPr algn="ctr"/>
                      <a:endParaRPr lang="en-US" sz="3200" dirty="0"/>
                    </a:p>
                  </a:txBody>
                  <a:tcPr/>
                </a:tc>
                <a:tc>
                  <a:txBody>
                    <a:bodyPr/>
                    <a:lstStyle/>
                    <a:p>
                      <a:pPr algn="ctr"/>
                      <a:endParaRPr lang="en-US" sz="3200" dirty="0"/>
                    </a:p>
                  </a:txBody>
                  <a:tcPr/>
                </a:tc>
                <a:extLst>
                  <a:ext uri="{0D108BD9-81ED-4DB2-BD59-A6C34878D82A}">
                    <a16:rowId xmlns:a16="http://schemas.microsoft.com/office/drawing/2014/main" val="10001"/>
                  </a:ext>
                </a:extLst>
              </a:tr>
              <a:tr h="370840">
                <a:tc>
                  <a:txBody>
                    <a:bodyPr/>
                    <a:lstStyle/>
                    <a:p>
                      <a:pPr algn="ctr"/>
                      <a:r>
                        <a:rPr lang="en-US" sz="3200" dirty="0" smtClean="0"/>
                        <a:t>S2</a:t>
                      </a:r>
                      <a:endParaRPr lang="en-US" sz="3200" dirty="0"/>
                    </a:p>
                  </a:txBody>
                  <a:tcPr/>
                </a:tc>
                <a:tc>
                  <a:txBody>
                    <a:bodyPr/>
                    <a:lstStyle/>
                    <a:p>
                      <a:pPr algn="ctr"/>
                      <a:r>
                        <a:rPr lang="en-US" sz="3200" dirty="0" smtClean="0"/>
                        <a:t>34</a:t>
                      </a:r>
                      <a:endParaRPr lang="en-US" sz="3200" dirty="0"/>
                    </a:p>
                  </a:txBody>
                  <a:tcPr/>
                </a:tc>
                <a:tc>
                  <a:txBody>
                    <a:bodyPr/>
                    <a:lstStyle/>
                    <a:p>
                      <a:pPr algn="ctr"/>
                      <a:r>
                        <a:rPr lang="en-US" sz="3200" dirty="0" smtClean="0"/>
                        <a:t>0</a:t>
                      </a:r>
                      <a:endParaRPr lang="en-US" sz="3200" dirty="0"/>
                    </a:p>
                  </a:txBody>
                  <a:tcPr/>
                </a:tc>
                <a:tc>
                  <a:txBody>
                    <a:bodyPr/>
                    <a:lstStyle/>
                    <a:p>
                      <a:pPr algn="ctr"/>
                      <a:endParaRPr lang="en-US" sz="3200" dirty="0"/>
                    </a:p>
                  </a:txBody>
                  <a:tcPr/>
                </a:tc>
                <a:tc>
                  <a:txBody>
                    <a:bodyPr/>
                    <a:lstStyle/>
                    <a:p>
                      <a:pPr algn="ctr"/>
                      <a:endParaRPr lang="en-US" sz="3200" dirty="0"/>
                    </a:p>
                  </a:txBody>
                  <a:tcPr/>
                </a:tc>
                <a:tc>
                  <a:txBody>
                    <a:bodyPr/>
                    <a:lstStyle/>
                    <a:p>
                      <a:pPr algn="ctr"/>
                      <a:endParaRPr lang="en-US" sz="3200" dirty="0"/>
                    </a:p>
                  </a:txBody>
                  <a:tcPr/>
                </a:tc>
                <a:tc>
                  <a:txBody>
                    <a:bodyPr/>
                    <a:lstStyle/>
                    <a:p>
                      <a:pPr algn="ctr"/>
                      <a:endParaRPr lang="en-US" sz="3200" dirty="0"/>
                    </a:p>
                  </a:txBody>
                  <a:tcPr/>
                </a:tc>
                <a:tc>
                  <a:txBody>
                    <a:bodyPr/>
                    <a:lstStyle/>
                    <a:p>
                      <a:pPr algn="ctr"/>
                      <a:endParaRPr lang="en-US" sz="3200" dirty="0"/>
                    </a:p>
                  </a:txBody>
                  <a:tcPr/>
                </a:tc>
                <a:tc>
                  <a:txBody>
                    <a:bodyPr/>
                    <a:lstStyle/>
                    <a:p>
                      <a:pPr algn="ctr"/>
                      <a:endParaRPr lang="en-US" sz="3200" dirty="0"/>
                    </a:p>
                  </a:txBody>
                  <a:tcPr/>
                </a:tc>
                <a:tc>
                  <a:txBody>
                    <a:bodyPr/>
                    <a:lstStyle/>
                    <a:p>
                      <a:pPr algn="ctr"/>
                      <a:endParaRPr lang="en-US" sz="3200" dirty="0"/>
                    </a:p>
                  </a:txBody>
                  <a:tcPr/>
                </a:tc>
                <a:tc>
                  <a:txBody>
                    <a:bodyPr/>
                    <a:lstStyle/>
                    <a:p>
                      <a:pPr algn="ctr"/>
                      <a:endParaRPr lang="en-US" sz="3200" dirty="0"/>
                    </a:p>
                  </a:txBody>
                  <a:tcPr/>
                </a:tc>
                <a:extLst>
                  <a:ext uri="{0D108BD9-81ED-4DB2-BD59-A6C34878D82A}">
                    <a16:rowId xmlns:a16="http://schemas.microsoft.com/office/drawing/2014/main" val="10002"/>
                  </a:ext>
                </a:extLst>
              </a:tr>
              <a:tr h="370840">
                <a:tc>
                  <a:txBody>
                    <a:bodyPr/>
                    <a:lstStyle/>
                    <a:p>
                      <a:pPr algn="ctr"/>
                      <a:r>
                        <a:rPr lang="en-US" sz="3200" dirty="0" smtClean="0"/>
                        <a:t>S3</a:t>
                      </a:r>
                      <a:endParaRPr lang="en-US" sz="3200" dirty="0"/>
                    </a:p>
                  </a:txBody>
                  <a:tcPr/>
                </a:tc>
                <a:tc>
                  <a:txBody>
                    <a:bodyPr/>
                    <a:lstStyle/>
                    <a:p>
                      <a:pPr algn="ctr"/>
                      <a:r>
                        <a:rPr lang="en-US" sz="3200" dirty="0" smtClean="0"/>
                        <a:t>18</a:t>
                      </a:r>
                      <a:endParaRPr lang="en-US" sz="3200" dirty="0"/>
                    </a:p>
                  </a:txBody>
                  <a:tcPr/>
                </a:tc>
                <a:tc>
                  <a:txBody>
                    <a:bodyPr/>
                    <a:lstStyle/>
                    <a:p>
                      <a:pPr algn="ctr"/>
                      <a:r>
                        <a:rPr lang="en-US" sz="3200" dirty="0" smtClean="0"/>
                        <a:t>52</a:t>
                      </a:r>
                      <a:endParaRPr lang="en-US" sz="3200" dirty="0"/>
                    </a:p>
                  </a:txBody>
                  <a:tcPr/>
                </a:tc>
                <a:tc>
                  <a:txBody>
                    <a:bodyPr/>
                    <a:lstStyle/>
                    <a:p>
                      <a:pPr algn="ctr"/>
                      <a:r>
                        <a:rPr lang="en-US" sz="3200" dirty="0" smtClean="0"/>
                        <a:t>0</a:t>
                      </a:r>
                      <a:endParaRPr lang="en-US" sz="3200" dirty="0"/>
                    </a:p>
                  </a:txBody>
                  <a:tcPr/>
                </a:tc>
                <a:tc>
                  <a:txBody>
                    <a:bodyPr/>
                    <a:lstStyle/>
                    <a:p>
                      <a:pPr algn="ctr"/>
                      <a:endParaRPr lang="en-US" sz="3200" dirty="0"/>
                    </a:p>
                  </a:txBody>
                  <a:tcPr/>
                </a:tc>
                <a:tc>
                  <a:txBody>
                    <a:bodyPr/>
                    <a:lstStyle/>
                    <a:p>
                      <a:pPr algn="ctr"/>
                      <a:endParaRPr lang="en-US" sz="3200" dirty="0"/>
                    </a:p>
                  </a:txBody>
                  <a:tcPr/>
                </a:tc>
                <a:tc>
                  <a:txBody>
                    <a:bodyPr/>
                    <a:lstStyle/>
                    <a:p>
                      <a:pPr algn="ctr"/>
                      <a:endParaRPr lang="en-US" sz="3200" dirty="0"/>
                    </a:p>
                  </a:txBody>
                  <a:tcPr/>
                </a:tc>
                <a:tc>
                  <a:txBody>
                    <a:bodyPr/>
                    <a:lstStyle/>
                    <a:p>
                      <a:pPr algn="ctr"/>
                      <a:endParaRPr lang="en-US" sz="3200" dirty="0"/>
                    </a:p>
                  </a:txBody>
                  <a:tcPr/>
                </a:tc>
                <a:tc>
                  <a:txBody>
                    <a:bodyPr/>
                    <a:lstStyle/>
                    <a:p>
                      <a:pPr algn="ctr"/>
                      <a:endParaRPr lang="en-US" sz="3200" dirty="0"/>
                    </a:p>
                  </a:txBody>
                  <a:tcPr/>
                </a:tc>
                <a:tc>
                  <a:txBody>
                    <a:bodyPr/>
                    <a:lstStyle/>
                    <a:p>
                      <a:pPr algn="ctr"/>
                      <a:endParaRPr lang="en-US" sz="3200" dirty="0"/>
                    </a:p>
                  </a:txBody>
                  <a:tcPr/>
                </a:tc>
                <a:tc>
                  <a:txBody>
                    <a:bodyPr/>
                    <a:lstStyle/>
                    <a:p>
                      <a:pPr algn="ctr"/>
                      <a:endParaRPr lang="en-US" sz="3200" dirty="0"/>
                    </a:p>
                  </a:txBody>
                  <a:tcPr/>
                </a:tc>
                <a:extLst>
                  <a:ext uri="{0D108BD9-81ED-4DB2-BD59-A6C34878D82A}">
                    <a16:rowId xmlns:a16="http://schemas.microsoft.com/office/drawing/2014/main" val="10003"/>
                  </a:ext>
                </a:extLst>
              </a:tr>
              <a:tr h="370840">
                <a:tc>
                  <a:txBody>
                    <a:bodyPr/>
                    <a:lstStyle/>
                    <a:p>
                      <a:pPr algn="ctr"/>
                      <a:r>
                        <a:rPr lang="en-US" sz="3200" dirty="0" smtClean="0"/>
                        <a:t>S4</a:t>
                      </a:r>
                      <a:endParaRPr lang="en-US" sz="3200" dirty="0"/>
                    </a:p>
                  </a:txBody>
                  <a:tcPr/>
                </a:tc>
                <a:tc>
                  <a:txBody>
                    <a:bodyPr/>
                    <a:lstStyle/>
                    <a:p>
                      <a:pPr algn="ctr"/>
                      <a:r>
                        <a:rPr lang="en-US" sz="3200" dirty="0" smtClean="0"/>
                        <a:t>42</a:t>
                      </a:r>
                      <a:endParaRPr lang="en-US" sz="3200" dirty="0"/>
                    </a:p>
                  </a:txBody>
                  <a:tcPr/>
                </a:tc>
                <a:tc>
                  <a:txBody>
                    <a:bodyPr/>
                    <a:lstStyle/>
                    <a:p>
                      <a:pPr algn="ctr"/>
                      <a:r>
                        <a:rPr lang="en-US" sz="3200" dirty="0" smtClean="0"/>
                        <a:t>76</a:t>
                      </a:r>
                      <a:endParaRPr lang="en-US" sz="3200" dirty="0"/>
                    </a:p>
                  </a:txBody>
                  <a:tcPr/>
                </a:tc>
                <a:tc>
                  <a:txBody>
                    <a:bodyPr/>
                    <a:lstStyle/>
                    <a:p>
                      <a:pPr algn="ctr"/>
                      <a:r>
                        <a:rPr lang="en-US" sz="3200" dirty="0" smtClean="0"/>
                        <a:t>36</a:t>
                      </a:r>
                      <a:endParaRPr lang="en-US" sz="3200" dirty="0"/>
                    </a:p>
                  </a:txBody>
                  <a:tcPr/>
                </a:tc>
                <a:tc>
                  <a:txBody>
                    <a:bodyPr/>
                    <a:lstStyle/>
                    <a:p>
                      <a:pPr algn="ctr"/>
                      <a:r>
                        <a:rPr lang="en-US" sz="3200" dirty="0" smtClean="0"/>
                        <a:t>0</a:t>
                      </a:r>
                      <a:endParaRPr lang="en-US" sz="3200" dirty="0"/>
                    </a:p>
                  </a:txBody>
                  <a:tcPr/>
                </a:tc>
                <a:tc>
                  <a:txBody>
                    <a:bodyPr/>
                    <a:lstStyle/>
                    <a:p>
                      <a:pPr algn="ctr"/>
                      <a:endParaRPr lang="en-US" sz="3200" dirty="0"/>
                    </a:p>
                  </a:txBody>
                  <a:tcPr/>
                </a:tc>
                <a:tc>
                  <a:txBody>
                    <a:bodyPr/>
                    <a:lstStyle/>
                    <a:p>
                      <a:pPr algn="ctr"/>
                      <a:endParaRPr lang="en-US" sz="3200" dirty="0"/>
                    </a:p>
                  </a:txBody>
                  <a:tcPr/>
                </a:tc>
                <a:tc>
                  <a:txBody>
                    <a:bodyPr/>
                    <a:lstStyle/>
                    <a:p>
                      <a:pPr algn="ctr"/>
                      <a:endParaRPr lang="en-US" sz="3200" dirty="0"/>
                    </a:p>
                  </a:txBody>
                  <a:tcPr/>
                </a:tc>
                <a:tc>
                  <a:txBody>
                    <a:bodyPr/>
                    <a:lstStyle/>
                    <a:p>
                      <a:pPr algn="ctr"/>
                      <a:endParaRPr lang="en-US" sz="3200" dirty="0"/>
                    </a:p>
                  </a:txBody>
                  <a:tcPr/>
                </a:tc>
                <a:tc>
                  <a:txBody>
                    <a:bodyPr/>
                    <a:lstStyle/>
                    <a:p>
                      <a:pPr algn="ctr"/>
                      <a:endParaRPr lang="en-US" sz="3200" dirty="0"/>
                    </a:p>
                  </a:txBody>
                  <a:tcPr/>
                </a:tc>
                <a:tc>
                  <a:txBody>
                    <a:bodyPr/>
                    <a:lstStyle/>
                    <a:p>
                      <a:pPr algn="ctr"/>
                      <a:endParaRPr lang="en-US" sz="3200" dirty="0"/>
                    </a:p>
                  </a:txBody>
                  <a:tcPr/>
                </a:tc>
                <a:extLst>
                  <a:ext uri="{0D108BD9-81ED-4DB2-BD59-A6C34878D82A}">
                    <a16:rowId xmlns:a16="http://schemas.microsoft.com/office/drawing/2014/main" val="10004"/>
                  </a:ext>
                </a:extLst>
              </a:tr>
              <a:tr h="370840">
                <a:tc>
                  <a:txBody>
                    <a:bodyPr/>
                    <a:lstStyle/>
                    <a:p>
                      <a:pPr algn="ctr"/>
                      <a:r>
                        <a:rPr lang="en-US" sz="3200" dirty="0" smtClean="0"/>
                        <a:t>S5</a:t>
                      </a:r>
                      <a:endParaRPr lang="en-US" sz="3200" dirty="0"/>
                    </a:p>
                  </a:txBody>
                  <a:tcPr/>
                </a:tc>
                <a:tc>
                  <a:txBody>
                    <a:bodyPr/>
                    <a:lstStyle/>
                    <a:p>
                      <a:pPr algn="ctr"/>
                      <a:r>
                        <a:rPr lang="en-US" sz="3200" dirty="0" smtClean="0"/>
                        <a:t>57</a:t>
                      </a:r>
                      <a:endParaRPr lang="en-US" sz="3200" dirty="0"/>
                    </a:p>
                  </a:txBody>
                  <a:tcPr/>
                </a:tc>
                <a:tc>
                  <a:txBody>
                    <a:bodyPr/>
                    <a:lstStyle/>
                    <a:p>
                      <a:pPr algn="ctr"/>
                      <a:r>
                        <a:rPr lang="en-US" sz="3200" dirty="0" smtClean="0"/>
                        <a:t>23</a:t>
                      </a:r>
                      <a:endParaRPr lang="en-US" sz="3200" dirty="0"/>
                    </a:p>
                  </a:txBody>
                  <a:tcPr/>
                </a:tc>
                <a:tc>
                  <a:txBody>
                    <a:bodyPr/>
                    <a:lstStyle/>
                    <a:p>
                      <a:pPr algn="ctr"/>
                      <a:r>
                        <a:rPr lang="en-US" sz="3200" dirty="0" smtClean="0"/>
                        <a:t>67</a:t>
                      </a:r>
                      <a:endParaRPr lang="en-US" sz="3200" dirty="0"/>
                    </a:p>
                  </a:txBody>
                  <a:tcPr/>
                </a:tc>
                <a:tc>
                  <a:txBody>
                    <a:bodyPr/>
                    <a:lstStyle/>
                    <a:p>
                      <a:pPr algn="ctr"/>
                      <a:r>
                        <a:rPr lang="en-US" sz="3200" dirty="0" smtClean="0"/>
                        <a:t>95</a:t>
                      </a:r>
                      <a:endParaRPr lang="en-US" sz="3200" dirty="0"/>
                    </a:p>
                  </a:txBody>
                  <a:tcPr/>
                </a:tc>
                <a:tc>
                  <a:txBody>
                    <a:bodyPr/>
                    <a:lstStyle/>
                    <a:p>
                      <a:pPr algn="ctr"/>
                      <a:r>
                        <a:rPr lang="en-US" sz="3200" dirty="0" smtClean="0"/>
                        <a:t>0</a:t>
                      </a:r>
                      <a:endParaRPr lang="en-US" sz="3200" dirty="0"/>
                    </a:p>
                  </a:txBody>
                  <a:tcPr/>
                </a:tc>
                <a:tc>
                  <a:txBody>
                    <a:bodyPr/>
                    <a:lstStyle/>
                    <a:p>
                      <a:pPr algn="ctr"/>
                      <a:endParaRPr lang="en-US" sz="3200" dirty="0"/>
                    </a:p>
                  </a:txBody>
                  <a:tcPr/>
                </a:tc>
                <a:tc>
                  <a:txBody>
                    <a:bodyPr/>
                    <a:lstStyle/>
                    <a:p>
                      <a:pPr algn="ctr"/>
                      <a:endParaRPr lang="en-US" sz="3200" dirty="0"/>
                    </a:p>
                  </a:txBody>
                  <a:tcPr/>
                </a:tc>
                <a:tc>
                  <a:txBody>
                    <a:bodyPr/>
                    <a:lstStyle/>
                    <a:p>
                      <a:pPr algn="ctr"/>
                      <a:endParaRPr lang="en-US" sz="3200" dirty="0"/>
                    </a:p>
                  </a:txBody>
                  <a:tcPr/>
                </a:tc>
                <a:tc>
                  <a:txBody>
                    <a:bodyPr/>
                    <a:lstStyle/>
                    <a:p>
                      <a:pPr algn="ctr"/>
                      <a:endParaRPr lang="en-US" sz="3200" dirty="0"/>
                    </a:p>
                  </a:txBody>
                  <a:tcPr/>
                </a:tc>
                <a:tc>
                  <a:txBody>
                    <a:bodyPr/>
                    <a:lstStyle/>
                    <a:p>
                      <a:pPr algn="ctr"/>
                      <a:endParaRPr lang="en-US" sz="3200" dirty="0"/>
                    </a:p>
                  </a:txBody>
                  <a:tcPr/>
                </a:tc>
                <a:extLst>
                  <a:ext uri="{0D108BD9-81ED-4DB2-BD59-A6C34878D82A}">
                    <a16:rowId xmlns:a16="http://schemas.microsoft.com/office/drawing/2014/main" val="10005"/>
                  </a:ext>
                </a:extLst>
              </a:tr>
              <a:tr h="370840">
                <a:tc>
                  <a:txBody>
                    <a:bodyPr/>
                    <a:lstStyle/>
                    <a:p>
                      <a:pPr algn="ctr"/>
                      <a:r>
                        <a:rPr lang="en-US" sz="3200" dirty="0" smtClean="0"/>
                        <a:t>S6</a:t>
                      </a:r>
                      <a:endParaRPr lang="en-US" sz="3200" dirty="0"/>
                    </a:p>
                  </a:txBody>
                  <a:tcPr/>
                </a:tc>
                <a:tc>
                  <a:txBody>
                    <a:bodyPr/>
                    <a:lstStyle/>
                    <a:p>
                      <a:pPr algn="ctr"/>
                      <a:r>
                        <a:rPr lang="en-US" sz="3200" dirty="0" smtClean="0"/>
                        <a:t>66</a:t>
                      </a:r>
                      <a:endParaRPr lang="en-US" sz="3200" dirty="0"/>
                    </a:p>
                  </a:txBody>
                  <a:tcPr/>
                </a:tc>
                <a:tc>
                  <a:txBody>
                    <a:bodyPr/>
                    <a:lstStyle/>
                    <a:p>
                      <a:pPr algn="ctr"/>
                      <a:r>
                        <a:rPr lang="en-US" sz="3200" dirty="0" smtClean="0"/>
                        <a:t>32</a:t>
                      </a:r>
                      <a:endParaRPr lang="en-US" sz="3200" dirty="0"/>
                    </a:p>
                  </a:txBody>
                  <a:tcPr/>
                </a:tc>
                <a:tc>
                  <a:txBody>
                    <a:bodyPr/>
                    <a:lstStyle/>
                    <a:p>
                      <a:pPr algn="ctr"/>
                      <a:r>
                        <a:rPr lang="en-US" sz="3200" dirty="0" smtClean="0"/>
                        <a:t>82</a:t>
                      </a:r>
                      <a:endParaRPr lang="en-US" sz="3200" dirty="0"/>
                    </a:p>
                  </a:txBody>
                  <a:tcPr/>
                </a:tc>
                <a:tc>
                  <a:txBody>
                    <a:bodyPr/>
                    <a:lstStyle/>
                    <a:p>
                      <a:pPr algn="ctr"/>
                      <a:r>
                        <a:rPr lang="en-US" sz="3200" dirty="0" smtClean="0"/>
                        <a:t>106</a:t>
                      </a:r>
                      <a:endParaRPr lang="en-US" sz="3200" dirty="0"/>
                    </a:p>
                  </a:txBody>
                  <a:tcPr/>
                </a:tc>
                <a:tc>
                  <a:txBody>
                    <a:bodyPr/>
                    <a:lstStyle/>
                    <a:p>
                      <a:pPr algn="ctr"/>
                      <a:r>
                        <a:rPr lang="en-US" sz="3200" dirty="0" smtClean="0"/>
                        <a:t>15</a:t>
                      </a:r>
                      <a:endParaRPr lang="en-US" sz="3200" dirty="0"/>
                    </a:p>
                  </a:txBody>
                  <a:tcPr/>
                </a:tc>
                <a:tc>
                  <a:txBody>
                    <a:bodyPr/>
                    <a:lstStyle/>
                    <a:p>
                      <a:pPr algn="ctr"/>
                      <a:r>
                        <a:rPr lang="en-US" sz="3200" dirty="0" smtClean="0"/>
                        <a:t>0</a:t>
                      </a:r>
                      <a:endParaRPr lang="en-US" sz="3200" dirty="0"/>
                    </a:p>
                  </a:txBody>
                  <a:tcPr/>
                </a:tc>
                <a:tc>
                  <a:txBody>
                    <a:bodyPr/>
                    <a:lstStyle/>
                    <a:p>
                      <a:pPr algn="ctr"/>
                      <a:endParaRPr lang="en-US" sz="3200" dirty="0"/>
                    </a:p>
                  </a:txBody>
                  <a:tcPr/>
                </a:tc>
                <a:tc>
                  <a:txBody>
                    <a:bodyPr/>
                    <a:lstStyle/>
                    <a:p>
                      <a:pPr algn="ctr"/>
                      <a:endParaRPr lang="en-US" sz="3200" dirty="0"/>
                    </a:p>
                  </a:txBody>
                  <a:tcPr/>
                </a:tc>
                <a:tc>
                  <a:txBody>
                    <a:bodyPr/>
                    <a:lstStyle/>
                    <a:p>
                      <a:pPr algn="ctr"/>
                      <a:endParaRPr lang="en-US" sz="3200" dirty="0"/>
                    </a:p>
                  </a:txBody>
                  <a:tcPr/>
                </a:tc>
                <a:tc>
                  <a:txBody>
                    <a:bodyPr/>
                    <a:lstStyle/>
                    <a:p>
                      <a:pPr algn="ctr"/>
                      <a:endParaRPr lang="en-US" sz="3200" dirty="0"/>
                    </a:p>
                  </a:txBody>
                  <a:tcPr/>
                </a:tc>
                <a:extLst>
                  <a:ext uri="{0D108BD9-81ED-4DB2-BD59-A6C34878D82A}">
                    <a16:rowId xmlns:a16="http://schemas.microsoft.com/office/drawing/2014/main" val="10006"/>
                  </a:ext>
                </a:extLst>
              </a:tr>
              <a:tr h="370840">
                <a:tc>
                  <a:txBody>
                    <a:bodyPr/>
                    <a:lstStyle/>
                    <a:p>
                      <a:pPr algn="ctr"/>
                      <a:r>
                        <a:rPr lang="en-US" sz="3200" dirty="0" smtClean="0"/>
                        <a:t>S7</a:t>
                      </a:r>
                      <a:endParaRPr lang="en-US" sz="3200" dirty="0"/>
                    </a:p>
                  </a:txBody>
                  <a:tcPr/>
                </a:tc>
                <a:tc>
                  <a:txBody>
                    <a:bodyPr/>
                    <a:lstStyle/>
                    <a:p>
                      <a:pPr algn="ctr"/>
                      <a:r>
                        <a:rPr lang="en-US" sz="3200" dirty="0" smtClean="0"/>
                        <a:t>18</a:t>
                      </a:r>
                      <a:endParaRPr lang="en-US" sz="3200" dirty="0"/>
                    </a:p>
                  </a:txBody>
                  <a:tcPr/>
                </a:tc>
                <a:tc>
                  <a:txBody>
                    <a:bodyPr/>
                    <a:lstStyle/>
                    <a:p>
                      <a:pPr algn="ctr"/>
                      <a:r>
                        <a:rPr lang="en-US" sz="3200" dirty="0" smtClean="0"/>
                        <a:t>46</a:t>
                      </a:r>
                      <a:endParaRPr lang="en-US" sz="3200" dirty="0"/>
                    </a:p>
                  </a:txBody>
                  <a:tcPr/>
                </a:tc>
                <a:tc>
                  <a:txBody>
                    <a:bodyPr/>
                    <a:lstStyle/>
                    <a:p>
                      <a:pPr algn="ctr"/>
                      <a:r>
                        <a:rPr lang="en-US" sz="3200" dirty="0" smtClean="0"/>
                        <a:t>16</a:t>
                      </a:r>
                      <a:endParaRPr lang="en-US" sz="3200" dirty="0"/>
                    </a:p>
                  </a:txBody>
                  <a:tcPr/>
                </a:tc>
                <a:tc>
                  <a:txBody>
                    <a:bodyPr/>
                    <a:lstStyle/>
                    <a:p>
                      <a:pPr algn="ctr"/>
                      <a:r>
                        <a:rPr lang="en-US" sz="3200" dirty="0" smtClean="0"/>
                        <a:t>30</a:t>
                      </a:r>
                      <a:endParaRPr lang="en-US" sz="3200" dirty="0"/>
                    </a:p>
                  </a:txBody>
                  <a:tcPr/>
                </a:tc>
                <a:tc>
                  <a:txBody>
                    <a:bodyPr/>
                    <a:lstStyle/>
                    <a:p>
                      <a:pPr algn="ctr"/>
                      <a:r>
                        <a:rPr lang="en-US" sz="3200" dirty="0" smtClean="0"/>
                        <a:t>65</a:t>
                      </a:r>
                      <a:endParaRPr lang="en-US" sz="3200" dirty="0"/>
                    </a:p>
                  </a:txBody>
                  <a:tcPr/>
                </a:tc>
                <a:tc>
                  <a:txBody>
                    <a:bodyPr/>
                    <a:lstStyle/>
                    <a:p>
                      <a:pPr algn="ctr"/>
                      <a:r>
                        <a:rPr lang="en-US" sz="3200" dirty="0" smtClean="0"/>
                        <a:t>76</a:t>
                      </a:r>
                      <a:endParaRPr lang="en-US" sz="3200" dirty="0"/>
                    </a:p>
                  </a:txBody>
                  <a:tcPr/>
                </a:tc>
                <a:tc>
                  <a:txBody>
                    <a:bodyPr/>
                    <a:lstStyle/>
                    <a:p>
                      <a:pPr algn="ctr"/>
                      <a:r>
                        <a:rPr lang="en-US" sz="3200" dirty="0" smtClean="0"/>
                        <a:t>0</a:t>
                      </a:r>
                      <a:endParaRPr lang="en-US" sz="3200" dirty="0"/>
                    </a:p>
                  </a:txBody>
                  <a:tcPr/>
                </a:tc>
                <a:tc>
                  <a:txBody>
                    <a:bodyPr/>
                    <a:lstStyle/>
                    <a:p>
                      <a:pPr algn="ctr"/>
                      <a:endParaRPr lang="en-US" sz="3200" dirty="0"/>
                    </a:p>
                  </a:txBody>
                  <a:tcPr/>
                </a:tc>
                <a:tc>
                  <a:txBody>
                    <a:bodyPr/>
                    <a:lstStyle/>
                    <a:p>
                      <a:pPr algn="ctr"/>
                      <a:endParaRPr lang="en-US" sz="3200" dirty="0"/>
                    </a:p>
                  </a:txBody>
                  <a:tcPr/>
                </a:tc>
                <a:tc>
                  <a:txBody>
                    <a:bodyPr/>
                    <a:lstStyle/>
                    <a:p>
                      <a:pPr algn="ctr"/>
                      <a:endParaRPr lang="en-US" sz="3200" dirty="0"/>
                    </a:p>
                  </a:txBody>
                  <a:tcPr/>
                </a:tc>
                <a:extLst>
                  <a:ext uri="{0D108BD9-81ED-4DB2-BD59-A6C34878D82A}">
                    <a16:rowId xmlns:a16="http://schemas.microsoft.com/office/drawing/2014/main" val="10007"/>
                  </a:ext>
                </a:extLst>
              </a:tr>
              <a:tr h="370840">
                <a:tc>
                  <a:txBody>
                    <a:bodyPr/>
                    <a:lstStyle/>
                    <a:p>
                      <a:pPr algn="ctr"/>
                      <a:r>
                        <a:rPr lang="en-US" sz="3200" dirty="0" smtClean="0"/>
                        <a:t>S8</a:t>
                      </a:r>
                      <a:endParaRPr lang="en-US" sz="3200" dirty="0"/>
                    </a:p>
                  </a:txBody>
                  <a:tcPr/>
                </a:tc>
                <a:tc>
                  <a:txBody>
                    <a:bodyPr/>
                    <a:lstStyle/>
                    <a:p>
                      <a:pPr algn="ctr"/>
                      <a:r>
                        <a:rPr lang="en-US" sz="3200" dirty="0" smtClean="0"/>
                        <a:t>44</a:t>
                      </a:r>
                      <a:endParaRPr lang="en-US" sz="3200" dirty="0"/>
                    </a:p>
                  </a:txBody>
                  <a:tcPr/>
                </a:tc>
                <a:tc>
                  <a:txBody>
                    <a:bodyPr/>
                    <a:lstStyle/>
                    <a:p>
                      <a:pPr algn="ctr"/>
                      <a:r>
                        <a:rPr lang="en-US" sz="3200" dirty="0" smtClean="0"/>
                        <a:t>74</a:t>
                      </a:r>
                      <a:endParaRPr lang="en-US" sz="3200" dirty="0"/>
                    </a:p>
                  </a:txBody>
                  <a:tcPr/>
                </a:tc>
                <a:tc>
                  <a:txBody>
                    <a:bodyPr/>
                    <a:lstStyle/>
                    <a:p>
                      <a:pPr algn="ctr"/>
                      <a:r>
                        <a:rPr lang="en-US" sz="3200" dirty="0" smtClean="0"/>
                        <a:t>40</a:t>
                      </a:r>
                      <a:endParaRPr lang="en-US" sz="3200" dirty="0"/>
                    </a:p>
                  </a:txBody>
                  <a:tcPr/>
                </a:tc>
                <a:tc>
                  <a:txBody>
                    <a:bodyPr/>
                    <a:lstStyle/>
                    <a:p>
                      <a:pPr algn="ctr"/>
                      <a:r>
                        <a:rPr lang="en-US" sz="3200" dirty="0" smtClean="0"/>
                        <a:t>8</a:t>
                      </a:r>
                      <a:endParaRPr lang="en-US" sz="3200" dirty="0"/>
                    </a:p>
                  </a:txBody>
                  <a:tcPr>
                    <a:solidFill>
                      <a:schemeClr val="bg1">
                        <a:lumMod val="95000"/>
                      </a:schemeClr>
                    </a:solidFill>
                  </a:tcPr>
                </a:tc>
                <a:tc>
                  <a:txBody>
                    <a:bodyPr/>
                    <a:lstStyle/>
                    <a:p>
                      <a:pPr algn="ctr"/>
                      <a:r>
                        <a:rPr lang="en-US" sz="3200" dirty="0" smtClean="0"/>
                        <a:t>91</a:t>
                      </a:r>
                      <a:endParaRPr lang="en-US" sz="3200" dirty="0"/>
                    </a:p>
                  </a:txBody>
                  <a:tcPr/>
                </a:tc>
                <a:tc>
                  <a:txBody>
                    <a:bodyPr/>
                    <a:lstStyle/>
                    <a:p>
                      <a:pPr algn="ctr"/>
                      <a:r>
                        <a:rPr lang="en-US" sz="3200" dirty="0" smtClean="0"/>
                        <a:t>104</a:t>
                      </a:r>
                      <a:endParaRPr lang="en-US" sz="3200" dirty="0"/>
                    </a:p>
                  </a:txBody>
                  <a:tcPr/>
                </a:tc>
                <a:tc>
                  <a:txBody>
                    <a:bodyPr/>
                    <a:lstStyle/>
                    <a:p>
                      <a:pPr algn="ctr"/>
                      <a:r>
                        <a:rPr lang="en-US" sz="3200" dirty="0" smtClean="0"/>
                        <a:t>28</a:t>
                      </a:r>
                      <a:endParaRPr lang="en-US" sz="3200" dirty="0"/>
                    </a:p>
                  </a:txBody>
                  <a:tcPr/>
                </a:tc>
                <a:tc>
                  <a:txBody>
                    <a:bodyPr/>
                    <a:lstStyle/>
                    <a:p>
                      <a:pPr algn="ctr"/>
                      <a:r>
                        <a:rPr lang="en-US" sz="3200" dirty="0" smtClean="0"/>
                        <a:t>0</a:t>
                      </a:r>
                      <a:endParaRPr lang="en-US" sz="3200" dirty="0"/>
                    </a:p>
                  </a:txBody>
                  <a:tcPr/>
                </a:tc>
                <a:tc>
                  <a:txBody>
                    <a:bodyPr/>
                    <a:lstStyle/>
                    <a:p>
                      <a:pPr algn="ctr"/>
                      <a:endParaRPr lang="en-US" sz="3200" dirty="0"/>
                    </a:p>
                  </a:txBody>
                  <a:tcPr/>
                </a:tc>
                <a:tc>
                  <a:txBody>
                    <a:bodyPr/>
                    <a:lstStyle/>
                    <a:p>
                      <a:pPr algn="ctr"/>
                      <a:endParaRPr lang="en-US" sz="3200" dirty="0"/>
                    </a:p>
                  </a:txBody>
                  <a:tcPr/>
                </a:tc>
                <a:extLst>
                  <a:ext uri="{0D108BD9-81ED-4DB2-BD59-A6C34878D82A}">
                    <a16:rowId xmlns:a16="http://schemas.microsoft.com/office/drawing/2014/main" val="10008"/>
                  </a:ext>
                </a:extLst>
              </a:tr>
              <a:tr h="370840">
                <a:tc>
                  <a:txBody>
                    <a:bodyPr/>
                    <a:lstStyle/>
                    <a:p>
                      <a:pPr algn="ctr"/>
                      <a:r>
                        <a:rPr lang="en-US" sz="3200" dirty="0" smtClean="0"/>
                        <a:t>S9</a:t>
                      </a:r>
                      <a:endParaRPr lang="en-US" sz="3200" dirty="0"/>
                    </a:p>
                  </a:txBody>
                  <a:tcPr/>
                </a:tc>
                <a:tc>
                  <a:txBody>
                    <a:bodyPr/>
                    <a:lstStyle/>
                    <a:p>
                      <a:pPr algn="ctr"/>
                      <a:r>
                        <a:rPr lang="en-US" sz="3200" dirty="0" smtClean="0"/>
                        <a:t>20</a:t>
                      </a:r>
                      <a:endParaRPr lang="en-US" sz="3200" dirty="0"/>
                    </a:p>
                  </a:txBody>
                  <a:tcPr/>
                </a:tc>
                <a:tc>
                  <a:txBody>
                    <a:bodyPr/>
                    <a:lstStyle/>
                    <a:p>
                      <a:pPr algn="ctr"/>
                      <a:r>
                        <a:rPr lang="en-US" sz="3200" dirty="0" smtClean="0"/>
                        <a:t>22</a:t>
                      </a:r>
                      <a:endParaRPr lang="en-US" sz="3200" dirty="0"/>
                    </a:p>
                  </a:txBody>
                  <a:tcPr/>
                </a:tc>
                <a:tc>
                  <a:txBody>
                    <a:bodyPr/>
                    <a:lstStyle/>
                    <a:p>
                      <a:pPr algn="ctr"/>
                      <a:r>
                        <a:rPr lang="en-US" sz="3200" dirty="0" smtClean="0"/>
                        <a:t>36</a:t>
                      </a:r>
                      <a:endParaRPr lang="en-US" sz="3200" dirty="0"/>
                    </a:p>
                  </a:txBody>
                  <a:tcPr/>
                </a:tc>
                <a:tc>
                  <a:txBody>
                    <a:bodyPr/>
                    <a:lstStyle/>
                    <a:p>
                      <a:pPr algn="ctr"/>
                      <a:r>
                        <a:rPr lang="en-US" sz="3200" dirty="0" smtClean="0"/>
                        <a:t>60</a:t>
                      </a:r>
                      <a:endParaRPr lang="en-US" sz="3200" dirty="0"/>
                    </a:p>
                  </a:txBody>
                  <a:tcPr/>
                </a:tc>
                <a:tc>
                  <a:txBody>
                    <a:bodyPr/>
                    <a:lstStyle/>
                    <a:p>
                      <a:pPr algn="ctr"/>
                      <a:r>
                        <a:rPr lang="en-US" sz="3200" dirty="0" smtClean="0"/>
                        <a:t>37</a:t>
                      </a:r>
                      <a:endParaRPr lang="en-US" sz="3200" dirty="0"/>
                    </a:p>
                  </a:txBody>
                  <a:tcPr/>
                </a:tc>
                <a:tc>
                  <a:txBody>
                    <a:bodyPr/>
                    <a:lstStyle/>
                    <a:p>
                      <a:pPr algn="ctr"/>
                      <a:r>
                        <a:rPr lang="en-US" sz="3200" dirty="0" smtClean="0"/>
                        <a:t>46</a:t>
                      </a:r>
                      <a:endParaRPr lang="en-US" sz="3200" dirty="0"/>
                    </a:p>
                  </a:txBody>
                  <a:tcPr/>
                </a:tc>
                <a:tc>
                  <a:txBody>
                    <a:bodyPr/>
                    <a:lstStyle/>
                    <a:p>
                      <a:pPr algn="ctr"/>
                      <a:r>
                        <a:rPr lang="en-US" sz="3200" dirty="0" smtClean="0"/>
                        <a:t>30</a:t>
                      </a:r>
                      <a:endParaRPr lang="en-US" sz="3200" dirty="0"/>
                    </a:p>
                  </a:txBody>
                  <a:tcPr/>
                </a:tc>
                <a:tc>
                  <a:txBody>
                    <a:bodyPr/>
                    <a:lstStyle/>
                    <a:p>
                      <a:pPr algn="ctr"/>
                      <a:r>
                        <a:rPr lang="en-US" sz="3200" dirty="0" smtClean="0"/>
                        <a:t>115</a:t>
                      </a:r>
                      <a:endParaRPr lang="en-US" sz="3200" dirty="0"/>
                    </a:p>
                  </a:txBody>
                  <a:tcPr>
                    <a:solidFill>
                      <a:srgbClr val="D8FF89"/>
                    </a:solidFill>
                  </a:tcPr>
                </a:tc>
                <a:tc>
                  <a:txBody>
                    <a:bodyPr/>
                    <a:lstStyle/>
                    <a:p>
                      <a:pPr algn="ctr"/>
                      <a:r>
                        <a:rPr lang="en-US" sz="3200" dirty="0" smtClean="0"/>
                        <a:t>0</a:t>
                      </a:r>
                      <a:endParaRPr lang="en-US" sz="3200" dirty="0"/>
                    </a:p>
                  </a:txBody>
                  <a:tcPr/>
                </a:tc>
                <a:tc>
                  <a:txBody>
                    <a:bodyPr/>
                    <a:lstStyle/>
                    <a:p>
                      <a:pPr algn="ctr"/>
                      <a:endParaRPr lang="en-US" sz="3200" dirty="0"/>
                    </a:p>
                  </a:txBody>
                  <a:tcPr/>
                </a:tc>
                <a:extLst>
                  <a:ext uri="{0D108BD9-81ED-4DB2-BD59-A6C34878D82A}">
                    <a16:rowId xmlns:a16="http://schemas.microsoft.com/office/drawing/2014/main" val="10009"/>
                  </a:ext>
                </a:extLst>
              </a:tr>
              <a:tr h="370840">
                <a:tc>
                  <a:txBody>
                    <a:bodyPr/>
                    <a:lstStyle/>
                    <a:p>
                      <a:pPr algn="ctr"/>
                      <a:r>
                        <a:rPr lang="en-US" sz="3200" dirty="0" smtClean="0"/>
                        <a:t>S10</a:t>
                      </a:r>
                      <a:endParaRPr lang="en-US" sz="3200" dirty="0"/>
                    </a:p>
                  </a:txBody>
                  <a:tcPr/>
                </a:tc>
                <a:tc>
                  <a:txBody>
                    <a:bodyPr/>
                    <a:lstStyle/>
                    <a:p>
                      <a:pPr algn="ctr"/>
                      <a:r>
                        <a:rPr lang="en-US" sz="3200" dirty="0" smtClean="0"/>
                        <a:t>52</a:t>
                      </a:r>
                      <a:endParaRPr lang="en-US" sz="3200" dirty="0"/>
                    </a:p>
                  </a:txBody>
                  <a:tcPr/>
                </a:tc>
                <a:tc>
                  <a:txBody>
                    <a:bodyPr/>
                    <a:lstStyle/>
                    <a:p>
                      <a:pPr algn="ctr"/>
                      <a:r>
                        <a:rPr lang="en-US" sz="3200" dirty="0" smtClean="0"/>
                        <a:t>44</a:t>
                      </a:r>
                      <a:endParaRPr lang="en-US" sz="3200" dirty="0"/>
                    </a:p>
                  </a:txBody>
                  <a:tcPr/>
                </a:tc>
                <a:tc>
                  <a:txBody>
                    <a:bodyPr/>
                    <a:lstStyle/>
                    <a:p>
                      <a:pPr algn="ctr"/>
                      <a:r>
                        <a:rPr lang="en-US" sz="3200" dirty="0" smtClean="0"/>
                        <a:t>60</a:t>
                      </a:r>
                      <a:endParaRPr lang="en-US" sz="3200" dirty="0"/>
                    </a:p>
                  </a:txBody>
                  <a:tcPr/>
                </a:tc>
                <a:tc>
                  <a:txBody>
                    <a:bodyPr/>
                    <a:lstStyle/>
                    <a:p>
                      <a:pPr algn="ctr"/>
                      <a:r>
                        <a:rPr lang="en-US" sz="3200" dirty="0" smtClean="0"/>
                        <a:t>90</a:t>
                      </a:r>
                      <a:endParaRPr lang="en-US" sz="3200" dirty="0"/>
                    </a:p>
                  </a:txBody>
                  <a:tcPr/>
                </a:tc>
                <a:tc>
                  <a:txBody>
                    <a:bodyPr/>
                    <a:lstStyle/>
                    <a:p>
                      <a:pPr algn="ctr"/>
                      <a:r>
                        <a:rPr lang="en-US" sz="3200" dirty="0" smtClean="0"/>
                        <a:t>55</a:t>
                      </a:r>
                      <a:endParaRPr lang="en-US" sz="3200" dirty="0"/>
                    </a:p>
                  </a:txBody>
                  <a:tcPr/>
                </a:tc>
                <a:tc>
                  <a:txBody>
                    <a:bodyPr/>
                    <a:lstStyle/>
                    <a:p>
                      <a:pPr algn="ctr"/>
                      <a:r>
                        <a:rPr lang="en-US" sz="3200" dirty="0" smtClean="0"/>
                        <a:t>70</a:t>
                      </a:r>
                      <a:endParaRPr lang="en-US" sz="3200" dirty="0"/>
                    </a:p>
                  </a:txBody>
                  <a:tcPr/>
                </a:tc>
                <a:tc>
                  <a:txBody>
                    <a:bodyPr/>
                    <a:lstStyle/>
                    <a:p>
                      <a:pPr algn="ctr"/>
                      <a:r>
                        <a:rPr lang="en-US" sz="3200" dirty="0" smtClean="0"/>
                        <a:t>60</a:t>
                      </a:r>
                      <a:endParaRPr lang="en-US" sz="3200" dirty="0"/>
                    </a:p>
                  </a:txBody>
                  <a:tcPr/>
                </a:tc>
                <a:tc>
                  <a:txBody>
                    <a:bodyPr/>
                    <a:lstStyle/>
                    <a:p>
                      <a:pPr algn="ctr"/>
                      <a:r>
                        <a:rPr lang="en-US" sz="3200" dirty="0" smtClean="0"/>
                        <a:t>98</a:t>
                      </a:r>
                      <a:endParaRPr lang="en-US" sz="3200" dirty="0"/>
                    </a:p>
                  </a:txBody>
                  <a:tcPr/>
                </a:tc>
                <a:tc>
                  <a:txBody>
                    <a:bodyPr/>
                    <a:lstStyle/>
                    <a:p>
                      <a:pPr algn="ctr"/>
                      <a:r>
                        <a:rPr lang="en-US" sz="3200" dirty="0" smtClean="0"/>
                        <a:t>99</a:t>
                      </a:r>
                      <a:endParaRPr lang="en-US" sz="3200" dirty="0"/>
                    </a:p>
                  </a:txBody>
                  <a:tcPr/>
                </a:tc>
                <a:tc>
                  <a:txBody>
                    <a:bodyPr/>
                    <a:lstStyle/>
                    <a:p>
                      <a:pPr algn="ctr"/>
                      <a:r>
                        <a:rPr lang="en-US" sz="3200" dirty="0" smtClean="0"/>
                        <a:t>0</a:t>
                      </a:r>
                      <a:endParaRPr lang="en-US" sz="3200" dirty="0"/>
                    </a:p>
                  </a:txBody>
                  <a:tcPr/>
                </a:tc>
                <a:extLst>
                  <a:ext uri="{0D108BD9-81ED-4DB2-BD59-A6C34878D82A}">
                    <a16:rowId xmlns:a16="http://schemas.microsoft.com/office/drawing/2014/main" val="10010"/>
                  </a:ext>
                </a:extLst>
              </a:tr>
            </a:tbl>
          </a:graphicData>
        </a:graphic>
      </p:graphicFrame>
      <p:sp>
        <p:nvSpPr>
          <p:cNvPr id="7" name="TextBox 6"/>
          <p:cNvSpPr txBox="1"/>
          <p:nvPr/>
        </p:nvSpPr>
        <p:spPr>
          <a:xfrm>
            <a:off x="152400" y="7445102"/>
            <a:ext cx="24093871" cy="1077218"/>
          </a:xfrm>
          <a:prstGeom prst="rect">
            <a:avLst/>
          </a:prstGeom>
          <a:noFill/>
        </p:spPr>
        <p:txBody>
          <a:bodyPr wrap="square" rtlCol="0">
            <a:spAutoFit/>
          </a:bodyPr>
          <a:lstStyle/>
          <a:p>
            <a:r>
              <a:rPr lang="en-US" sz="3200" dirty="0" smtClean="0"/>
              <a:t>The largest distance is 115 between the objects S8 and S9. They becomes the seed for to new clusters. K-Means is used to split the group into two clusters.</a:t>
            </a:r>
            <a:endParaRPr lang="en-US" sz="3200" dirty="0"/>
          </a:p>
        </p:txBody>
      </p:sp>
      <p:graphicFrame>
        <p:nvGraphicFramePr>
          <p:cNvPr id="5" name="Table 4"/>
          <p:cNvGraphicFramePr>
            <a:graphicFrameLocks noGrp="1"/>
          </p:cNvGraphicFramePr>
          <p:nvPr>
            <p:extLst>
              <p:ext uri="{D42A27DB-BD31-4B8C-83A1-F6EECF244321}">
                <p14:modId xmlns:p14="http://schemas.microsoft.com/office/powerpoint/2010/main" val="2531640601"/>
              </p:ext>
            </p:extLst>
          </p:nvPr>
        </p:nvGraphicFramePr>
        <p:xfrm>
          <a:off x="856593" y="8885402"/>
          <a:ext cx="18103371" cy="1737360"/>
        </p:xfrm>
        <a:graphic>
          <a:graphicData uri="http://schemas.openxmlformats.org/drawingml/2006/table">
            <a:tbl>
              <a:tblPr firstRow="1" bandRow="1">
                <a:tableStyleId>{5C22544A-7EE6-4342-B048-85BDC9FD1C3A}</a:tableStyleId>
              </a:tblPr>
              <a:tblGrid>
                <a:gridCol w="1645761">
                  <a:extLst>
                    <a:ext uri="{9D8B030D-6E8A-4147-A177-3AD203B41FA5}">
                      <a16:colId xmlns:a16="http://schemas.microsoft.com/office/drawing/2014/main" val="20000"/>
                    </a:ext>
                  </a:extLst>
                </a:gridCol>
                <a:gridCol w="1645761">
                  <a:extLst>
                    <a:ext uri="{9D8B030D-6E8A-4147-A177-3AD203B41FA5}">
                      <a16:colId xmlns:a16="http://schemas.microsoft.com/office/drawing/2014/main" val="20001"/>
                    </a:ext>
                  </a:extLst>
                </a:gridCol>
                <a:gridCol w="1645761">
                  <a:extLst>
                    <a:ext uri="{9D8B030D-6E8A-4147-A177-3AD203B41FA5}">
                      <a16:colId xmlns:a16="http://schemas.microsoft.com/office/drawing/2014/main" val="20002"/>
                    </a:ext>
                  </a:extLst>
                </a:gridCol>
                <a:gridCol w="1645761">
                  <a:extLst>
                    <a:ext uri="{9D8B030D-6E8A-4147-A177-3AD203B41FA5}">
                      <a16:colId xmlns:a16="http://schemas.microsoft.com/office/drawing/2014/main" val="20003"/>
                    </a:ext>
                  </a:extLst>
                </a:gridCol>
                <a:gridCol w="1645761">
                  <a:extLst>
                    <a:ext uri="{9D8B030D-6E8A-4147-A177-3AD203B41FA5}">
                      <a16:colId xmlns:a16="http://schemas.microsoft.com/office/drawing/2014/main" val="20004"/>
                    </a:ext>
                  </a:extLst>
                </a:gridCol>
                <a:gridCol w="1645761">
                  <a:extLst>
                    <a:ext uri="{9D8B030D-6E8A-4147-A177-3AD203B41FA5}">
                      <a16:colId xmlns:a16="http://schemas.microsoft.com/office/drawing/2014/main" val="20005"/>
                    </a:ext>
                  </a:extLst>
                </a:gridCol>
                <a:gridCol w="1645761">
                  <a:extLst>
                    <a:ext uri="{9D8B030D-6E8A-4147-A177-3AD203B41FA5}">
                      <a16:colId xmlns:a16="http://schemas.microsoft.com/office/drawing/2014/main" val="20006"/>
                    </a:ext>
                  </a:extLst>
                </a:gridCol>
                <a:gridCol w="1645761">
                  <a:extLst>
                    <a:ext uri="{9D8B030D-6E8A-4147-A177-3AD203B41FA5}">
                      <a16:colId xmlns:a16="http://schemas.microsoft.com/office/drawing/2014/main" val="20007"/>
                    </a:ext>
                  </a:extLst>
                </a:gridCol>
                <a:gridCol w="1645761">
                  <a:extLst>
                    <a:ext uri="{9D8B030D-6E8A-4147-A177-3AD203B41FA5}">
                      <a16:colId xmlns:a16="http://schemas.microsoft.com/office/drawing/2014/main" val="20008"/>
                    </a:ext>
                  </a:extLst>
                </a:gridCol>
                <a:gridCol w="1645761">
                  <a:extLst>
                    <a:ext uri="{9D8B030D-6E8A-4147-A177-3AD203B41FA5}">
                      <a16:colId xmlns:a16="http://schemas.microsoft.com/office/drawing/2014/main" val="20009"/>
                    </a:ext>
                  </a:extLst>
                </a:gridCol>
                <a:gridCol w="1645761">
                  <a:extLst>
                    <a:ext uri="{9D8B030D-6E8A-4147-A177-3AD203B41FA5}">
                      <a16:colId xmlns:a16="http://schemas.microsoft.com/office/drawing/2014/main" val="20010"/>
                    </a:ext>
                  </a:extLst>
                </a:gridCol>
              </a:tblGrid>
              <a:tr h="370840">
                <a:tc>
                  <a:txBody>
                    <a:bodyPr/>
                    <a:lstStyle/>
                    <a:p>
                      <a:pPr algn="ctr"/>
                      <a:endParaRPr lang="en-US" sz="3200" dirty="0"/>
                    </a:p>
                  </a:txBody>
                  <a:tcPr/>
                </a:tc>
                <a:tc>
                  <a:txBody>
                    <a:bodyPr/>
                    <a:lstStyle/>
                    <a:p>
                      <a:pPr algn="ctr"/>
                      <a:r>
                        <a:rPr lang="en-US" sz="3200" dirty="0" smtClean="0"/>
                        <a:t>S1</a:t>
                      </a:r>
                      <a:endParaRPr lang="en-US" sz="3200" dirty="0"/>
                    </a:p>
                  </a:txBody>
                  <a:tcPr/>
                </a:tc>
                <a:tc>
                  <a:txBody>
                    <a:bodyPr/>
                    <a:lstStyle/>
                    <a:p>
                      <a:pPr algn="ctr"/>
                      <a:r>
                        <a:rPr lang="en-US" sz="3200" dirty="0" smtClean="0"/>
                        <a:t>S2</a:t>
                      </a:r>
                      <a:endParaRPr lang="en-US" sz="3200" dirty="0"/>
                    </a:p>
                  </a:txBody>
                  <a:tcPr/>
                </a:tc>
                <a:tc>
                  <a:txBody>
                    <a:bodyPr/>
                    <a:lstStyle/>
                    <a:p>
                      <a:pPr algn="ctr"/>
                      <a:r>
                        <a:rPr lang="en-US" sz="3200" dirty="0" smtClean="0"/>
                        <a:t>S3</a:t>
                      </a:r>
                      <a:endParaRPr lang="en-US" sz="3200" dirty="0"/>
                    </a:p>
                  </a:txBody>
                  <a:tcPr/>
                </a:tc>
                <a:tc>
                  <a:txBody>
                    <a:bodyPr/>
                    <a:lstStyle/>
                    <a:p>
                      <a:pPr algn="ctr"/>
                      <a:r>
                        <a:rPr lang="en-US" sz="3200" kern="1200" dirty="0" smtClean="0"/>
                        <a:t>S4</a:t>
                      </a:r>
                      <a:endParaRPr lang="en-US" sz="3200" b="1" kern="1200" dirty="0">
                        <a:solidFill>
                          <a:schemeClr val="lt1"/>
                        </a:solidFill>
                        <a:latin typeface="+mn-lt"/>
                        <a:ea typeface="+mn-ea"/>
                        <a:cs typeface="+mn-cs"/>
                      </a:endParaRPr>
                    </a:p>
                  </a:txBody>
                  <a:tcPr/>
                </a:tc>
                <a:tc>
                  <a:txBody>
                    <a:bodyPr/>
                    <a:lstStyle/>
                    <a:p>
                      <a:pPr algn="ctr"/>
                      <a:r>
                        <a:rPr lang="en-US" sz="3200" kern="1200" dirty="0" smtClean="0"/>
                        <a:t>S5</a:t>
                      </a:r>
                      <a:endParaRPr lang="en-US" sz="3200" b="1" kern="1200" dirty="0">
                        <a:solidFill>
                          <a:schemeClr val="lt1"/>
                        </a:solidFill>
                        <a:latin typeface="+mn-lt"/>
                        <a:ea typeface="+mn-ea"/>
                        <a:cs typeface="+mn-cs"/>
                      </a:endParaRPr>
                    </a:p>
                  </a:txBody>
                  <a:tcPr/>
                </a:tc>
                <a:tc>
                  <a:txBody>
                    <a:bodyPr/>
                    <a:lstStyle/>
                    <a:p>
                      <a:pPr algn="ctr"/>
                      <a:r>
                        <a:rPr lang="en-US" sz="3200" kern="1200" dirty="0" smtClean="0"/>
                        <a:t>S6</a:t>
                      </a:r>
                      <a:endParaRPr lang="en-US" sz="3200" b="1" kern="1200" dirty="0">
                        <a:solidFill>
                          <a:schemeClr val="lt1"/>
                        </a:solidFill>
                        <a:latin typeface="+mn-lt"/>
                        <a:ea typeface="+mn-ea"/>
                        <a:cs typeface="+mn-cs"/>
                      </a:endParaRPr>
                    </a:p>
                  </a:txBody>
                  <a:tcPr/>
                </a:tc>
                <a:tc>
                  <a:txBody>
                    <a:bodyPr/>
                    <a:lstStyle/>
                    <a:p>
                      <a:pPr algn="ctr"/>
                      <a:r>
                        <a:rPr lang="en-US" sz="3200" dirty="0" smtClean="0"/>
                        <a:t>S7</a:t>
                      </a:r>
                      <a:endParaRPr lang="en-US" sz="3200" dirty="0"/>
                    </a:p>
                  </a:txBody>
                  <a:tcPr/>
                </a:tc>
                <a:tc>
                  <a:txBody>
                    <a:bodyPr/>
                    <a:lstStyle/>
                    <a:p>
                      <a:pPr algn="ctr"/>
                      <a:r>
                        <a:rPr lang="en-US" sz="3200" dirty="0" smtClean="0"/>
                        <a:t>S8</a:t>
                      </a:r>
                      <a:endParaRPr lang="en-US" sz="3200" dirty="0"/>
                    </a:p>
                  </a:txBody>
                  <a:tcPr/>
                </a:tc>
                <a:tc>
                  <a:txBody>
                    <a:bodyPr/>
                    <a:lstStyle/>
                    <a:p>
                      <a:pPr algn="ctr"/>
                      <a:r>
                        <a:rPr lang="en-US" sz="3200" dirty="0" smtClean="0"/>
                        <a:t>S9</a:t>
                      </a:r>
                      <a:endParaRPr lang="en-US" sz="3200" dirty="0"/>
                    </a:p>
                  </a:txBody>
                  <a:tcPr/>
                </a:tc>
                <a:tc>
                  <a:txBody>
                    <a:bodyPr/>
                    <a:lstStyle/>
                    <a:p>
                      <a:pPr algn="ctr"/>
                      <a:r>
                        <a:rPr lang="en-US" sz="3200" dirty="0" smtClean="0"/>
                        <a:t>S10</a:t>
                      </a:r>
                      <a:endParaRPr lang="en-US" sz="3200" dirty="0"/>
                    </a:p>
                  </a:txBody>
                  <a:tcPr/>
                </a:tc>
                <a:extLst>
                  <a:ext uri="{0D108BD9-81ED-4DB2-BD59-A6C34878D82A}">
                    <a16:rowId xmlns:a16="http://schemas.microsoft.com/office/drawing/2014/main" val="10000"/>
                  </a:ext>
                </a:extLst>
              </a:tr>
              <a:tr h="370840">
                <a:tc>
                  <a:txBody>
                    <a:bodyPr/>
                    <a:lstStyle/>
                    <a:p>
                      <a:pPr algn="ctr"/>
                      <a:r>
                        <a:rPr lang="en-US" sz="3200" dirty="0" smtClean="0"/>
                        <a:t>S8</a:t>
                      </a:r>
                      <a:endParaRPr lang="en-US" sz="3200" dirty="0"/>
                    </a:p>
                  </a:txBody>
                  <a:tcPr/>
                </a:tc>
                <a:tc>
                  <a:txBody>
                    <a:bodyPr/>
                    <a:lstStyle/>
                    <a:p>
                      <a:pPr algn="ctr"/>
                      <a:r>
                        <a:rPr lang="en-US" sz="3200" dirty="0" smtClean="0"/>
                        <a:t>44</a:t>
                      </a:r>
                      <a:endParaRPr lang="en-US" sz="3200" dirty="0"/>
                    </a:p>
                  </a:txBody>
                  <a:tcPr/>
                </a:tc>
                <a:tc>
                  <a:txBody>
                    <a:bodyPr/>
                    <a:lstStyle/>
                    <a:p>
                      <a:pPr algn="ctr"/>
                      <a:r>
                        <a:rPr lang="en-US" sz="3200" dirty="0" smtClean="0"/>
                        <a:t>74</a:t>
                      </a:r>
                      <a:endParaRPr lang="en-US" sz="3200" dirty="0"/>
                    </a:p>
                  </a:txBody>
                  <a:tcPr/>
                </a:tc>
                <a:tc>
                  <a:txBody>
                    <a:bodyPr/>
                    <a:lstStyle/>
                    <a:p>
                      <a:pPr algn="ctr"/>
                      <a:r>
                        <a:rPr lang="en-US" sz="3200" dirty="0" smtClean="0"/>
                        <a:t>40</a:t>
                      </a:r>
                      <a:endParaRPr lang="en-US" sz="3200" dirty="0"/>
                    </a:p>
                  </a:txBody>
                  <a:tcPr/>
                </a:tc>
                <a:tc>
                  <a:txBody>
                    <a:bodyPr/>
                    <a:lstStyle/>
                    <a:p>
                      <a:pPr algn="ctr"/>
                      <a:r>
                        <a:rPr lang="en-US" sz="3200" dirty="0" smtClean="0"/>
                        <a:t>8</a:t>
                      </a:r>
                      <a:endParaRPr lang="en-US" sz="3200" dirty="0"/>
                    </a:p>
                  </a:txBody>
                  <a:tcPr/>
                </a:tc>
                <a:tc>
                  <a:txBody>
                    <a:bodyPr/>
                    <a:lstStyle/>
                    <a:p>
                      <a:pPr algn="ctr"/>
                      <a:r>
                        <a:rPr lang="en-US" sz="3200" dirty="0" smtClean="0"/>
                        <a:t>91</a:t>
                      </a:r>
                      <a:endParaRPr lang="en-US" sz="3200" dirty="0"/>
                    </a:p>
                  </a:txBody>
                  <a:tcPr/>
                </a:tc>
                <a:tc>
                  <a:txBody>
                    <a:bodyPr/>
                    <a:lstStyle/>
                    <a:p>
                      <a:pPr algn="ctr"/>
                      <a:r>
                        <a:rPr lang="en-US" sz="3200" dirty="0" smtClean="0"/>
                        <a:t>104</a:t>
                      </a:r>
                      <a:endParaRPr lang="en-US" sz="3200" dirty="0"/>
                    </a:p>
                  </a:txBody>
                  <a:tcPr/>
                </a:tc>
                <a:tc>
                  <a:txBody>
                    <a:bodyPr/>
                    <a:lstStyle/>
                    <a:p>
                      <a:pPr algn="ctr"/>
                      <a:r>
                        <a:rPr lang="en-US" sz="3200" dirty="0" smtClean="0"/>
                        <a:t>28</a:t>
                      </a:r>
                      <a:endParaRPr lang="en-US" sz="3200" dirty="0"/>
                    </a:p>
                  </a:txBody>
                  <a:tcPr/>
                </a:tc>
                <a:tc>
                  <a:txBody>
                    <a:bodyPr/>
                    <a:lstStyle/>
                    <a:p>
                      <a:pPr algn="ctr"/>
                      <a:r>
                        <a:rPr lang="en-US" sz="3200" dirty="0" smtClean="0"/>
                        <a:t>0</a:t>
                      </a:r>
                      <a:endParaRPr lang="en-US" sz="3200" dirty="0"/>
                    </a:p>
                  </a:txBody>
                  <a:tcPr/>
                </a:tc>
                <a:tc>
                  <a:txBody>
                    <a:bodyPr/>
                    <a:lstStyle/>
                    <a:p>
                      <a:pPr algn="ctr"/>
                      <a:r>
                        <a:rPr lang="en-US" sz="3200" dirty="0" smtClean="0"/>
                        <a:t>115</a:t>
                      </a:r>
                      <a:endParaRPr lang="en-US" sz="3200" dirty="0"/>
                    </a:p>
                  </a:txBody>
                  <a:tcPr/>
                </a:tc>
                <a:tc>
                  <a:txBody>
                    <a:bodyPr/>
                    <a:lstStyle/>
                    <a:p>
                      <a:pPr algn="ctr"/>
                      <a:r>
                        <a:rPr lang="en-US" sz="3200" dirty="0" smtClean="0"/>
                        <a:t>98</a:t>
                      </a:r>
                      <a:endParaRPr lang="en-US" sz="3200" dirty="0"/>
                    </a:p>
                  </a:txBody>
                  <a:tcPr/>
                </a:tc>
                <a:extLst>
                  <a:ext uri="{0D108BD9-81ED-4DB2-BD59-A6C34878D82A}">
                    <a16:rowId xmlns:a16="http://schemas.microsoft.com/office/drawing/2014/main" val="10001"/>
                  </a:ext>
                </a:extLst>
              </a:tr>
              <a:tr h="370840">
                <a:tc>
                  <a:txBody>
                    <a:bodyPr/>
                    <a:lstStyle/>
                    <a:p>
                      <a:pPr algn="ctr"/>
                      <a:r>
                        <a:rPr lang="en-US" sz="3200" dirty="0" smtClean="0"/>
                        <a:t>S9</a:t>
                      </a:r>
                      <a:endParaRPr lang="en-US" sz="3200" dirty="0"/>
                    </a:p>
                  </a:txBody>
                  <a:tcPr/>
                </a:tc>
                <a:tc>
                  <a:txBody>
                    <a:bodyPr/>
                    <a:lstStyle/>
                    <a:p>
                      <a:pPr algn="ctr"/>
                      <a:r>
                        <a:rPr lang="en-US" sz="3200" dirty="0" smtClean="0"/>
                        <a:t>20</a:t>
                      </a:r>
                      <a:endParaRPr lang="en-US" sz="3200" dirty="0"/>
                    </a:p>
                  </a:txBody>
                  <a:tcPr/>
                </a:tc>
                <a:tc>
                  <a:txBody>
                    <a:bodyPr/>
                    <a:lstStyle/>
                    <a:p>
                      <a:pPr algn="ctr"/>
                      <a:r>
                        <a:rPr lang="en-US" sz="3200" dirty="0" smtClean="0"/>
                        <a:t>22</a:t>
                      </a:r>
                      <a:endParaRPr lang="en-US" sz="3200" dirty="0"/>
                    </a:p>
                  </a:txBody>
                  <a:tcPr/>
                </a:tc>
                <a:tc>
                  <a:txBody>
                    <a:bodyPr/>
                    <a:lstStyle/>
                    <a:p>
                      <a:pPr algn="ctr"/>
                      <a:r>
                        <a:rPr lang="en-US" sz="3200" dirty="0" smtClean="0"/>
                        <a:t>36</a:t>
                      </a:r>
                      <a:endParaRPr lang="en-US" sz="3200" dirty="0"/>
                    </a:p>
                  </a:txBody>
                  <a:tcPr/>
                </a:tc>
                <a:tc>
                  <a:txBody>
                    <a:bodyPr/>
                    <a:lstStyle/>
                    <a:p>
                      <a:pPr algn="ctr"/>
                      <a:r>
                        <a:rPr lang="en-US" sz="3200" dirty="0" smtClean="0"/>
                        <a:t>60</a:t>
                      </a:r>
                      <a:endParaRPr lang="en-US" sz="3200" dirty="0"/>
                    </a:p>
                  </a:txBody>
                  <a:tcPr/>
                </a:tc>
                <a:tc>
                  <a:txBody>
                    <a:bodyPr/>
                    <a:lstStyle/>
                    <a:p>
                      <a:pPr algn="ctr"/>
                      <a:r>
                        <a:rPr lang="en-US" sz="3200" dirty="0" smtClean="0"/>
                        <a:t>37</a:t>
                      </a:r>
                      <a:endParaRPr lang="en-US" sz="3200" dirty="0"/>
                    </a:p>
                  </a:txBody>
                  <a:tcPr/>
                </a:tc>
                <a:tc>
                  <a:txBody>
                    <a:bodyPr/>
                    <a:lstStyle/>
                    <a:p>
                      <a:pPr algn="ctr"/>
                      <a:r>
                        <a:rPr lang="en-US" sz="3200" dirty="0" smtClean="0"/>
                        <a:t>46</a:t>
                      </a:r>
                      <a:endParaRPr lang="en-US" sz="3200" dirty="0"/>
                    </a:p>
                  </a:txBody>
                  <a:tcPr/>
                </a:tc>
                <a:tc>
                  <a:txBody>
                    <a:bodyPr/>
                    <a:lstStyle/>
                    <a:p>
                      <a:pPr algn="ctr"/>
                      <a:r>
                        <a:rPr lang="en-US" sz="3200" dirty="0" smtClean="0"/>
                        <a:t>30</a:t>
                      </a:r>
                      <a:endParaRPr lang="en-US" sz="3200" dirty="0"/>
                    </a:p>
                  </a:txBody>
                  <a:tcPr/>
                </a:tc>
                <a:tc>
                  <a:txBody>
                    <a:bodyPr/>
                    <a:lstStyle/>
                    <a:p>
                      <a:pPr algn="ctr"/>
                      <a:r>
                        <a:rPr lang="en-US" sz="3200" dirty="0" smtClean="0"/>
                        <a:t>115</a:t>
                      </a:r>
                      <a:endParaRPr lang="en-US" sz="3200" dirty="0"/>
                    </a:p>
                  </a:txBody>
                  <a:tcPr/>
                </a:tc>
                <a:tc>
                  <a:txBody>
                    <a:bodyPr/>
                    <a:lstStyle/>
                    <a:p>
                      <a:pPr algn="ctr"/>
                      <a:r>
                        <a:rPr lang="en-US" sz="3200" dirty="0" smtClean="0"/>
                        <a:t>0</a:t>
                      </a:r>
                      <a:endParaRPr lang="en-US" sz="3200" dirty="0"/>
                    </a:p>
                  </a:txBody>
                  <a:tcPr/>
                </a:tc>
                <a:tc>
                  <a:txBody>
                    <a:bodyPr/>
                    <a:lstStyle/>
                    <a:p>
                      <a:pPr algn="ctr"/>
                      <a:r>
                        <a:rPr lang="en-US" sz="3200" dirty="0" smtClean="0"/>
                        <a:t>99</a:t>
                      </a:r>
                      <a:endParaRPr lang="en-US" sz="3200" dirty="0"/>
                    </a:p>
                  </a:txBody>
                  <a:tcPr/>
                </a:tc>
                <a:extLst>
                  <a:ext uri="{0D108BD9-81ED-4DB2-BD59-A6C34878D82A}">
                    <a16:rowId xmlns:a16="http://schemas.microsoft.com/office/drawing/2014/main" val="10002"/>
                  </a:ext>
                </a:extLst>
              </a:tr>
            </a:tbl>
          </a:graphicData>
        </a:graphic>
      </p:graphicFrame>
      <p:sp>
        <p:nvSpPr>
          <p:cNvPr id="9" name="TextBox 8"/>
          <p:cNvSpPr txBox="1"/>
          <p:nvPr/>
        </p:nvSpPr>
        <p:spPr>
          <a:xfrm>
            <a:off x="304800" y="10939792"/>
            <a:ext cx="24093871" cy="1077218"/>
          </a:xfrm>
          <a:prstGeom prst="rect">
            <a:avLst/>
          </a:prstGeom>
          <a:noFill/>
        </p:spPr>
        <p:txBody>
          <a:bodyPr wrap="square" rtlCol="0">
            <a:spAutoFit/>
          </a:bodyPr>
          <a:lstStyle/>
          <a:p>
            <a:r>
              <a:rPr lang="en-US" sz="3200" dirty="0" smtClean="0"/>
              <a:t>Cluster C1:		S4, S7, S8, S10</a:t>
            </a:r>
          </a:p>
          <a:p>
            <a:r>
              <a:rPr lang="en-US" sz="3200" dirty="0" smtClean="0"/>
              <a:t>Cluster C2:		S1, S2, S3, S5, S6, S6, S9</a:t>
            </a:r>
            <a:endParaRPr lang="en-US" sz="3200" dirty="0"/>
          </a:p>
        </p:txBody>
      </p:sp>
    </p:spTree>
    <p:extLst>
      <p:ext uri="{BB962C8B-B14F-4D97-AF65-F5344CB8AC3E}">
        <p14:creationId xmlns:p14="http://schemas.microsoft.com/office/powerpoint/2010/main" val="121784065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0" y="0"/>
            <a:ext cx="24093871" cy="2232021"/>
          </a:xfrm>
          <a:prstGeom prst="rect">
            <a:avLst/>
          </a:prstGeom>
          <a:noFill/>
        </p:spPr>
        <p:txBody>
          <a:bodyPr wrap="square" rtlCol="0">
            <a:spAutoFit/>
          </a:bodyPr>
          <a:lstStyle/>
          <a:p>
            <a:pPr>
              <a:lnSpc>
                <a:spcPct val="150000"/>
              </a:lnSpc>
            </a:pPr>
            <a:r>
              <a:rPr lang="en-US" sz="3200" dirty="0" smtClean="0"/>
              <a:t>Cluster C1:		S4, S7, S8, S10</a:t>
            </a:r>
          </a:p>
          <a:p>
            <a:pPr>
              <a:lnSpc>
                <a:spcPct val="150000"/>
              </a:lnSpc>
            </a:pPr>
            <a:r>
              <a:rPr lang="en-US" sz="3200" dirty="0" smtClean="0"/>
              <a:t>Cluster C2:		S1, S2, S3, S5, S6, S6, S9</a:t>
            </a:r>
          </a:p>
          <a:p>
            <a:pPr>
              <a:lnSpc>
                <a:spcPct val="150000"/>
              </a:lnSpc>
            </a:pPr>
            <a:r>
              <a:rPr lang="en-US" sz="3200" dirty="0" smtClean="0"/>
              <a:t>If the stopping criteria is not met, we can follow the previous steps and divide these two clusters again one by one.</a:t>
            </a:r>
            <a:endParaRPr lang="en-US" sz="3200" dirty="0"/>
          </a:p>
        </p:txBody>
      </p:sp>
      <p:sp>
        <p:nvSpPr>
          <p:cNvPr id="4" name="TextBox 3"/>
          <p:cNvSpPr txBox="1"/>
          <p:nvPr/>
        </p:nvSpPr>
        <p:spPr>
          <a:xfrm>
            <a:off x="0" y="2514627"/>
            <a:ext cx="2980303" cy="646331"/>
          </a:xfrm>
          <a:prstGeom prst="rect">
            <a:avLst/>
          </a:prstGeom>
          <a:noFill/>
        </p:spPr>
        <p:txBody>
          <a:bodyPr wrap="none" rtlCol="0">
            <a:spAutoFit/>
          </a:bodyPr>
          <a:lstStyle/>
          <a:p>
            <a:r>
              <a:rPr lang="en-US" dirty="0" smtClean="0"/>
              <a:t>For Cluster C2:</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3723063925"/>
              </p:ext>
            </p:extLst>
          </p:nvPr>
        </p:nvGraphicFramePr>
        <p:xfrm>
          <a:off x="247686" y="3160958"/>
          <a:ext cx="16251767" cy="4053840"/>
        </p:xfrm>
        <a:graphic>
          <a:graphicData uri="http://schemas.openxmlformats.org/drawingml/2006/table">
            <a:tbl>
              <a:tblPr firstRow="1" bandRow="1">
                <a:tableStyleId>{5C22544A-7EE6-4342-B048-85BDC9FD1C3A}</a:tableStyleId>
              </a:tblPr>
              <a:tblGrid>
                <a:gridCol w="2321681">
                  <a:extLst>
                    <a:ext uri="{9D8B030D-6E8A-4147-A177-3AD203B41FA5}">
                      <a16:colId xmlns:a16="http://schemas.microsoft.com/office/drawing/2014/main" val="20000"/>
                    </a:ext>
                  </a:extLst>
                </a:gridCol>
                <a:gridCol w="2321681">
                  <a:extLst>
                    <a:ext uri="{9D8B030D-6E8A-4147-A177-3AD203B41FA5}">
                      <a16:colId xmlns:a16="http://schemas.microsoft.com/office/drawing/2014/main" val="20001"/>
                    </a:ext>
                  </a:extLst>
                </a:gridCol>
                <a:gridCol w="2321681">
                  <a:extLst>
                    <a:ext uri="{9D8B030D-6E8A-4147-A177-3AD203B41FA5}">
                      <a16:colId xmlns:a16="http://schemas.microsoft.com/office/drawing/2014/main" val="20002"/>
                    </a:ext>
                  </a:extLst>
                </a:gridCol>
                <a:gridCol w="2321681">
                  <a:extLst>
                    <a:ext uri="{9D8B030D-6E8A-4147-A177-3AD203B41FA5}">
                      <a16:colId xmlns:a16="http://schemas.microsoft.com/office/drawing/2014/main" val="20003"/>
                    </a:ext>
                  </a:extLst>
                </a:gridCol>
                <a:gridCol w="2321681">
                  <a:extLst>
                    <a:ext uri="{9D8B030D-6E8A-4147-A177-3AD203B41FA5}">
                      <a16:colId xmlns:a16="http://schemas.microsoft.com/office/drawing/2014/main" val="20004"/>
                    </a:ext>
                  </a:extLst>
                </a:gridCol>
                <a:gridCol w="2321681">
                  <a:extLst>
                    <a:ext uri="{9D8B030D-6E8A-4147-A177-3AD203B41FA5}">
                      <a16:colId xmlns:a16="http://schemas.microsoft.com/office/drawing/2014/main" val="20005"/>
                    </a:ext>
                  </a:extLst>
                </a:gridCol>
                <a:gridCol w="2321681">
                  <a:extLst>
                    <a:ext uri="{9D8B030D-6E8A-4147-A177-3AD203B41FA5}">
                      <a16:colId xmlns:a16="http://schemas.microsoft.com/office/drawing/2014/main" val="20006"/>
                    </a:ext>
                  </a:extLst>
                </a:gridCol>
              </a:tblGrid>
              <a:tr h="370840">
                <a:tc>
                  <a:txBody>
                    <a:bodyPr/>
                    <a:lstStyle/>
                    <a:p>
                      <a:pPr algn="ctr"/>
                      <a:endParaRPr lang="en-US" sz="3200" dirty="0"/>
                    </a:p>
                  </a:txBody>
                  <a:tcPr/>
                </a:tc>
                <a:tc>
                  <a:txBody>
                    <a:bodyPr/>
                    <a:lstStyle/>
                    <a:p>
                      <a:pPr algn="ctr"/>
                      <a:r>
                        <a:rPr lang="en-US" sz="3200" dirty="0" smtClean="0"/>
                        <a:t>S1</a:t>
                      </a:r>
                      <a:endParaRPr lang="en-US" sz="3200" dirty="0"/>
                    </a:p>
                  </a:txBody>
                  <a:tcPr/>
                </a:tc>
                <a:tc>
                  <a:txBody>
                    <a:bodyPr/>
                    <a:lstStyle/>
                    <a:p>
                      <a:pPr algn="ctr"/>
                      <a:r>
                        <a:rPr lang="en-US" sz="3200" dirty="0" smtClean="0"/>
                        <a:t>S2</a:t>
                      </a:r>
                      <a:endParaRPr lang="en-US" sz="3200" dirty="0"/>
                    </a:p>
                  </a:txBody>
                  <a:tcPr/>
                </a:tc>
                <a:tc>
                  <a:txBody>
                    <a:bodyPr/>
                    <a:lstStyle/>
                    <a:p>
                      <a:pPr algn="ctr"/>
                      <a:r>
                        <a:rPr lang="en-US" sz="3200" dirty="0" smtClean="0"/>
                        <a:t>S3</a:t>
                      </a:r>
                      <a:endParaRPr lang="en-US" sz="3200" dirty="0"/>
                    </a:p>
                  </a:txBody>
                  <a:tcPr/>
                </a:tc>
                <a:tc>
                  <a:txBody>
                    <a:bodyPr/>
                    <a:lstStyle/>
                    <a:p>
                      <a:pPr algn="ctr"/>
                      <a:r>
                        <a:rPr lang="en-US" sz="3200" dirty="0" smtClean="0"/>
                        <a:t>S5</a:t>
                      </a:r>
                      <a:endParaRPr lang="en-US" sz="3200" dirty="0"/>
                    </a:p>
                  </a:txBody>
                  <a:tcPr/>
                </a:tc>
                <a:tc>
                  <a:txBody>
                    <a:bodyPr/>
                    <a:lstStyle/>
                    <a:p>
                      <a:pPr algn="ctr"/>
                      <a:r>
                        <a:rPr lang="en-US" sz="3200" dirty="0" smtClean="0"/>
                        <a:t>S6</a:t>
                      </a:r>
                      <a:endParaRPr lang="en-US" sz="3200" dirty="0"/>
                    </a:p>
                  </a:txBody>
                  <a:tcPr/>
                </a:tc>
                <a:tc>
                  <a:txBody>
                    <a:bodyPr/>
                    <a:lstStyle/>
                    <a:p>
                      <a:pPr algn="ctr"/>
                      <a:r>
                        <a:rPr lang="en-US" sz="3200" dirty="0" smtClean="0"/>
                        <a:t>S9</a:t>
                      </a:r>
                      <a:endParaRPr lang="en-US" sz="3200" dirty="0"/>
                    </a:p>
                  </a:txBody>
                  <a:tcPr/>
                </a:tc>
                <a:extLst>
                  <a:ext uri="{0D108BD9-81ED-4DB2-BD59-A6C34878D82A}">
                    <a16:rowId xmlns:a16="http://schemas.microsoft.com/office/drawing/2014/main" val="10000"/>
                  </a:ext>
                </a:extLst>
              </a:tr>
              <a:tr h="370840">
                <a:tc>
                  <a:txBody>
                    <a:bodyPr/>
                    <a:lstStyle/>
                    <a:p>
                      <a:pPr algn="ctr"/>
                      <a:r>
                        <a:rPr lang="en-US" sz="3200" dirty="0" smtClean="0"/>
                        <a:t>S1</a:t>
                      </a:r>
                      <a:endParaRPr lang="en-US" sz="3200" dirty="0"/>
                    </a:p>
                  </a:txBody>
                  <a:tcPr/>
                </a:tc>
                <a:tc>
                  <a:txBody>
                    <a:bodyPr/>
                    <a:lstStyle/>
                    <a:p>
                      <a:pPr algn="ctr"/>
                      <a:r>
                        <a:rPr lang="en-US" sz="3200" dirty="0" smtClean="0"/>
                        <a:t>0</a:t>
                      </a:r>
                      <a:endParaRPr lang="en-US" sz="3200" dirty="0"/>
                    </a:p>
                  </a:txBody>
                  <a:tcPr/>
                </a:tc>
                <a:tc>
                  <a:txBody>
                    <a:bodyPr/>
                    <a:lstStyle/>
                    <a:p>
                      <a:pPr algn="ctr"/>
                      <a:endParaRPr lang="en-US" sz="3200" dirty="0"/>
                    </a:p>
                  </a:txBody>
                  <a:tcPr/>
                </a:tc>
                <a:tc>
                  <a:txBody>
                    <a:bodyPr/>
                    <a:lstStyle/>
                    <a:p>
                      <a:pPr algn="ctr"/>
                      <a:endParaRPr lang="en-US" sz="3200" dirty="0"/>
                    </a:p>
                  </a:txBody>
                  <a:tcPr/>
                </a:tc>
                <a:tc>
                  <a:txBody>
                    <a:bodyPr/>
                    <a:lstStyle/>
                    <a:p>
                      <a:pPr algn="ctr"/>
                      <a:endParaRPr lang="en-US" sz="3200" dirty="0"/>
                    </a:p>
                  </a:txBody>
                  <a:tcPr/>
                </a:tc>
                <a:tc>
                  <a:txBody>
                    <a:bodyPr/>
                    <a:lstStyle/>
                    <a:p>
                      <a:pPr algn="ctr"/>
                      <a:endParaRPr lang="en-US" sz="3200" dirty="0"/>
                    </a:p>
                  </a:txBody>
                  <a:tcPr/>
                </a:tc>
                <a:tc>
                  <a:txBody>
                    <a:bodyPr/>
                    <a:lstStyle/>
                    <a:p>
                      <a:pPr algn="ctr"/>
                      <a:endParaRPr lang="en-US" sz="3200" dirty="0"/>
                    </a:p>
                  </a:txBody>
                  <a:tcPr/>
                </a:tc>
                <a:extLst>
                  <a:ext uri="{0D108BD9-81ED-4DB2-BD59-A6C34878D82A}">
                    <a16:rowId xmlns:a16="http://schemas.microsoft.com/office/drawing/2014/main" val="10001"/>
                  </a:ext>
                </a:extLst>
              </a:tr>
              <a:tr h="370840">
                <a:tc>
                  <a:txBody>
                    <a:bodyPr/>
                    <a:lstStyle/>
                    <a:p>
                      <a:pPr algn="ctr"/>
                      <a:r>
                        <a:rPr lang="en-US" sz="3200" dirty="0" smtClean="0"/>
                        <a:t>S2</a:t>
                      </a:r>
                      <a:endParaRPr lang="en-US" sz="3200" dirty="0"/>
                    </a:p>
                  </a:txBody>
                  <a:tcPr/>
                </a:tc>
                <a:tc>
                  <a:txBody>
                    <a:bodyPr/>
                    <a:lstStyle/>
                    <a:p>
                      <a:pPr algn="ctr"/>
                      <a:r>
                        <a:rPr lang="en-US" sz="3200" dirty="0" smtClean="0"/>
                        <a:t>34</a:t>
                      </a:r>
                      <a:endParaRPr lang="en-US" sz="3200" dirty="0"/>
                    </a:p>
                  </a:txBody>
                  <a:tcPr/>
                </a:tc>
                <a:tc>
                  <a:txBody>
                    <a:bodyPr/>
                    <a:lstStyle/>
                    <a:p>
                      <a:pPr algn="ctr"/>
                      <a:r>
                        <a:rPr lang="en-US" sz="3200" dirty="0" smtClean="0"/>
                        <a:t>0</a:t>
                      </a:r>
                      <a:endParaRPr lang="en-US" sz="3200" dirty="0"/>
                    </a:p>
                  </a:txBody>
                  <a:tcPr/>
                </a:tc>
                <a:tc>
                  <a:txBody>
                    <a:bodyPr/>
                    <a:lstStyle/>
                    <a:p>
                      <a:pPr algn="ctr"/>
                      <a:endParaRPr lang="en-US" sz="3200"/>
                    </a:p>
                  </a:txBody>
                  <a:tcPr/>
                </a:tc>
                <a:tc>
                  <a:txBody>
                    <a:bodyPr/>
                    <a:lstStyle/>
                    <a:p>
                      <a:pPr algn="ctr"/>
                      <a:endParaRPr lang="en-US" sz="3200"/>
                    </a:p>
                  </a:txBody>
                  <a:tcPr/>
                </a:tc>
                <a:tc>
                  <a:txBody>
                    <a:bodyPr/>
                    <a:lstStyle/>
                    <a:p>
                      <a:pPr algn="ctr"/>
                      <a:endParaRPr lang="en-US" sz="3200"/>
                    </a:p>
                  </a:txBody>
                  <a:tcPr/>
                </a:tc>
                <a:tc>
                  <a:txBody>
                    <a:bodyPr/>
                    <a:lstStyle/>
                    <a:p>
                      <a:pPr algn="ctr"/>
                      <a:endParaRPr lang="en-US" sz="3200"/>
                    </a:p>
                  </a:txBody>
                  <a:tcPr/>
                </a:tc>
                <a:extLst>
                  <a:ext uri="{0D108BD9-81ED-4DB2-BD59-A6C34878D82A}">
                    <a16:rowId xmlns:a16="http://schemas.microsoft.com/office/drawing/2014/main" val="10002"/>
                  </a:ext>
                </a:extLst>
              </a:tr>
              <a:tr h="370840">
                <a:tc>
                  <a:txBody>
                    <a:bodyPr/>
                    <a:lstStyle/>
                    <a:p>
                      <a:pPr algn="ctr"/>
                      <a:r>
                        <a:rPr lang="en-US" sz="3200" dirty="0" smtClean="0"/>
                        <a:t>S3</a:t>
                      </a:r>
                      <a:endParaRPr lang="en-US" sz="3200" dirty="0"/>
                    </a:p>
                  </a:txBody>
                  <a:tcPr/>
                </a:tc>
                <a:tc>
                  <a:txBody>
                    <a:bodyPr/>
                    <a:lstStyle/>
                    <a:p>
                      <a:pPr algn="ctr"/>
                      <a:r>
                        <a:rPr lang="en-US" sz="3200" dirty="0" smtClean="0"/>
                        <a:t>18</a:t>
                      </a:r>
                      <a:endParaRPr lang="en-US" sz="3200" dirty="0"/>
                    </a:p>
                  </a:txBody>
                  <a:tcPr/>
                </a:tc>
                <a:tc>
                  <a:txBody>
                    <a:bodyPr/>
                    <a:lstStyle/>
                    <a:p>
                      <a:pPr algn="ctr"/>
                      <a:r>
                        <a:rPr lang="en-US" sz="3200" dirty="0" smtClean="0"/>
                        <a:t>52</a:t>
                      </a:r>
                      <a:endParaRPr lang="en-US" sz="3200" dirty="0"/>
                    </a:p>
                  </a:txBody>
                  <a:tcPr/>
                </a:tc>
                <a:tc>
                  <a:txBody>
                    <a:bodyPr/>
                    <a:lstStyle/>
                    <a:p>
                      <a:pPr algn="ctr"/>
                      <a:r>
                        <a:rPr lang="en-US" sz="3200" dirty="0" smtClean="0"/>
                        <a:t>0</a:t>
                      </a:r>
                      <a:endParaRPr lang="en-US" sz="3200" dirty="0"/>
                    </a:p>
                  </a:txBody>
                  <a:tcPr/>
                </a:tc>
                <a:tc>
                  <a:txBody>
                    <a:bodyPr/>
                    <a:lstStyle/>
                    <a:p>
                      <a:pPr algn="ctr"/>
                      <a:endParaRPr lang="en-US" sz="3200"/>
                    </a:p>
                  </a:txBody>
                  <a:tcPr/>
                </a:tc>
                <a:tc>
                  <a:txBody>
                    <a:bodyPr/>
                    <a:lstStyle/>
                    <a:p>
                      <a:pPr algn="ctr"/>
                      <a:endParaRPr lang="en-US" sz="3200"/>
                    </a:p>
                  </a:txBody>
                  <a:tcPr/>
                </a:tc>
                <a:tc>
                  <a:txBody>
                    <a:bodyPr/>
                    <a:lstStyle/>
                    <a:p>
                      <a:pPr algn="ctr"/>
                      <a:endParaRPr lang="en-US" sz="3200"/>
                    </a:p>
                  </a:txBody>
                  <a:tcPr/>
                </a:tc>
                <a:extLst>
                  <a:ext uri="{0D108BD9-81ED-4DB2-BD59-A6C34878D82A}">
                    <a16:rowId xmlns:a16="http://schemas.microsoft.com/office/drawing/2014/main" val="10003"/>
                  </a:ext>
                </a:extLst>
              </a:tr>
              <a:tr h="370840">
                <a:tc>
                  <a:txBody>
                    <a:bodyPr/>
                    <a:lstStyle/>
                    <a:p>
                      <a:pPr algn="ctr"/>
                      <a:r>
                        <a:rPr lang="en-US" sz="3200" dirty="0" smtClean="0"/>
                        <a:t>S5</a:t>
                      </a:r>
                      <a:endParaRPr lang="en-US" sz="3200" dirty="0"/>
                    </a:p>
                  </a:txBody>
                  <a:tcPr/>
                </a:tc>
                <a:tc>
                  <a:txBody>
                    <a:bodyPr/>
                    <a:lstStyle/>
                    <a:p>
                      <a:pPr algn="ctr"/>
                      <a:r>
                        <a:rPr lang="en-US" sz="3200" dirty="0" smtClean="0"/>
                        <a:t>57</a:t>
                      </a:r>
                      <a:endParaRPr lang="en-US" sz="3200" dirty="0"/>
                    </a:p>
                  </a:txBody>
                  <a:tcPr/>
                </a:tc>
                <a:tc>
                  <a:txBody>
                    <a:bodyPr/>
                    <a:lstStyle/>
                    <a:p>
                      <a:pPr algn="ctr"/>
                      <a:r>
                        <a:rPr lang="en-US" sz="3200" dirty="0" smtClean="0"/>
                        <a:t>23</a:t>
                      </a:r>
                      <a:endParaRPr lang="en-US" sz="3200" dirty="0"/>
                    </a:p>
                  </a:txBody>
                  <a:tcPr/>
                </a:tc>
                <a:tc>
                  <a:txBody>
                    <a:bodyPr/>
                    <a:lstStyle/>
                    <a:p>
                      <a:pPr algn="ctr"/>
                      <a:r>
                        <a:rPr lang="en-US" sz="3200" dirty="0" smtClean="0"/>
                        <a:t>67</a:t>
                      </a:r>
                      <a:endParaRPr lang="en-US" sz="3200" dirty="0"/>
                    </a:p>
                  </a:txBody>
                  <a:tcPr/>
                </a:tc>
                <a:tc>
                  <a:txBody>
                    <a:bodyPr/>
                    <a:lstStyle/>
                    <a:p>
                      <a:pPr algn="ctr"/>
                      <a:r>
                        <a:rPr lang="en-US" sz="3200" dirty="0" smtClean="0"/>
                        <a:t>0</a:t>
                      </a:r>
                      <a:endParaRPr lang="en-US" sz="3200" dirty="0"/>
                    </a:p>
                  </a:txBody>
                  <a:tcPr/>
                </a:tc>
                <a:tc>
                  <a:txBody>
                    <a:bodyPr/>
                    <a:lstStyle/>
                    <a:p>
                      <a:pPr algn="ctr"/>
                      <a:endParaRPr lang="en-US" sz="3200"/>
                    </a:p>
                  </a:txBody>
                  <a:tcPr/>
                </a:tc>
                <a:tc>
                  <a:txBody>
                    <a:bodyPr/>
                    <a:lstStyle/>
                    <a:p>
                      <a:pPr algn="ctr"/>
                      <a:endParaRPr lang="en-US" sz="3200"/>
                    </a:p>
                  </a:txBody>
                  <a:tcPr/>
                </a:tc>
                <a:extLst>
                  <a:ext uri="{0D108BD9-81ED-4DB2-BD59-A6C34878D82A}">
                    <a16:rowId xmlns:a16="http://schemas.microsoft.com/office/drawing/2014/main" val="10004"/>
                  </a:ext>
                </a:extLst>
              </a:tr>
              <a:tr h="370840">
                <a:tc>
                  <a:txBody>
                    <a:bodyPr/>
                    <a:lstStyle/>
                    <a:p>
                      <a:pPr algn="ctr"/>
                      <a:r>
                        <a:rPr lang="en-US" sz="3200" dirty="0" smtClean="0"/>
                        <a:t>S6</a:t>
                      </a:r>
                      <a:endParaRPr lang="en-US" sz="3200" dirty="0"/>
                    </a:p>
                  </a:txBody>
                  <a:tcPr/>
                </a:tc>
                <a:tc>
                  <a:txBody>
                    <a:bodyPr/>
                    <a:lstStyle/>
                    <a:p>
                      <a:pPr algn="ctr"/>
                      <a:r>
                        <a:rPr lang="en-US" sz="3200" dirty="0" smtClean="0"/>
                        <a:t>66</a:t>
                      </a:r>
                      <a:endParaRPr lang="en-US" sz="3200" dirty="0"/>
                    </a:p>
                  </a:txBody>
                  <a:tcPr/>
                </a:tc>
                <a:tc>
                  <a:txBody>
                    <a:bodyPr/>
                    <a:lstStyle/>
                    <a:p>
                      <a:pPr algn="ctr"/>
                      <a:r>
                        <a:rPr lang="en-US" sz="3200" dirty="0" smtClean="0"/>
                        <a:t>32</a:t>
                      </a:r>
                      <a:endParaRPr lang="en-US" sz="3200" dirty="0"/>
                    </a:p>
                  </a:txBody>
                  <a:tcPr/>
                </a:tc>
                <a:tc>
                  <a:txBody>
                    <a:bodyPr/>
                    <a:lstStyle/>
                    <a:p>
                      <a:pPr algn="ctr"/>
                      <a:r>
                        <a:rPr lang="en-US" sz="3200" dirty="0" smtClean="0"/>
                        <a:t>82</a:t>
                      </a:r>
                      <a:endParaRPr lang="en-US" sz="3200" dirty="0"/>
                    </a:p>
                  </a:txBody>
                  <a:tcPr>
                    <a:solidFill>
                      <a:srgbClr val="D8FF89"/>
                    </a:solidFill>
                  </a:tcPr>
                </a:tc>
                <a:tc>
                  <a:txBody>
                    <a:bodyPr/>
                    <a:lstStyle/>
                    <a:p>
                      <a:pPr algn="ctr"/>
                      <a:r>
                        <a:rPr lang="en-US" sz="3200" dirty="0" smtClean="0"/>
                        <a:t>15</a:t>
                      </a:r>
                      <a:endParaRPr lang="en-US" sz="3200" dirty="0"/>
                    </a:p>
                  </a:txBody>
                  <a:tcPr/>
                </a:tc>
                <a:tc>
                  <a:txBody>
                    <a:bodyPr/>
                    <a:lstStyle/>
                    <a:p>
                      <a:pPr algn="ctr"/>
                      <a:r>
                        <a:rPr lang="en-US" sz="3200" dirty="0" smtClean="0"/>
                        <a:t>0</a:t>
                      </a:r>
                      <a:endParaRPr lang="en-US" sz="3200" dirty="0"/>
                    </a:p>
                  </a:txBody>
                  <a:tcPr/>
                </a:tc>
                <a:tc>
                  <a:txBody>
                    <a:bodyPr/>
                    <a:lstStyle/>
                    <a:p>
                      <a:pPr algn="ctr"/>
                      <a:endParaRPr lang="en-US" sz="3200" dirty="0"/>
                    </a:p>
                  </a:txBody>
                  <a:tcPr/>
                </a:tc>
                <a:extLst>
                  <a:ext uri="{0D108BD9-81ED-4DB2-BD59-A6C34878D82A}">
                    <a16:rowId xmlns:a16="http://schemas.microsoft.com/office/drawing/2014/main" val="10005"/>
                  </a:ext>
                </a:extLst>
              </a:tr>
              <a:tr h="370840">
                <a:tc>
                  <a:txBody>
                    <a:bodyPr/>
                    <a:lstStyle/>
                    <a:p>
                      <a:pPr algn="ctr"/>
                      <a:r>
                        <a:rPr lang="en-US" sz="3200" dirty="0" smtClean="0"/>
                        <a:t>S9</a:t>
                      </a:r>
                      <a:endParaRPr lang="en-US" sz="3200" dirty="0"/>
                    </a:p>
                  </a:txBody>
                  <a:tcPr/>
                </a:tc>
                <a:tc>
                  <a:txBody>
                    <a:bodyPr/>
                    <a:lstStyle/>
                    <a:p>
                      <a:pPr algn="ctr"/>
                      <a:r>
                        <a:rPr lang="en-US" sz="3200" dirty="0" smtClean="0"/>
                        <a:t>20</a:t>
                      </a:r>
                      <a:endParaRPr lang="en-US" sz="3200" dirty="0"/>
                    </a:p>
                  </a:txBody>
                  <a:tcPr/>
                </a:tc>
                <a:tc>
                  <a:txBody>
                    <a:bodyPr/>
                    <a:lstStyle/>
                    <a:p>
                      <a:pPr algn="ctr"/>
                      <a:r>
                        <a:rPr lang="en-US" sz="3200" dirty="0" smtClean="0"/>
                        <a:t>22</a:t>
                      </a:r>
                      <a:endParaRPr lang="en-US" sz="3200" dirty="0"/>
                    </a:p>
                  </a:txBody>
                  <a:tcPr/>
                </a:tc>
                <a:tc>
                  <a:txBody>
                    <a:bodyPr/>
                    <a:lstStyle/>
                    <a:p>
                      <a:pPr algn="ctr"/>
                      <a:r>
                        <a:rPr lang="en-US" sz="3200" dirty="0" smtClean="0"/>
                        <a:t>36</a:t>
                      </a:r>
                      <a:endParaRPr lang="en-US" sz="3200" dirty="0"/>
                    </a:p>
                  </a:txBody>
                  <a:tcPr/>
                </a:tc>
                <a:tc>
                  <a:txBody>
                    <a:bodyPr/>
                    <a:lstStyle/>
                    <a:p>
                      <a:pPr algn="ctr"/>
                      <a:r>
                        <a:rPr lang="en-US" sz="3200" dirty="0" smtClean="0"/>
                        <a:t>37</a:t>
                      </a:r>
                      <a:endParaRPr lang="en-US" sz="3200" dirty="0"/>
                    </a:p>
                  </a:txBody>
                  <a:tcPr/>
                </a:tc>
                <a:tc>
                  <a:txBody>
                    <a:bodyPr/>
                    <a:lstStyle/>
                    <a:p>
                      <a:pPr algn="ctr"/>
                      <a:r>
                        <a:rPr lang="en-US" sz="3200" dirty="0" smtClean="0"/>
                        <a:t>46</a:t>
                      </a:r>
                      <a:endParaRPr lang="en-US" sz="3200" dirty="0"/>
                    </a:p>
                  </a:txBody>
                  <a:tcPr/>
                </a:tc>
                <a:tc>
                  <a:txBody>
                    <a:bodyPr/>
                    <a:lstStyle/>
                    <a:p>
                      <a:pPr algn="ctr"/>
                      <a:r>
                        <a:rPr lang="en-US" sz="3200" dirty="0" smtClean="0"/>
                        <a:t>0</a:t>
                      </a:r>
                      <a:endParaRPr lang="en-US" sz="3200" dirty="0"/>
                    </a:p>
                  </a:txBody>
                  <a:tcPr/>
                </a:tc>
                <a:extLst>
                  <a:ext uri="{0D108BD9-81ED-4DB2-BD59-A6C34878D82A}">
                    <a16:rowId xmlns:a16="http://schemas.microsoft.com/office/drawing/2014/main" val="10006"/>
                  </a:ext>
                </a:extLst>
              </a:tr>
            </a:tbl>
          </a:graphicData>
        </a:graphic>
      </p:graphicFrame>
      <p:sp>
        <p:nvSpPr>
          <p:cNvPr id="10" name="TextBox 9"/>
          <p:cNvSpPr txBox="1"/>
          <p:nvPr/>
        </p:nvSpPr>
        <p:spPr>
          <a:xfrm>
            <a:off x="17126607" y="3491469"/>
            <a:ext cx="6967264" cy="1569660"/>
          </a:xfrm>
          <a:prstGeom prst="rect">
            <a:avLst/>
          </a:prstGeom>
          <a:noFill/>
        </p:spPr>
        <p:txBody>
          <a:bodyPr wrap="square" rtlCol="0">
            <a:spAutoFit/>
          </a:bodyPr>
          <a:lstStyle/>
          <a:p>
            <a:r>
              <a:rPr lang="en-US" sz="3200" dirty="0" smtClean="0"/>
              <a:t>The largest distance is 82 between the objects S3 and S6. They becomes the seed for to new clusters. </a:t>
            </a:r>
            <a:endParaRPr lang="en-US" sz="3200" dirty="0"/>
          </a:p>
        </p:txBody>
      </p:sp>
      <p:sp>
        <p:nvSpPr>
          <p:cNvPr id="11" name="TextBox 10"/>
          <p:cNvSpPr txBox="1"/>
          <p:nvPr/>
        </p:nvSpPr>
        <p:spPr>
          <a:xfrm>
            <a:off x="247686" y="7617399"/>
            <a:ext cx="2929007" cy="646331"/>
          </a:xfrm>
          <a:prstGeom prst="rect">
            <a:avLst/>
          </a:prstGeom>
          <a:noFill/>
        </p:spPr>
        <p:txBody>
          <a:bodyPr wrap="none" rtlCol="0">
            <a:spAutoFit/>
          </a:bodyPr>
          <a:lstStyle/>
          <a:p>
            <a:r>
              <a:rPr lang="en-US" dirty="0" smtClean="0"/>
              <a:t>For Cluster C1:</a:t>
            </a:r>
            <a:endParaRPr lang="en-US" dirty="0"/>
          </a:p>
        </p:txBody>
      </p:sp>
      <p:graphicFrame>
        <p:nvGraphicFramePr>
          <p:cNvPr id="12" name="Table 11"/>
          <p:cNvGraphicFramePr>
            <a:graphicFrameLocks noGrp="1"/>
          </p:cNvGraphicFramePr>
          <p:nvPr>
            <p:extLst>
              <p:ext uri="{D42A27DB-BD31-4B8C-83A1-F6EECF244321}">
                <p14:modId xmlns:p14="http://schemas.microsoft.com/office/powerpoint/2010/main" val="2324406886"/>
              </p:ext>
            </p:extLst>
          </p:nvPr>
        </p:nvGraphicFramePr>
        <p:xfrm>
          <a:off x="295605" y="8423984"/>
          <a:ext cx="16251765" cy="2895600"/>
        </p:xfrm>
        <a:graphic>
          <a:graphicData uri="http://schemas.openxmlformats.org/drawingml/2006/table">
            <a:tbl>
              <a:tblPr firstRow="1" bandRow="1">
                <a:tableStyleId>{5C22544A-7EE6-4342-B048-85BDC9FD1C3A}</a:tableStyleId>
              </a:tblPr>
              <a:tblGrid>
                <a:gridCol w="3250353">
                  <a:extLst>
                    <a:ext uri="{9D8B030D-6E8A-4147-A177-3AD203B41FA5}">
                      <a16:colId xmlns:a16="http://schemas.microsoft.com/office/drawing/2014/main" val="20000"/>
                    </a:ext>
                  </a:extLst>
                </a:gridCol>
                <a:gridCol w="3250353">
                  <a:extLst>
                    <a:ext uri="{9D8B030D-6E8A-4147-A177-3AD203B41FA5}">
                      <a16:colId xmlns:a16="http://schemas.microsoft.com/office/drawing/2014/main" val="20001"/>
                    </a:ext>
                  </a:extLst>
                </a:gridCol>
                <a:gridCol w="3250353">
                  <a:extLst>
                    <a:ext uri="{9D8B030D-6E8A-4147-A177-3AD203B41FA5}">
                      <a16:colId xmlns:a16="http://schemas.microsoft.com/office/drawing/2014/main" val="20002"/>
                    </a:ext>
                  </a:extLst>
                </a:gridCol>
                <a:gridCol w="3250353">
                  <a:extLst>
                    <a:ext uri="{9D8B030D-6E8A-4147-A177-3AD203B41FA5}">
                      <a16:colId xmlns:a16="http://schemas.microsoft.com/office/drawing/2014/main" val="20003"/>
                    </a:ext>
                  </a:extLst>
                </a:gridCol>
                <a:gridCol w="3250353">
                  <a:extLst>
                    <a:ext uri="{9D8B030D-6E8A-4147-A177-3AD203B41FA5}">
                      <a16:colId xmlns:a16="http://schemas.microsoft.com/office/drawing/2014/main" val="20004"/>
                    </a:ext>
                  </a:extLst>
                </a:gridCol>
              </a:tblGrid>
              <a:tr h="370840">
                <a:tc>
                  <a:txBody>
                    <a:bodyPr/>
                    <a:lstStyle/>
                    <a:p>
                      <a:pPr algn="ctr"/>
                      <a:endParaRPr lang="en-US" sz="3200" dirty="0"/>
                    </a:p>
                  </a:txBody>
                  <a:tcPr/>
                </a:tc>
                <a:tc>
                  <a:txBody>
                    <a:bodyPr/>
                    <a:lstStyle/>
                    <a:p>
                      <a:pPr algn="ctr"/>
                      <a:r>
                        <a:rPr lang="en-US" sz="3200" dirty="0" smtClean="0"/>
                        <a:t>S4</a:t>
                      </a:r>
                      <a:endParaRPr lang="en-US" sz="3200" dirty="0"/>
                    </a:p>
                  </a:txBody>
                  <a:tcPr/>
                </a:tc>
                <a:tc>
                  <a:txBody>
                    <a:bodyPr/>
                    <a:lstStyle/>
                    <a:p>
                      <a:pPr algn="ctr"/>
                      <a:r>
                        <a:rPr lang="en-US" sz="3200" dirty="0" smtClean="0"/>
                        <a:t>S7</a:t>
                      </a:r>
                      <a:endParaRPr lang="en-US" sz="3200" dirty="0"/>
                    </a:p>
                  </a:txBody>
                  <a:tcPr/>
                </a:tc>
                <a:tc>
                  <a:txBody>
                    <a:bodyPr/>
                    <a:lstStyle/>
                    <a:p>
                      <a:pPr algn="ctr"/>
                      <a:r>
                        <a:rPr lang="en-US" sz="3200" dirty="0" smtClean="0"/>
                        <a:t>S8</a:t>
                      </a:r>
                      <a:endParaRPr lang="en-US" sz="3200" dirty="0"/>
                    </a:p>
                  </a:txBody>
                  <a:tcPr/>
                </a:tc>
                <a:tc>
                  <a:txBody>
                    <a:bodyPr/>
                    <a:lstStyle/>
                    <a:p>
                      <a:pPr algn="ctr"/>
                      <a:r>
                        <a:rPr lang="en-US" sz="3200" dirty="0" smtClean="0"/>
                        <a:t>S10</a:t>
                      </a:r>
                      <a:endParaRPr lang="en-US" sz="3200" dirty="0"/>
                    </a:p>
                  </a:txBody>
                  <a:tcPr/>
                </a:tc>
                <a:extLst>
                  <a:ext uri="{0D108BD9-81ED-4DB2-BD59-A6C34878D82A}">
                    <a16:rowId xmlns:a16="http://schemas.microsoft.com/office/drawing/2014/main" val="10000"/>
                  </a:ext>
                </a:extLst>
              </a:tr>
              <a:tr h="370840">
                <a:tc>
                  <a:txBody>
                    <a:bodyPr/>
                    <a:lstStyle/>
                    <a:p>
                      <a:pPr algn="ctr"/>
                      <a:r>
                        <a:rPr lang="en-US" sz="3200" dirty="0" smtClean="0"/>
                        <a:t>S4</a:t>
                      </a:r>
                      <a:endParaRPr lang="en-US" sz="3200" dirty="0"/>
                    </a:p>
                  </a:txBody>
                  <a:tcPr/>
                </a:tc>
                <a:tc>
                  <a:txBody>
                    <a:bodyPr/>
                    <a:lstStyle/>
                    <a:p>
                      <a:pPr algn="ctr"/>
                      <a:r>
                        <a:rPr lang="en-US" sz="3200" dirty="0" smtClean="0"/>
                        <a:t>0</a:t>
                      </a:r>
                      <a:endParaRPr lang="en-US" sz="3200" dirty="0"/>
                    </a:p>
                  </a:txBody>
                  <a:tcPr/>
                </a:tc>
                <a:tc>
                  <a:txBody>
                    <a:bodyPr/>
                    <a:lstStyle/>
                    <a:p>
                      <a:pPr algn="ctr"/>
                      <a:endParaRPr lang="en-US" sz="3200"/>
                    </a:p>
                  </a:txBody>
                  <a:tcPr/>
                </a:tc>
                <a:tc>
                  <a:txBody>
                    <a:bodyPr/>
                    <a:lstStyle/>
                    <a:p>
                      <a:pPr algn="ctr"/>
                      <a:endParaRPr lang="en-US" sz="3200"/>
                    </a:p>
                  </a:txBody>
                  <a:tcPr/>
                </a:tc>
                <a:tc>
                  <a:txBody>
                    <a:bodyPr/>
                    <a:lstStyle/>
                    <a:p>
                      <a:pPr algn="ctr"/>
                      <a:endParaRPr lang="en-US" sz="3200"/>
                    </a:p>
                  </a:txBody>
                  <a:tcPr/>
                </a:tc>
                <a:extLst>
                  <a:ext uri="{0D108BD9-81ED-4DB2-BD59-A6C34878D82A}">
                    <a16:rowId xmlns:a16="http://schemas.microsoft.com/office/drawing/2014/main" val="10001"/>
                  </a:ext>
                </a:extLst>
              </a:tr>
              <a:tr h="370840">
                <a:tc>
                  <a:txBody>
                    <a:bodyPr/>
                    <a:lstStyle/>
                    <a:p>
                      <a:pPr algn="ctr"/>
                      <a:r>
                        <a:rPr lang="en-US" sz="3200" dirty="0" smtClean="0"/>
                        <a:t>S7</a:t>
                      </a:r>
                      <a:endParaRPr lang="en-US" sz="3200" dirty="0"/>
                    </a:p>
                  </a:txBody>
                  <a:tcPr/>
                </a:tc>
                <a:tc>
                  <a:txBody>
                    <a:bodyPr/>
                    <a:lstStyle/>
                    <a:p>
                      <a:pPr algn="ctr"/>
                      <a:r>
                        <a:rPr lang="en-US" sz="3200" dirty="0" smtClean="0"/>
                        <a:t>30</a:t>
                      </a:r>
                      <a:endParaRPr lang="en-US" sz="3200" dirty="0"/>
                    </a:p>
                  </a:txBody>
                  <a:tcPr/>
                </a:tc>
                <a:tc>
                  <a:txBody>
                    <a:bodyPr/>
                    <a:lstStyle/>
                    <a:p>
                      <a:pPr algn="ctr"/>
                      <a:r>
                        <a:rPr lang="en-US" sz="3200" dirty="0" smtClean="0"/>
                        <a:t>0</a:t>
                      </a:r>
                      <a:endParaRPr lang="en-US" sz="3200" dirty="0"/>
                    </a:p>
                  </a:txBody>
                  <a:tcPr/>
                </a:tc>
                <a:tc>
                  <a:txBody>
                    <a:bodyPr/>
                    <a:lstStyle/>
                    <a:p>
                      <a:pPr algn="ctr"/>
                      <a:endParaRPr lang="en-US" sz="3200"/>
                    </a:p>
                  </a:txBody>
                  <a:tcPr/>
                </a:tc>
                <a:tc>
                  <a:txBody>
                    <a:bodyPr/>
                    <a:lstStyle/>
                    <a:p>
                      <a:pPr algn="ctr"/>
                      <a:endParaRPr lang="en-US" sz="3200"/>
                    </a:p>
                  </a:txBody>
                  <a:tcPr/>
                </a:tc>
                <a:extLst>
                  <a:ext uri="{0D108BD9-81ED-4DB2-BD59-A6C34878D82A}">
                    <a16:rowId xmlns:a16="http://schemas.microsoft.com/office/drawing/2014/main" val="10002"/>
                  </a:ext>
                </a:extLst>
              </a:tr>
              <a:tr h="370840">
                <a:tc>
                  <a:txBody>
                    <a:bodyPr/>
                    <a:lstStyle/>
                    <a:p>
                      <a:pPr algn="ctr"/>
                      <a:r>
                        <a:rPr lang="en-US" sz="3200" dirty="0" smtClean="0"/>
                        <a:t>S8</a:t>
                      </a:r>
                      <a:endParaRPr lang="en-US" sz="3200" dirty="0"/>
                    </a:p>
                  </a:txBody>
                  <a:tcPr/>
                </a:tc>
                <a:tc>
                  <a:txBody>
                    <a:bodyPr/>
                    <a:lstStyle/>
                    <a:p>
                      <a:pPr algn="ctr"/>
                      <a:r>
                        <a:rPr lang="en-US" sz="3200" dirty="0" smtClean="0"/>
                        <a:t>8</a:t>
                      </a:r>
                      <a:endParaRPr lang="en-US" sz="3200" dirty="0"/>
                    </a:p>
                  </a:txBody>
                  <a:tcPr/>
                </a:tc>
                <a:tc>
                  <a:txBody>
                    <a:bodyPr/>
                    <a:lstStyle/>
                    <a:p>
                      <a:pPr algn="ctr"/>
                      <a:r>
                        <a:rPr lang="en-US" sz="3200" dirty="0" smtClean="0"/>
                        <a:t>28</a:t>
                      </a:r>
                      <a:endParaRPr lang="en-US" sz="3200" dirty="0"/>
                    </a:p>
                  </a:txBody>
                  <a:tcPr/>
                </a:tc>
                <a:tc>
                  <a:txBody>
                    <a:bodyPr/>
                    <a:lstStyle/>
                    <a:p>
                      <a:pPr algn="ctr"/>
                      <a:r>
                        <a:rPr lang="en-US" sz="3200" dirty="0" smtClean="0"/>
                        <a:t>0</a:t>
                      </a:r>
                      <a:endParaRPr lang="en-US" sz="3200" dirty="0"/>
                    </a:p>
                  </a:txBody>
                  <a:tcPr/>
                </a:tc>
                <a:tc>
                  <a:txBody>
                    <a:bodyPr/>
                    <a:lstStyle/>
                    <a:p>
                      <a:pPr algn="ctr"/>
                      <a:endParaRPr lang="en-US" sz="3200"/>
                    </a:p>
                  </a:txBody>
                  <a:tcPr/>
                </a:tc>
                <a:extLst>
                  <a:ext uri="{0D108BD9-81ED-4DB2-BD59-A6C34878D82A}">
                    <a16:rowId xmlns:a16="http://schemas.microsoft.com/office/drawing/2014/main" val="10003"/>
                  </a:ext>
                </a:extLst>
              </a:tr>
              <a:tr h="370840">
                <a:tc>
                  <a:txBody>
                    <a:bodyPr/>
                    <a:lstStyle/>
                    <a:p>
                      <a:pPr algn="ctr"/>
                      <a:r>
                        <a:rPr lang="en-US" sz="3200" dirty="0" smtClean="0"/>
                        <a:t>S10</a:t>
                      </a:r>
                      <a:endParaRPr lang="en-US" sz="3200" dirty="0"/>
                    </a:p>
                  </a:txBody>
                  <a:tcPr/>
                </a:tc>
                <a:tc>
                  <a:txBody>
                    <a:bodyPr/>
                    <a:lstStyle/>
                    <a:p>
                      <a:pPr algn="ctr"/>
                      <a:r>
                        <a:rPr lang="en-US" sz="3200" dirty="0" smtClean="0"/>
                        <a:t>90</a:t>
                      </a:r>
                      <a:endParaRPr lang="en-US" sz="3200" dirty="0"/>
                    </a:p>
                  </a:txBody>
                  <a:tcPr/>
                </a:tc>
                <a:tc>
                  <a:txBody>
                    <a:bodyPr/>
                    <a:lstStyle/>
                    <a:p>
                      <a:pPr algn="ctr"/>
                      <a:r>
                        <a:rPr lang="en-US" sz="3200" dirty="0" smtClean="0"/>
                        <a:t>60</a:t>
                      </a:r>
                      <a:endParaRPr lang="en-US" sz="3200" dirty="0"/>
                    </a:p>
                  </a:txBody>
                  <a:tcPr/>
                </a:tc>
                <a:tc>
                  <a:txBody>
                    <a:bodyPr/>
                    <a:lstStyle/>
                    <a:p>
                      <a:pPr algn="ctr"/>
                      <a:r>
                        <a:rPr lang="en-US" sz="3200" dirty="0" smtClean="0"/>
                        <a:t>98</a:t>
                      </a:r>
                      <a:endParaRPr lang="en-US" sz="3200" dirty="0"/>
                    </a:p>
                  </a:txBody>
                  <a:tcPr/>
                </a:tc>
                <a:tc>
                  <a:txBody>
                    <a:bodyPr/>
                    <a:lstStyle/>
                    <a:p>
                      <a:pPr algn="ctr"/>
                      <a:r>
                        <a:rPr lang="en-US" sz="3200" dirty="0" smtClean="0"/>
                        <a:t>0</a:t>
                      </a:r>
                      <a:endParaRPr lang="en-US" sz="3200" dirty="0"/>
                    </a:p>
                  </a:txBody>
                  <a:tcPr/>
                </a:tc>
                <a:extLst>
                  <a:ext uri="{0D108BD9-81ED-4DB2-BD59-A6C34878D82A}">
                    <a16:rowId xmlns:a16="http://schemas.microsoft.com/office/drawing/2014/main" val="10004"/>
                  </a:ext>
                </a:extLst>
              </a:tr>
            </a:tbl>
          </a:graphicData>
        </a:graphic>
      </p:graphicFrame>
      <p:sp>
        <p:nvSpPr>
          <p:cNvPr id="13" name="TextBox 12"/>
          <p:cNvSpPr txBox="1"/>
          <p:nvPr/>
        </p:nvSpPr>
        <p:spPr>
          <a:xfrm>
            <a:off x="17126607" y="8423984"/>
            <a:ext cx="6967264" cy="1569660"/>
          </a:xfrm>
          <a:prstGeom prst="rect">
            <a:avLst/>
          </a:prstGeom>
          <a:noFill/>
        </p:spPr>
        <p:txBody>
          <a:bodyPr wrap="square" rtlCol="0">
            <a:spAutoFit/>
          </a:bodyPr>
          <a:lstStyle/>
          <a:p>
            <a:r>
              <a:rPr lang="en-US" sz="3200" dirty="0" smtClean="0"/>
              <a:t>The largest distance is 98 between the objects S8 and S10. They becomes the seed for to new clusters. </a:t>
            </a:r>
            <a:endParaRPr lang="en-US" sz="3200" dirty="0"/>
          </a:p>
        </p:txBody>
      </p:sp>
      <p:sp>
        <p:nvSpPr>
          <p:cNvPr id="14" name="TextBox 13"/>
          <p:cNvSpPr txBox="1"/>
          <p:nvPr/>
        </p:nvSpPr>
        <p:spPr>
          <a:xfrm>
            <a:off x="4918842" y="12088476"/>
            <a:ext cx="10720552" cy="584775"/>
          </a:xfrm>
          <a:prstGeom prst="rect">
            <a:avLst/>
          </a:prstGeom>
          <a:noFill/>
        </p:spPr>
        <p:txBody>
          <a:bodyPr wrap="square" rtlCol="0">
            <a:spAutoFit/>
          </a:bodyPr>
          <a:lstStyle/>
          <a:p>
            <a:r>
              <a:rPr lang="en-US" sz="3200" dirty="0" smtClean="0"/>
              <a:t>This continues until one of the stopping criteria is met.</a:t>
            </a:r>
            <a:endParaRPr lang="en-US" sz="3200" dirty="0"/>
          </a:p>
        </p:txBody>
      </p:sp>
    </p:spTree>
    <p:extLst>
      <p:ext uri="{BB962C8B-B14F-4D97-AF65-F5344CB8AC3E}">
        <p14:creationId xmlns:p14="http://schemas.microsoft.com/office/powerpoint/2010/main" val="112818915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4" descr="Box plot - Wikipedi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6" descr="Box plot - Wikipedia"/>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TextBox 4"/>
          <p:cNvSpPr txBox="1"/>
          <p:nvPr/>
        </p:nvSpPr>
        <p:spPr>
          <a:xfrm>
            <a:off x="155574" y="312738"/>
            <a:ext cx="24222075" cy="7848302"/>
          </a:xfrm>
          <a:prstGeom prst="rect">
            <a:avLst/>
          </a:prstGeom>
          <a:noFill/>
        </p:spPr>
        <p:txBody>
          <a:bodyPr wrap="square" rtlCol="0">
            <a:spAutoFit/>
          </a:bodyPr>
          <a:lstStyle/>
          <a:p>
            <a:pPr>
              <a:lnSpc>
                <a:spcPct val="300000"/>
              </a:lnSpc>
            </a:pPr>
            <a:r>
              <a:rPr lang="en-US" dirty="0" smtClean="0"/>
              <a:t>The content of the slides are prepared from different textbooks.</a:t>
            </a:r>
          </a:p>
          <a:p>
            <a:pPr>
              <a:lnSpc>
                <a:spcPct val="300000"/>
              </a:lnSpc>
            </a:pPr>
            <a:r>
              <a:rPr lang="en-US" dirty="0" smtClean="0"/>
              <a:t>References:</a:t>
            </a:r>
          </a:p>
          <a:p>
            <a:pPr marL="457200" indent="-457200">
              <a:lnSpc>
                <a:spcPct val="300000"/>
              </a:lnSpc>
              <a:buFont typeface="Arial" pitchFamily="34" charset="0"/>
              <a:buChar char="•"/>
            </a:pPr>
            <a:r>
              <a:rPr lang="en-US" sz="3200" dirty="0"/>
              <a:t>Data Mining and Predictive Analytics, By Daniel T. Larose. Copyright 2015 John Wiley &amp; Sons, Inc.</a:t>
            </a:r>
          </a:p>
          <a:p>
            <a:pPr marL="457200" indent="-457200">
              <a:lnSpc>
                <a:spcPct val="300000"/>
              </a:lnSpc>
              <a:buFont typeface="Arial" pitchFamily="34" charset="0"/>
              <a:buChar char="•"/>
            </a:pPr>
            <a:r>
              <a:rPr lang="en-US" sz="3200" dirty="0" smtClean="0"/>
              <a:t>Predictive Analytics for Dummies, By </a:t>
            </a:r>
            <a:r>
              <a:rPr lang="en-US" sz="3200" dirty="0" err="1" smtClean="0"/>
              <a:t>Anasse</a:t>
            </a:r>
            <a:r>
              <a:rPr lang="en-US" sz="3200" dirty="0" smtClean="0"/>
              <a:t> Bari, Mohamed </a:t>
            </a:r>
            <a:r>
              <a:rPr lang="en-US" sz="3200" dirty="0" err="1" smtClean="0"/>
              <a:t>Chaouchi</a:t>
            </a:r>
            <a:r>
              <a:rPr lang="en-US" sz="3200" dirty="0" smtClean="0"/>
              <a:t>, &amp; Tommy Jung, Copyright 2016, </a:t>
            </a:r>
            <a:r>
              <a:rPr lang="en-US" sz="3200" dirty="0"/>
              <a:t>John Wiley &amp; Sons, Inc</a:t>
            </a:r>
            <a:r>
              <a:rPr lang="en-US" sz="3200" dirty="0" smtClean="0"/>
              <a:t>.</a:t>
            </a:r>
          </a:p>
          <a:p>
            <a:pPr marL="457200" indent="-457200">
              <a:lnSpc>
                <a:spcPct val="300000"/>
              </a:lnSpc>
              <a:buFont typeface="Arial" pitchFamily="34" charset="0"/>
              <a:buChar char="•"/>
            </a:pPr>
            <a:r>
              <a:rPr lang="en-US" sz="3200" dirty="0" smtClean="0"/>
              <a:t>Introduction to Data Mining with Case Studies, By G.K. Gupta. Copyright 2014 by PHI Learning Private Limited.</a:t>
            </a:r>
            <a:endParaRPr lang="en-US" dirty="0"/>
          </a:p>
        </p:txBody>
      </p:sp>
    </p:spTree>
    <p:extLst>
      <p:ext uri="{BB962C8B-B14F-4D97-AF65-F5344CB8AC3E}">
        <p14:creationId xmlns:p14="http://schemas.microsoft.com/office/powerpoint/2010/main" val="200060793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alpha val="60000"/>
          </a:schemeClr>
        </a:solidFill>
        <a:effectLst/>
      </p:bgPr>
    </p:bg>
    <p:spTree>
      <p:nvGrpSpPr>
        <p:cNvPr id="1" name=""/>
        <p:cNvGrpSpPr/>
        <p:nvPr/>
      </p:nvGrpSpPr>
      <p:grpSpPr>
        <a:xfrm>
          <a:off x="0" y="0"/>
          <a:ext cx="0" cy="0"/>
          <a:chOff x="0" y="0"/>
          <a:chExt cx="0" cy="0"/>
        </a:xfrm>
      </p:grpSpPr>
      <p:pic>
        <p:nvPicPr>
          <p:cNvPr id="1026" name="Picture 2" descr="E:\AR Documents\Pictures\Bali Photos\Bali Photos (Ritu phone)\IMG_20191226_185708.jpg"/>
          <p:cNvPicPr>
            <a:picLocks noChangeAspect="1" noChangeArrowheads="1"/>
          </p:cNvPicPr>
          <p:nvPr/>
        </p:nvPicPr>
        <p:blipFill rotWithShape="1">
          <a:blip r:embed="rId2" cstate="email">
            <a:extLst>
              <a:ext uri="{28A0092B-C50C-407E-A947-70E740481C1C}">
                <a14:useLocalDpi xmlns:a14="http://schemas.microsoft.com/office/drawing/2010/main" val="0"/>
              </a:ext>
            </a:extLst>
          </a:blip>
          <a:srcRect b="24816"/>
          <a:stretch/>
        </p:blipFill>
        <p:spPr bwMode="auto">
          <a:xfrm>
            <a:off x="-10958" y="-2946"/>
            <a:ext cx="24377651" cy="13716000"/>
          </a:xfrm>
          <a:prstGeom prst="rect">
            <a:avLst/>
          </a:prstGeom>
          <a:noFill/>
          <a:extLst>
            <a:ext uri="{909E8E84-426E-40DD-AFC4-6F175D3DCCD1}">
              <a14:hiddenFill xmlns:a14="http://schemas.microsoft.com/office/drawing/2010/main">
                <a:solidFill>
                  <a:srgbClr val="FFFFFF"/>
                </a:solidFill>
              </a14:hiddenFill>
            </a:ext>
          </a:extLst>
        </p:spPr>
      </p:pic>
      <p:grpSp>
        <p:nvGrpSpPr>
          <p:cNvPr id="48" name="Group 47"/>
          <p:cNvGrpSpPr/>
          <p:nvPr/>
        </p:nvGrpSpPr>
        <p:grpSpPr>
          <a:xfrm>
            <a:off x="1985835" y="5655744"/>
            <a:ext cx="20962938" cy="2475249"/>
            <a:chOff x="1965266" y="1610778"/>
            <a:chExt cx="20962938" cy="2475249"/>
          </a:xfrm>
        </p:grpSpPr>
        <p:sp>
          <p:nvSpPr>
            <p:cNvPr id="50" name="Rectangle 49"/>
            <p:cNvSpPr/>
            <p:nvPr/>
          </p:nvSpPr>
          <p:spPr>
            <a:xfrm>
              <a:off x="11412311" y="2470667"/>
              <a:ext cx="1553038" cy="9143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91339" tIns="45672" rIns="91339" bIns="45672" rtlCol="0" anchor="ctr"/>
            <a:lstStyle/>
            <a:p>
              <a:pPr algn="ctr"/>
              <a:endParaRPr lang="en-US" dirty="0">
                <a:solidFill>
                  <a:schemeClr val="bg1"/>
                </a:solidFill>
                <a:latin typeface="Open Sans Light"/>
              </a:endParaRPr>
            </a:p>
          </p:txBody>
        </p:sp>
        <p:sp>
          <p:nvSpPr>
            <p:cNvPr id="51" name="Subtitle 2"/>
            <p:cNvSpPr txBox="1">
              <a:spLocks/>
            </p:cNvSpPr>
            <p:nvPr/>
          </p:nvSpPr>
          <p:spPr>
            <a:xfrm>
              <a:off x="4951173" y="1610778"/>
              <a:ext cx="13497647" cy="1388496"/>
            </a:xfrm>
            <a:prstGeom prst="rect">
              <a:avLst/>
            </a:prstGeom>
          </p:spPr>
          <p:txBody>
            <a:bodyPr vert="horz" lIns="217490" tIns="108745" rIns="217490" bIns="108745" rtlCol="0">
              <a:norm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endParaRPr lang="en-US" sz="3100" dirty="0">
                <a:solidFill>
                  <a:schemeClr val="bg1"/>
                </a:solidFill>
                <a:latin typeface="Lato Light"/>
                <a:cs typeface="Lato Light"/>
              </a:endParaRPr>
            </a:p>
          </p:txBody>
        </p:sp>
        <p:sp>
          <p:nvSpPr>
            <p:cNvPr id="49" name="TextBox 48"/>
            <p:cNvSpPr txBox="1"/>
            <p:nvPr/>
          </p:nvSpPr>
          <p:spPr>
            <a:xfrm>
              <a:off x="1965266" y="2516385"/>
              <a:ext cx="20962938" cy="1569642"/>
            </a:xfrm>
            <a:prstGeom prst="rect">
              <a:avLst/>
            </a:prstGeom>
            <a:noFill/>
          </p:spPr>
          <p:txBody>
            <a:bodyPr wrap="square" lIns="91422" tIns="45711" rIns="91422" bIns="45711" rtlCol="0">
              <a:spAutoFit/>
            </a:bodyPr>
            <a:lstStyle/>
            <a:p>
              <a:pPr algn="ctr"/>
              <a:r>
                <a:rPr lang="id-ID" sz="9600" b="1" dirty="0" smtClean="0">
                  <a:solidFill>
                    <a:schemeClr val="bg1"/>
                  </a:solidFill>
                  <a:latin typeface="Lato Regular"/>
                  <a:cs typeface="Lato Regular"/>
                </a:rPr>
                <a:t>Thank you</a:t>
              </a:r>
              <a:r>
                <a:rPr lang="en-US" sz="9600" b="1" dirty="0" smtClean="0">
                  <a:solidFill>
                    <a:schemeClr val="bg1"/>
                  </a:solidFill>
                  <a:latin typeface="Lato Regular"/>
                  <a:cs typeface="Lato Regular"/>
                </a:rPr>
                <a:t>..</a:t>
              </a:r>
              <a:endParaRPr lang="id-ID" sz="9600" b="1" dirty="0" smtClean="0">
                <a:solidFill>
                  <a:schemeClr val="bg1"/>
                </a:solidFill>
                <a:latin typeface="Lato Regular"/>
                <a:cs typeface="Lato Regular"/>
              </a:endParaRPr>
            </a:p>
          </p:txBody>
        </p:sp>
      </p:grpSp>
      <p:sp>
        <p:nvSpPr>
          <p:cNvPr id="28" name="Rectangle 27"/>
          <p:cNvSpPr/>
          <p:nvPr/>
        </p:nvSpPr>
        <p:spPr>
          <a:xfrm flipH="1">
            <a:off x="-10958" y="0"/>
            <a:ext cx="24377650" cy="13716000"/>
          </a:xfrm>
          <a:prstGeom prst="rect">
            <a:avLst/>
          </a:prstGeom>
          <a:solidFill>
            <a:schemeClr val="accent3">
              <a:lumMod val="5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43797" tIns="121899" rIns="243797" bIns="121899" rtlCol="0" anchor="ctr"/>
          <a:lstStyle/>
          <a:p>
            <a:pPr algn="ctr"/>
            <a:endParaRPr lang="en-US" dirty="0"/>
          </a:p>
        </p:txBody>
      </p:sp>
    </p:spTree>
    <p:extLst>
      <p:ext uri="{BB962C8B-B14F-4D97-AF65-F5344CB8AC3E}">
        <p14:creationId xmlns:p14="http://schemas.microsoft.com/office/powerpoint/2010/main" val="977839922"/>
      </p:ext>
    </p:extLst>
  </p:cSld>
  <p:clrMapOvr>
    <a:masterClrMapping/>
  </p:clrMapOvr>
  <mc:AlternateContent xmlns:mc="http://schemas.openxmlformats.org/markup-compatibility/2006" xmlns:p14="http://schemas.microsoft.com/office/powerpoint/2010/main">
    <mc:Choice Requires="p14">
      <p:transition spd="med" advTm="1801000">
        <p14:vortex dir="r"/>
      </p:transition>
    </mc:Choice>
    <mc:Fallback xmlns="">
      <p:transition spd="med" advTm="1801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8"/>
                                        </p:tgtEl>
                                        <p:attrNameLst>
                                          <p:attrName>style.visibility</p:attrName>
                                        </p:attrNameLst>
                                      </p:cBhvr>
                                      <p:to>
                                        <p:strVal val="visible"/>
                                      </p:to>
                                    </p:set>
                                    <p:anim calcmode="lin" valueType="num">
                                      <p:cBhvr>
                                        <p:cTn id="7" dur="500" fill="hold"/>
                                        <p:tgtEl>
                                          <p:spTgt spid="48"/>
                                        </p:tgtEl>
                                        <p:attrNameLst>
                                          <p:attrName>ppt_w</p:attrName>
                                        </p:attrNameLst>
                                      </p:cBhvr>
                                      <p:tavLst>
                                        <p:tav tm="0">
                                          <p:val>
                                            <p:fltVal val="0"/>
                                          </p:val>
                                        </p:tav>
                                        <p:tav tm="100000">
                                          <p:val>
                                            <p:strVal val="#ppt_w"/>
                                          </p:val>
                                        </p:tav>
                                      </p:tavLst>
                                    </p:anim>
                                    <p:anim calcmode="lin" valueType="num">
                                      <p:cBhvr>
                                        <p:cTn id="8" dur="500" fill="hold"/>
                                        <p:tgtEl>
                                          <p:spTgt spid="48"/>
                                        </p:tgtEl>
                                        <p:attrNameLst>
                                          <p:attrName>ppt_h</p:attrName>
                                        </p:attrNameLst>
                                      </p:cBhvr>
                                      <p:tavLst>
                                        <p:tav tm="0">
                                          <p:val>
                                            <p:fltVal val="0"/>
                                          </p:val>
                                        </p:tav>
                                        <p:tav tm="100000">
                                          <p:val>
                                            <p:strVal val="#ppt_h"/>
                                          </p:val>
                                        </p:tav>
                                      </p:tavLst>
                                    </p:anim>
                                    <p:animEffect transition="in" filter="fade">
                                      <p:cBhvr>
                                        <p:cTn id="9"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24093871" cy="12957393"/>
          </a:xfrm>
          <a:prstGeom prst="rect">
            <a:avLst/>
          </a:prstGeom>
          <a:noFill/>
        </p:spPr>
        <p:txBody>
          <a:bodyPr wrap="square" rtlCol="0">
            <a:spAutoFit/>
          </a:bodyPr>
          <a:lstStyle/>
          <a:p>
            <a:pPr>
              <a:lnSpc>
                <a:spcPct val="200000"/>
              </a:lnSpc>
            </a:pPr>
            <a:r>
              <a:rPr lang="en-US" b="1" dirty="0"/>
              <a:t>Measuring Distance Between </a:t>
            </a:r>
            <a:r>
              <a:rPr lang="en-US" b="1" dirty="0" smtClean="0"/>
              <a:t>Clusters:</a:t>
            </a:r>
          </a:p>
          <a:p>
            <a:pPr marL="571500" indent="-571500">
              <a:lnSpc>
                <a:spcPct val="200000"/>
              </a:lnSpc>
              <a:buFont typeface="Arial" pitchFamily="34" charset="0"/>
              <a:buChar char="•"/>
            </a:pPr>
            <a:r>
              <a:rPr lang="en-US" b="1" dirty="0" smtClean="0"/>
              <a:t>Single Linkage</a:t>
            </a:r>
          </a:p>
          <a:p>
            <a:pPr marL="1485717" lvl="1" indent="-571500">
              <a:lnSpc>
                <a:spcPct val="200000"/>
              </a:lnSpc>
              <a:buFont typeface="Arial" pitchFamily="34" charset="0"/>
              <a:buChar char="•"/>
            </a:pPr>
            <a:r>
              <a:rPr lang="en-US" sz="3400" dirty="0"/>
              <a:t>Minimum Distance (Cluster A to Cluster B)</a:t>
            </a:r>
          </a:p>
          <a:p>
            <a:pPr marL="1485717" lvl="1" indent="-571500">
              <a:lnSpc>
                <a:spcPct val="200000"/>
              </a:lnSpc>
              <a:buFont typeface="Arial" pitchFamily="34" charset="0"/>
              <a:buChar char="•"/>
            </a:pPr>
            <a:r>
              <a:rPr lang="en-US" sz="3400" dirty="0"/>
              <a:t>Distance between two clusters is the distance between the pair of records Ai and </a:t>
            </a:r>
            <a:r>
              <a:rPr lang="en-US" sz="3400" dirty="0" err="1"/>
              <a:t>Bj</a:t>
            </a:r>
            <a:r>
              <a:rPr lang="en-US" sz="3400" dirty="0"/>
              <a:t> that are </a:t>
            </a:r>
            <a:r>
              <a:rPr lang="en-US" sz="3400" dirty="0" smtClean="0"/>
              <a:t>closest.</a:t>
            </a:r>
          </a:p>
          <a:p>
            <a:pPr marL="571500" indent="-571500">
              <a:lnSpc>
                <a:spcPct val="200000"/>
              </a:lnSpc>
              <a:buFont typeface="Arial" pitchFamily="34" charset="0"/>
              <a:buChar char="•"/>
            </a:pPr>
            <a:r>
              <a:rPr lang="en-US" b="1" dirty="0" smtClean="0"/>
              <a:t>Complete Linkage</a:t>
            </a:r>
          </a:p>
          <a:p>
            <a:pPr marL="1389063" lvl="1" indent="-571500">
              <a:lnSpc>
                <a:spcPct val="200000"/>
              </a:lnSpc>
              <a:buFont typeface="Arial" pitchFamily="34" charset="0"/>
              <a:buChar char="•"/>
            </a:pPr>
            <a:r>
              <a:rPr lang="en-US" sz="3400" dirty="0"/>
              <a:t>Maximum Distance (Cluster A to Cluster B)</a:t>
            </a:r>
          </a:p>
          <a:p>
            <a:pPr marL="1389063" lvl="1" indent="-571500">
              <a:lnSpc>
                <a:spcPct val="200000"/>
              </a:lnSpc>
              <a:buFont typeface="Arial" pitchFamily="34" charset="0"/>
              <a:buChar char="•"/>
            </a:pPr>
            <a:r>
              <a:rPr lang="en-US" sz="3400" dirty="0"/>
              <a:t>Distance between two clusters is the distance between the pair of records Ai and </a:t>
            </a:r>
            <a:r>
              <a:rPr lang="en-US" sz="3400" dirty="0" err="1"/>
              <a:t>Bj</a:t>
            </a:r>
            <a:r>
              <a:rPr lang="en-US" sz="3400" dirty="0"/>
              <a:t> that are farthest from each other</a:t>
            </a:r>
            <a:endParaRPr lang="en-US" sz="3400" dirty="0" smtClean="0"/>
          </a:p>
          <a:p>
            <a:pPr marL="571500" indent="-571500">
              <a:lnSpc>
                <a:spcPct val="200000"/>
              </a:lnSpc>
              <a:buFont typeface="Arial" pitchFamily="34" charset="0"/>
              <a:buChar char="•"/>
            </a:pPr>
            <a:r>
              <a:rPr lang="en-US" b="1" dirty="0" smtClean="0"/>
              <a:t>Average Linkage</a:t>
            </a:r>
          </a:p>
          <a:p>
            <a:pPr marL="1485717" lvl="1" indent="-571500">
              <a:lnSpc>
                <a:spcPct val="200000"/>
              </a:lnSpc>
              <a:buFont typeface="Arial" pitchFamily="34" charset="0"/>
              <a:buChar char="•"/>
            </a:pPr>
            <a:r>
              <a:rPr lang="en-US" sz="3400" dirty="0"/>
              <a:t>Distance between two clusters is the average of all possible pair-wise distances</a:t>
            </a:r>
            <a:endParaRPr lang="en-US" sz="3400" dirty="0" smtClean="0"/>
          </a:p>
          <a:p>
            <a:pPr marL="571500" indent="-571500">
              <a:lnSpc>
                <a:spcPct val="200000"/>
              </a:lnSpc>
              <a:buFont typeface="Arial" pitchFamily="34" charset="0"/>
              <a:buChar char="•"/>
            </a:pPr>
            <a:r>
              <a:rPr lang="en-US" b="1" dirty="0" smtClean="0"/>
              <a:t>Centroid</a:t>
            </a:r>
          </a:p>
          <a:p>
            <a:pPr marL="1485717" lvl="1" indent="-571500">
              <a:lnSpc>
                <a:spcPct val="200000"/>
              </a:lnSpc>
              <a:buFont typeface="Arial" pitchFamily="34" charset="0"/>
              <a:buChar char="•"/>
            </a:pPr>
            <a:r>
              <a:rPr lang="en-US" sz="3400" dirty="0"/>
              <a:t>Distance between two clusters is the distance between the two cluster centroids</a:t>
            </a:r>
            <a:r>
              <a:rPr lang="en-US" sz="3400" dirty="0" smtClean="0"/>
              <a:t>.</a:t>
            </a:r>
          </a:p>
          <a:p>
            <a:pPr marL="1485717" lvl="1" indent="-571500">
              <a:lnSpc>
                <a:spcPct val="200000"/>
              </a:lnSpc>
              <a:buFont typeface="Arial" pitchFamily="34" charset="0"/>
              <a:buChar char="•"/>
            </a:pPr>
            <a:r>
              <a:rPr lang="en-US" sz="3400" dirty="0"/>
              <a:t>Centroid is the vector of variable averages for all records in a </a:t>
            </a:r>
            <a:r>
              <a:rPr lang="en-US" sz="3400" dirty="0" smtClean="0"/>
              <a:t>cluster</a:t>
            </a:r>
            <a:endParaRPr lang="en-US" dirty="0"/>
          </a:p>
        </p:txBody>
      </p:sp>
      <p:sp>
        <p:nvSpPr>
          <p:cNvPr id="3" name="TextBox 2"/>
          <p:cNvSpPr txBox="1"/>
          <p:nvPr/>
        </p:nvSpPr>
        <p:spPr>
          <a:xfrm>
            <a:off x="14748237" y="11844368"/>
            <a:ext cx="8984832" cy="1754326"/>
          </a:xfrm>
          <a:prstGeom prst="rect">
            <a:avLst/>
          </a:prstGeom>
          <a:noFill/>
        </p:spPr>
        <p:txBody>
          <a:bodyPr wrap="none" rtlCol="0">
            <a:spAutoFit/>
          </a:bodyPr>
          <a:lstStyle/>
          <a:p>
            <a:r>
              <a:rPr lang="en-US" dirty="0" smtClean="0"/>
              <a:t>(x1, y1, z1)       (x2, y2, z2)    (x3, y3, z3)</a:t>
            </a:r>
          </a:p>
          <a:p>
            <a:endParaRPr lang="en-US" dirty="0"/>
          </a:p>
          <a:p>
            <a:r>
              <a:rPr lang="en-US" dirty="0" smtClean="0"/>
              <a:t>C1 = ((x1+x2+x3)/3, (y1+y2+y3)/3, (z1+z2+z3)/3)</a:t>
            </a:r>
            <a:endParaRPr lang="en-US" dirty="0"/>
          </a:p>
        </p:txBody>
      </p:sp>
    </p:spTree>
    <p:extLst>
      <p:ext uri="{BB962C8B-B14F-4D97-AF65-F5344CB8AC3E}">
        <p14:creationId xmlns:p14="http://schemas.microsoft.com/office/powerpoint/2010/main" val="373508521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 y="22697"/>
            <a:ext cx="24377651" cy="3554819"/>
          </a:xfrm>
          <a:prstGeom prst="rect">
            <a:avLst/>
          </a:prstGeom>
          <a:noFill/>
        </p:spPr>
        <p:txBody>
          <a:bodyPr wrap="square" rtlCol="0">
            <a:spAutoFit/>
          </a:bodyPr>
          <a:lstStyle/>
          <a:p>
            <a:pPr>
              <a:lnSpc>
                <a:spcPct val="200000"/>
              </a:lnSpc>
            </a:pPr>
            <a:r>
              <a:rPr lang="en-US" dirty="0" smtClean="0"/>
              <a:t>Q.	Consider the following three clusters, each with four members:</a:t>
            </a:r>
          </a:p>
          <a:p>
            <a:pPr>
              <a:lnSpc>
                <a:spcPct val="150000"/>
              </a:lnSpc>
            </a:pPr>
            <a:r>
              <a:rPr lang="en-US" sz="3400" dirty="0" smtClean="0"/>
              <a:t>	Cluster 1:		{(1,5), (2,4), (3,3), (2,1)}		Centroid- ((1+2+3+2)/4, (5+4+3+1)/4)     (2,3.25)</a:t>
            </a:r>
          </a:p>
          <a:p>
            <a:pPr>
              <a:lnSpc>
                <a:spcPct val="150000"/>
              </a:lnSpc>
            </a:pPr>
            <a:r>
              <a:rPr lang="en-US" sz="3400" dirty="0"/>
              <a:t>	</a:t>
            </a:r>
            <a:r>
              <a:rPr lang="en-US" sz="3400" dirty="0" smtClean="0"/>
              <a:t>Cluster 2:		{(5,4), (6,6), (7,5), (8,8)}</a:t>
            </a:r>
          </a:p>
          <a:p>
            <a:pPr>
              <a:lnSpc>
                <a:spcPct val="150000"/>
              </a:lnSpc>
            </a:pPr>
            <a:r>
              <a:rPr lang="en-US" sz="3400" dirty="0"/>
              <a:t>	</a:t>
            </a:r>
            <a:r>
              <a:rPr lang="en-US" sz="3400" dirty="0" smtClean="0"/>
              <a:t>Cluster 3:		{(4,1), (3,0), (5,1), (6,2)}</a:t>
            </a:r>
          </a:p>
        </p:txBody>
      </p:sp>
      <p:graphicFrame>
        <p:nvGraphicFramePr>
          <p:cNvPr id="2" name="Table 1"/>
          <p:cNvGraphicFramePr>
            <a:graphicFrameLocks noGrp="1"/>
          </p:cNvGraphicFramePr>
          <p:nvPr>
            <p:extLst>
              <p:ext uri="{D42A27DB-BD31-4B8C-83A1-F6EECF244321}">
                <p14:modId xmlns:p14="http://schemas.microsoft.com/office/powerpoint/2010/main" val="1553543089"/>
              </p:ext>
            </p:extLst>
          </p:nvPr>
        </p:nvGraphicFramePr>
        <p:xfrm>
          <a:off x="693683" y="4499255"/>
          <a:ext cx="17539975" cy="2559812"/>
        </p:xfrm>
        <a:graphic>
          <a:graphicData uri="http://schemas.openxmlformats.org/drawingml/2006/table">
            <a:tbl>
              <a:tblPr firstRow="1" bandRow="1">
                <a:tableStyleId>{5C22544A-7EE6-4342-B048-85BDC9FD1C3A}</a:tableStyleId>
              </a:tblPr>
              <a:tblGrid>
                <a:gridCol w="4538563">
                  <a:extLst>
                    <a:ext uri="{9D8B030D-6E8A-4147-A177-3AD203B41FA5}">
                      <a16:colId xmlns:a16="http://schemas.microsoft.com/office/drawing/2014/main" val="20000"/>
                    </a:ext>
                  </a:extLst>
                </a:gridCol>
                <a:gridCol w="3250353">
                  <a:extLst>
                    <a:ext uri="{9D8B030D-6E8A-4147-A177-3AD203B41FA5}">
                      <a16:colId xmlns:a16="http://schemas.microsoft.com/office/drawing/2014/main" val="20001"/>
                    </a:ext>
                  </a:extLst>
                </a:gridCol>
                <a:gridCol w="3250353">
                  <a:extLst>
                    <a:ext uri="{9D8B030D-6E8A-4147-A177-3AD203B41FA5}">
                      <a16:colId xmlns:a16="http://schemas.microsoft.com/office/drawing/2014/main" val="20002"/>
                    </a:ext>
                  </a:extLst>
                </a:gridCol>
                <a:gridCol w="3250353">
                  <a:extLst>
                    <a:ext uri="{9D8B030D-6E8A-4147-A177-3AD203B41FA5}">
                      <a16:colId xmlns:a16="http://schemas.microsoft.com/office/drawing/2014/main" val="20003"/>
                    </a:ext>
                  </a:extLst>
                </a:gridCol>
                <a:gridCol w="3250353">
                  <a:extLst>
                    <a:ext uri="{9D8B030D-6E8A-4147-A177-3AD203B41FA5}">
                      <a16:colId xmlns:a16="http://schemas.microsoft.com/office/drawing/2014/main" val="20004"/>
                    </a:ext>
                  </a:extLst>
                </a:gridCol>
              </a:tblGrid>
              <a:tr h="370840">
                <a:tc>
                  <a:txBody>
                    <a:bodyPr/>
                    <a:lstStyle/>
                    <a:p>
                      <a:r>
                        <a:rPr lang="en-US" dirty="0" smtClean="0"/>
                        <a:t>Distance Between</a:t>
                      </a:r>
                      <a:endParaRPr lang="en-US" dirty="0"/>
                    </a:p>
                  </a:txBody>
                  <a:tcPr/>
                </a:tc>
                <a:tc>
                  <a:txBody>
                    <a:bodyPr/>
                    <a:lstStyle/>
                    <a:p>
                      <a:pPr algn="ctr"/>
                      <a:r>
                        <a:rPr lang="en-US" dirty="0" smtClean="0"/>
                        <a:t>Single Link</a:t>
                      </a:r>
                      <a:endParaRPr lang="en-US" dirty="0"/>
                    </a:p>
                  </a:txBody>
                  <a:tcPr/>
                </a:tc>
                <a:tc>
                  <a:txBody>
                    <a:bodyPr/>
                    <a:lstStyle/>
                    <a:p>
                      <a:pPr algn="ctr"/>
                      <a:r>
                        <a:rPr lang="en-US" dirty="0" smtClean="0"/>
                        <a:t>Complete-Link</a:t>
                      </a:r>
                      <a:endParaRPr lang="en-US" dirty="0"/>
                    </a:p>
                  </a:txBody>
                  <a:tcPr/>
                </a:tc>
                <a:tc>
                  <a:txBody>
                    <a:bodyPr/>
                    <a:lstStyle/>
                    <a:p>
                      <a:pPr algn="ctr"/>
                      <a:r>
                        <a:rPr lang="en-US" dirty="0" smtClean="0"/>
                        <a:t>Centroid</a:t>
                      </a:r>
                      <a:endParaRPr lang="en-US" dirty="0"/>
                    </a:p>
                  </a:txBody>
                  <a:tcPr/>
                </a:tc>
                <a:tc>
                  <a:txBody>
                    <a:bodyPr/>
                    <a:lstStyle/>
                    <a:p>
                      <a:pPr algn="ctr"/>
                      <a:r>
                        <a:rPr lang="en-US" dirty="0" smtClean="0"/>
                        <a:t>Average-Link</a:t>
                      </a:r>
                      <a:endParaRPr lang="en-US" dirty="0"/>
                    </a:p>
                  </a:txBody>
                  <a:tcPr/>
                </a:tc>
                <a:extLst>
                  <a:ext uri="{0D108BD9-81ED-4DB2-BD59-A6C34878D82A}">
                    <a16:rowId xmlns:a16="http://schemas.microsoft.com/office/drawing/2014/main" val="10000"/>
                  </a:ext>
                </a:extLst>
              </a:tr>
              <a:tr h="370840">
                <a:tc>
                  <a:txBody>
                    <a:bodyPr/>
                    <a:lstStyle/>
                    <a:p>
                      <a:r>
                        <a:rPr lang="en-US" dirty="0" smtClean="0"/>
                        <a:t>Cluster 1 &amp; 2</a:t>
                      </a:r>
                      <a:endParaRPr lang="en-US" dirty="0"/>
                    </a:p>
                  </a:txBody>
                  <a:tcPr/>
                </a:tc>
                <a:tc>
                  <a:txBody>
                    <a:bodyPr/>
                    <a:lstStyle/>
                    <a:p>
                      <a:pPr algn="ctr"/>
                      <a:r>
                        <a:rPr lang="en-US" dirty="0" smtClean="0"/>
                        <a:t>2.24</a:t>
                      </a:r>
                      <a:endParaRPr lang="en-US" dirty="0"/>
                    </a:p>
                  </a:txBody>
                  <a:tcPr/>
                </a:tc>
                <a:tc>
                  <a:txBody>
                    <a:bodyPr/>
                    <a:lstStyle/>
                    <a:p>
                      <a:pPr algn="ctr"/>
                      <a:r>
                        <a:rPr lang="en-US" dirty="0" smtClean="0"/>
                        <a:t>9.22</a:t>
                      </a:r>
                      <a:endParaRPr lang="en-US" dirty="0"/>
                    </a:p>
                  </a:txBody>
                  <a:tcPr/>
                </a:tc>
                <a:tc>
                  <a:txBody>
                    <a:bodyPr/>
                    <a:lstStyle/>
                    <a:p>
                      <a:pPr algn="ctr"/>
                      <a:r>
                        <a:rPr lang="en-US" dirty="0" smtClean="0"/>
                        <a:t>5.15</a:t>
                      </a:r>
                      <a:endParaRPr lang="en-US" dirty="0"/>
                    </a:p>
                  </a:txBody>
                  <a:tcPr/>
                </a:tc>
                <a:tc>
                  <a:txBody>
                    <a:bodyPr/>
                    <a:lstStyle/>
                    <a:p>
                      <a:pPr algn="ctr"/>
                      <a:r>
                        <a:rPr lang="en-US" dirty="0" smtClean="0"/>
                        <a:t>5.43</a:t>
                      </a:r>
                      <a:endParaRPr lang="en-US" dirty="0"/>
                    </a:p>
                  </a:txBody>
                  <a:tcPr/>
                </a:tc>
                <a:extLst>
                  <a:ext uri="{0D108BD9-81ED-4DB2-BD59-A6C34878D82A}">
                    <a16:rowId xmlns:a16="http://schemas.microsoft.com/office/drawing/2014/main" val="10001"/>
                  </a:ext>
                </a:extLst>
              </a:tr>
              <a:tr h="370840">
                <a:tc>
                  <a:txBody>
                    <a:bodyPr/>
                    <a:lstStyle/>
                    <a:p>
                      <a:pPr marL="0" marR="0" indent="0" algn="l" defTabSz="1828343" rtl="0" eaLnBrk="1" fontAlgn="auto" latinLnBrk="0" hangingPunct="1">
                        <a:lnSpc>
                          <a:spcPct val="100000"/>
                        </a:lnSpc>
                        <a:spcBef>
                          <a:spcPts val="0"/>
                        </a:spcBef>
                        <a:spcAft>
                          <a:spcPts val="0"/>
                        </a:spcAft>
                        <a:buClrTx/>
                        <a:buSzTx/>
                        <a:buFontTx/>
                        <a:buNone/>
                        <a:tabLst/>
                        <a:defRPr/>
                      </a:pPr>
                      <a:r>
                        <a:rPr lang="en-US" dirty="0" smtClean="0"/>
                        <a:t>Cluster 2</a:t>
                      </a:r>
                      <a:r>
                        <a:rPr lang="en-US" baseline="0" dirty="0" smtClean="0"/>
                        <a:t> &amp; 3</a:t>
                      </a:r>
                      <a:endParaRPr lang="en-US" dirty="0" smtClean="0"/>
                    </a:p>
                  </a:txBody>
                  <a:tcPr/>
                </a:tc>
                <a:tc>
                  <a:txBody>
                    <a:bodyPr/>
                    <a:lstStyle/>
                    <a:p>
                      <a:pPr algn="ctr"/>
                      <a:r>
                        <a:rPr lang="en-US" dirty="0" smtClean="0"/>
                        <a:t>2.24</a:t>
                      </a:r>
                      <a:endParaRPr lang="en-US" dirty="0"/>
                    </a:p>
                  </a:txBody>
                  <a:tcPr/>
                </a:tc>
                <a:tc>
                  <a:txBody>
                    <a:bodyPr/>
                    <a:lstStyle/>
                    <a:p>
                      <a:pPr algn="ctr"/>
                      <a:r>
                        <a:rPr lang="en-US" dirty="0" smtClean="0"/>
                        <a:t>9.43</a:t>
                      </a:r>
                      <a:endParaRPr lang="en-US" dirty="0"/>
                    </a:p>
                  </a:txBody>
                  <a:tcPr/>
                </a:tc>
                <a:tc>
                  <a:txBody>
                    <a:bodyPr/>
                    <a:lstStyle/>
                    <a:p>
                      <a:pPr algn="ctr"/>
                      <a:r>
                        <a:rPr lang="en-US" dirty="0" smtClean="0"/>
                        <a:t>5.15</a:t>
                      </a:r>
                      <a:endParaRPr lang="en-US" dirty="0"/>
                    </a:p>
                  </a:txBody>
                  <a:tcPr/>
                </a:tc>
                <a:tc>
                  <a:txBody>
                    <a:bodyPr/>
                    <a:lstStyle/>
                    <a:p>
                      <a:pPr algn="ctr"/>
                      <a:r>
                        <a:rPr lang="en-US" dirty="0" smtClean="0"/>
                        <a:t>5.38</a:t>
                      </a:r>
                      <a:endParaRPr lang="en-US" dirty="0"/>
                    </a:p>
                  </a:txBody>
                  <a:tcPr/>
                </a:tc>
                <a:extLst>
                  <a:ext uri="{0D108BD9-81ED-4DB2-BD59-A6C34878D82A}">
                    <a16:rowId xmlns:a16="http://schemas.microsoft.com/office/drawing/2014/main" val="10002"/>
                  </a:ext>
                </a:extLst>
              </a:tr>
              <a:tr h="370840">
                <a:tc>
                  <a:txBody>
                    <a:bodyPr/>
                    <a:lstStyle/>
                    <a:p>
                      <a:pPr marL="0" marR="0" indent="0" algn="l" defTabSz="1828343" rtl="0" eaLnBrk="1" fontAlgn="auto" latinLnBrk="0" hangingPunct="1">
                        <a:lnSpc>
                          <a:spcPct val="100000"/>
                        </a:lnSpc>
                        <a:spcBef>
                          <a:spcPts val="0"/>
                        </a:spcBef>
                        <a:spcAft>
                          <a:spcPts val="0"/>
                        </a:spcAft>
                        <a:buClrTx/>
                        <a:buSzTx/>
                        <a:buFontTx/>
                        <a:buNone/>
                        <a:tabLst/>
                        <a:defRPr/>
                      </a:pPr>
                      <a:r>
                        <a:rPr lang="en-US" dirty="0" smtClean="0"/>
                        <a:t>Cluster 3 &amp; 1</a:t>
                      </a:r>
                    </a:p>
                  </a:txBody>
                  <a:tcPr/>
                </a:tc>
                <a:tc>
                  <a:txBody>
                    <a:bodyPr/>
                    <a:lstStyle/>
                    <a:p>
                      <a:pPr algn="ctr"/>
                      <a:r>
                        <a:rPr lang="en-US" dirty="0" smtClean="0"/>
                        <a:t>1.41</a:t>
                      </a:r>
                      <a:endParaRPr lang="en-US" dirty="0"/>
                    </a:p>
                  </a:txBody>
                  <a:tcPr/>
                </a:tc>
                <a:tc>
                  <a:txBody>
                    <a:bodyPr/>
                    <a:lstStyle/>
                    <a:p>
                      <a:pPr algn="ctr"/>
                      <a:r>
                        <a:rPr lang="en-US" dirty="0" smtClean="0"/>
                        <a:t>5.83</a:t>
                      </a:r>
                      <a:endParaRPr lang="en-US" dirty="0"/>
                    </a:p>
                  </a:txBody>
                  <a:tcPr/>
                </a:tc>
                <a:tc>
                  <a:txBody>
                    <a:bodyPr/>
                    <a:lstStyle/>
                    <a:p>
                      <a:pPr algn="ctr"/>
                      <a:r>
                        <a:rPr lang="en-US" dirty="0" smtClean="0"/>
                        <a:t>3.36</a:t>
                      </a:r>
                      <a:endParaRPr lang="en-US" dirty="0"/>
                    </a:p>
                  </a:txBody>
                  <a:tcPr/>
                </a:tc>
                <a:tc>
                  <a:txBody>
                    <a:bodyPr/>
                    <a:lstStyle/>
                    <a:p>
                      <a:pPr algn="ctr"/>
                      <a:r>
                        <a:rPr lang="en-US" dirty="0" smtClean="0"/>
                        <a:t>3.76</a:t>
                      </a:r>
                      <a:endParaRPr lang="en-US" dirty="0"/>
                    </a:p>
                  </a:txBody>
                  <a:tcPr/>
                </a:tc>
                <a:extLst>
                  <a:ext uri="{0D108BD9-81ED-4DB2-BD59-A6C34878D82A}">
                    <a16:rowId xmlns:a16="http://schemas.microsoft.com/office/drawing/2014/main" val="10003"/>
                  </a:ext>
                </a:extLst>
              </a:tr>
            </a:tbl>
          </a:graphicData>
        </a:graphic>
      </p:graphicFrame>
      <p:sp>
        <p:nvSpPr>
          <p:cNvPr id="5" name="TextBox 4"/>
          <p:cNvSpPr txBox="1"/>
          <p:nvPr/>
        </p:nvSpPr>
        <p:spPr>
          <a:xfrm>
            <a:off x="409904" y="8576441"/>
            <a:ext cx="23967746" cy="4247317"/>
          </a:xfrm>
          <a:prstGeom prst="rect">
            <a:avLst/>
          </a:prstGeom>
          <a:noFill/>
        </p:spPr>
        <p:txBody>
          <a:bodyPr wrap="square" rtlCol="0">
            <a:spAutoFit/>
          </a:bodyPr>
          <a:lstStyle/>
          <a:p>
            <a:pPr marL="571500" indent="-571500">
              <a:lnSpc>
                <a:spcPct val="150000"/>
              </a:lnSpc>
              <a:buFont typeface="Arial" pitchFamily="34" charset="0"/>
              <a:buChar char="•"/>
            </a:pPr>
            <a:r>
              <a:rPr lang="en-US" dirty="0" smtClean="0"/>
              <a:t>Whichever distance algorithm is applied, two nearby clusters can be merged if an agglomerative approach is being used.</a:t>
            </a:r>
          </a:p>
          <a:p>
            <a:pPr marL="571500" indent="-571500">
              <a:lnSpc>
                <a:spcPct val="150000"/>
              </a:lnSpc>
              <a:buFont typeface="Arial" pitchFamily="34" charset="0"/>
              <a:buChar char="•"/>
            </a:pPr>
            <a:r>
              <a:rPr lang="en-US" dirty="0" smtClean="0"/>
              <a:t>It has been reported that the </a:t>
            </a:r>
            <a:r>
              <a:rPr lang="en-US" b="1" i="1" dirty="0" smtClean="0"/>
              <a:t>complete link algorithm</a:t>
            </a:r>
            <a:r>
              <a:rPr lang="en-US" dirty="0" smtClean="0"/>
              <a:t> generally produces compact and more useful clusters. </a:t>
            </a:r>
          </a:p>
          <a:p>
            <a:pPr marL="571500" indent="-571500">
              <a:lnSpc>
                <a:spcPct val="150000"/>
              </a:lnSpc>
              <a:buFont typeface="Arial" pitchFamily="34" charset="0"/>
              <a:buChar char="•"/>
            </a:pPr>
            <a:r>
              <a:rPr lang="en-US" dirty="0" smtClean="0"/>
              <a:t>The </a:t>
            </a:r>
            <a:r>
              <a:rPr lang="en-US" b="1" i="1" dirty="0" smtClean="0"/>
              <a:t>single link algorithm</a:t>
            </a:r>
            <a:r>
              <a:rPr lang="en-US" dirty="0" smtClean="0"/>
              <a:t> tends to suffer from chaining effects and elongated clusters in some situations. However, the single link algorithm is found to be effective in some applications.</a:t>
            </a:r>
          </a:p>
          <a:p>
            <a:pPr marL="571500" indent="-571500">
              <a:lnSpc>
                <a:spcPct val="150000"/>
              </a:lnSpc>
              <a:buFont typeface="Arial" pitchFamily="34" charset="0"/>
              <a:buChar char="•"/>
            </a:pPr>
            <a:r>
              <a:rPr lang="en-US" dirty="0" smtClean="0"/>
              <a:t>Both the complete link algorithm and single link algorithm can suffer from the presence of outliers.</a:t>
            </a:r>
          </a:p>
        </p:txBody>
      </p:sp>
    </p:spTree>
    <p:extLst>
      <p:ext uri="{BB962C8B-B14F-4D97-AF65-F5344CB8AC3E}">
        <p14:creationId xmlns:p14="http://schemas.microsoft.com/office/powerpoint/2010/main" val="355116244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 y="22697"/>
            <a:ext cx="24377651" cy="11172289"/>
          </a:xfrm>
          <a:prstGeom prst="rect">
            <a:avLst/>
          </a:prstGeom>
          <a:noFill/>
        </p:spPr>
        <p:txBody>
          <a:bodyPr wrap="square" rtlCol="0">
            <a:spAutoFit/>
          </a:bodyPr>
          <a:lstStyle/>
          <a:p>
            <a:pPr>
              <a:lnSpc>
                <a:spcPct val="200000"/>
              </a:lnSpc>
            </a:pPr>
            <a:r>
              <a:rPr lang="en-US" b="1" dirty="0" smtClean="0"/>
              <a:t>Agglomerative Method:</a:t>
            </a:r>
          </a:p>
          <a:p>
            <a:pPr>
              <a:lnSpc>
                <a:spcPct val="200000"/>
              </a:lnSpc>
            </a:pPr>
            <a:r>
              <a:rPr lang="en-US" dirty="0" smtClean="0"/>
              <a:t>The basic idea of the agglomerative method is to start out with n-clusters for ‘n’ data points and keep on combining points.</a:t>
            </a:r>
          </a:p>
          <a:p>
            <a:pPr>
              <a:lnSpc>
                <a:spcPct val="200000"/>
              </a:lnSpc>
            </a:pPr>
            <a:r>
              <a:rPr lang="en-US" dirty="0" smtClean="0"/>
              <a:t>Steps involved:</a:t>
            </a:r>
          </a:p>
          <a:p>
            <a:pPr marL="742950" indent="-742950">
              <a:lnSpc>
                <a:spcPct val="200000"/>
              </a:lnSpc>
              <a:buFont typeface="+mj-lt"/>
              <a:buAutoNum type="arabicPeriod"/>
            </a:pPr>
            <a:r>
              <a:rPr lang="en-US" dirty="0" smtClean="0"/>
              <a:t>Allocate each point to a cluster of its own. Thus we start with </a:t>
            </a:r>
            <a:r>
              <a:rPr lang="en-US" i="1" dirty="0" smtClean="0"/>
              <a:t>n</a:t>
            </a:r>
            <a:r>
              <a:rPr lang="en-US" dirty="0" smtClean="0"/>
              <a:t> clusters for </a:t>
            </a:r>
            <a:r>
              <a:rPr lang="en-US" i="1" dirty="0" smtClean="0"/>
              <a:t>n</a:t>
            </a:r>
            <a:r>
              <a:rPr lang="en-US" dirty="0" smtClean="0"/>
              <a:t> objects.</a:t>
            </a:r>
          </a:p>
          <a:p>
            <a:pPr marL="742950" indent="-742950">
              <a:lnSpc>
                <a:spcPct val="200000"/>
              </a:lnSpc>
              <a:buFont typeface="+mj-lt"/>
              <a:buAutoNum type="arabicPeriod"/>
            </a:pPr>
            <a:r>
              <a:rPr lang="en-US" dirty="0" smtClean="0"/>
              <a:t>Create a distance matrix by computing distances between all pairs of clusters using one of the distance measuring methods (e.g. single link metric or complete link metric). Sort these distances in ascending order.</a:t>
            </a:r>
          </a:p>
          <a:p>
            <a:pPr marL="742950" indent="-742950">
              <a:lnSpc>
                <a:spcPct val="200000"/>
              </a:lnSpc>
              <a:buFont typeface="+mj-lt"/>
              <a:buAutoNum type="arabicPeriod"/>
            </a:pPr>
            <a:r>
              <a:rPr lang="en-US" dirty="0" smtClean="0"/>
              <a:t>Find the two clusters that have the smallest distance between them.</a:t>
            </a:r>
          </a:p>
          <a:p>
            <a:pPr marL="742950" indent="-742950">
              <a:lnSpc>
                <a:spcPct val="200000"/>
              </a:lnSpc>
              <a:buFont typeface="+mj-lt"/>
              <a:buAutoNum type="arabicPeriod"/>
            </a:pPr>
            <a:r>
              <a:rPr lang="en-US" dirty="0" smtClean="0"/>
              <a:t>Remove the pair of objects and merge them. When you are merging, take the average value of the two cluster distances.</a:t>
            </a:r>
          </a:p>
          <a:p>
            <a:pPr marL="742950" indent="-742950">
              <a:lnSpc>
                <a:spcPct val="200000"/>
              </a:lnSpc>
              <a:buFont typeface="+mj-lt"/>
              <a:buAutoNum type="arabicPeriod"/>
            </a:pPr>
            <a:r>
              <a:rPr lang="en-US" dirty="0" smtClean="0"/>
              <a:t>If there is only one cluster left, then stop.</a:t>
            </a:r>
          </a:p>
          <a:p>
            <a:pPr marL="742950" indent="-742950">
              <a:lnSpc>
                <a:spcPct val="200000"/>
              </a:lnSpc>
              <a:buFont typeface="+mj-lt"/>
              <a:buAutoNum type="arabicPeriod"/>
            </a:pPr>
            <a:r>
              <a:rPr lang="en-US" dirty="0" smtClean="0"/>
              <a:t>Compute all distances from the new cluster and update the distance matrix after the merger and go to step 3.</a:t>
            </a:r>
            <a:endParaRPr lang="en-US" dirty="0"/>
          </a:p>
        </p:txBody>
      </p:sp>
    </p:spTree>
    <p:extLst>
      <p:ext uri="{BB962C8B-B14F-4D97-AF65-F5344CB8AC3E}">
        <p14:creationId xmlns:p14="http://schemas.microsoft.com/office/powerpoint/2010/main" val="244715212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24093871" cy="1045223"/>
          </a:xfrm>
          <a:prstGeom prst="rect">
            <a:avLst/>
          </a:prstGeom>
          <a:noFill/>
        </p:spPr>
        <p:txBody>
          <a:bodyPr wrap="square" rtlCol="0">
            <a:spAutoFit/>
          </a:bodyPr>
          <a:lstStyle/>
          <a:p>
            <a:pPr>
              <a:lnSpc>
                <a:spcPct val="200000"/>
              </a:lnSpc>
            </a:pPr>
            <a:r>
              <a:rPr lang="en-US" sz="3400" b="1" dirty="0" smtClean="0"/>
              <a:t>Use agglomerative clustering method for clustering the data (use centroid method for calculating distance between clusters)</a:t>
            </a:r>
            <a:r>
              <a:rPr lang="en-US" dirty="0" smtClean="0"/>
              <a:t>.</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9651669"/>
              </p:ext>
            </p:extLst>
          </p:nvPr>
        </p:nvGraphicFramePr>
        <p:xfrm>
          <a:off x="436872" y="1616063"/>
          <a:ext cx="16251765" cy="6370320"/>
        </p:xfrm>
        <a:graphic>
          <a:graphicData uri="http://schemas.openxmlformats.org/drawingml/2006/table">
            <a:tbl>
              <a:tblPr firstRow="1" bandRow="1">
                <a:tableStyleId>{5C22544A-7EE6-4342-B048-85BDC9FD1C3A}</a:tableStyleId>
              </a:tblPr>
              <a:tblGrid>
                <a:gridCol w="3250353">
                  <a:extLst>
                    <a:ext uri="{9D8B030D-6E8A-4147-A177-3AD203B41FA5}">
                      <a16:colId xmlns:a16="http://schemas.microsoft.com/office/drawing/2014/main" val="20000"/>
                    </a:ext>
                  </a:extLst>
                </a:gridCol>
                <a:gridCol w="3250353">
                  <a:extLst>
                    <a:ext uri="{9D8B030D-6E8A-4147-A177-3AD203B41FA5}">
                      <a16:colId xmlns:a16="http://schemas.microsoft.com/office/drawing/2014/main" val="20001"/>
                    </a:ext>
                  </a:extLst>
                </a:gridCol>
                <a:gridCol w="3250353">
                  <a:extLst>
                    <a:ext uri="{9D8B030D-6E8A-4147-A177-3AD203B41FA5}">
                      <a16:colId xmlns:a16="http://schemas.microsoft.com/office/drawing/2014/main" val="20002"/>
                    </a:ext>
                  </a:extLst>
                </a:gridCol>
                <a:gridCol w="3250353">
                  <a:extLst>
                    <a:ext uri="{9D8B030D-6E8A-4147-A177-3AD203B41FA5}">
                      <a16:colId xmlns:a16="http://schemas.microsoft.com/office/drawing/2014/main" val="20003"/>
                    </a:ext>
                  </a:extLst>
                </a:gridCol>
                <a:gridCol w="3250353">
                  <a:extLst>
                    <a:ext uri="{9D8B030D-6E8A-4147-A177-3AD203B41FA5}">
                      <a16:colId xmlns:a16="http://schemas.microsoft.com/office/drawing/2014/main" val="20004"/>
                    </a:ext>
                  </a:extLst>
                </a:gridCol>
              </a:tblGrid>
              <a:tr h="370840">
                <a:tc>
                  <a:txBody>
                    <a:bodyPr/>
                    <a:lstStyle/>
                    <a:p>
                      <a:pPr algn="ctr"/>
                      <a:r>
                        <a:rPr lang="en-US" sz="3200" dirty="0" smtClean="0"/>
                        <a:t>Student</a:t>
                      </a:r>
                      <a:endParaRPr lang="en-US" sz="3200" dirty="0"/>
                    </a:p>
                  </a:txBody>
                  <a:tcPr/>
                </a:tc>
                <a:tc>
                  <a:txBody>
                    <a:bodyPr/>
                    <a:lstStyle/>
                    <a:p>
                      <a:pPr algn="ctr"/>
                      <a:r>
                        <a:rPr lang="en-US" sz="3200" dirty="0" smtClean="0"/>
                        <a:t>Age</a:t>
                      </a:r>
                      <a:endParaRPr lang="en-US" sz="3200" dirty="0"/>
                    </a:p>
                  </a:txBody>
                  <a:tcPr/>
                </a:tc>
                <a:tc>
                  <a:txBody>
                    <a:bodyPr/>
                    <a:lstStyle/>
                    <a:p>
                      <a:pPr algn="ctr"/>
                      <a:r>
                        <a:rPr lang="en-US" sz="3200" dirty="0" smtClean="0"/>
                        <a:t>Mark1</a:t>
                      </a:r>
                      <a:endParaRPr lang="en-US" sz="3200" dirty="0"/>
                    </a:p>
                  </a:txBody>
                  <a:tcPr/>
                </a:tc>
                <a:tc>
                  <a:txBody>
                    <a:bodyPr/>
                    <a:lstStyle/>
                    <a:p>
                      <a:pPr algn="ctr"/>
                      <a:r>
                        <a:rPr lang="en-US" sz="3200" dirty="0" smtClean="0"/>
                        <a:t>Mark2</a:t>
                      </a:r>
                      <a:endParaRPr lang="en-US" sz="3200" dirty="0"/>
                    </a:p>
                  </a:txBody>
                  <a:tcPr/>
                </a:tc>
                <a:tc>
                  <a:txBody>
                    <a:bodyPr/>
                    <a:lstStyle/>
                    <a:p>
                      <a:pPr algn="ctr"/>
                      <a:r>
                        <a:rPr lang="en-US" sz="3200" dirty="0" smtClean="0"/>
                        <a:t>Mark3</a:t>
                      </a:r>
                      <a:endParaRPr lang="en-US" sz="3200" dirty="0"/>
                    </a:p>
                  </a:txBody>
                  <a:tcPr/>
                </a:tc>
                <a:extLst>
                  <a:ext uri="{0D108BD9-81ED-4DB2-BD59-A6C34878D82A}">
                    <a16:rowId xmlns:a16="http://schemas.microsoft.com/office/drawing/2014/main" val="10000"/>
                  </a:ext>
                </a:extLst>
              </a:tr>
              <a:tr h="370840">
                <a:tc>
                  <a:txBody>
                    <a:bodyPr/>
                    <a:lstStyle/>
                    <a:p>
                      <a:pPr algn="ctr"/>
                      <a:r>
                        <a:rPr lang="en-US" sz="3200" dirty="0" smtClean="0"/>
                        <a:t>S1</a:t>
                      </a:r>
                      <a:endParaRPr lang="en-US" sz="3200" dirty="0"/>
                    </a:p>
                  </a:txBody>
                  <a:tcPr/>
                </a:tc>
                <a:tc>
                  <a:txBody>
                    <a:bodyPr/>
                    <a:lstStyle/>
                    <a:p>
                      <a:pPr algn="ctr"/>
                      <a:r>
                        <a:rPr lang="en-US" sz="3200" dirty="0" smtClean="0"/>
                        <a:t>18</a:t>
                      </a:r>
                      <a:endParaRPr lang="en-US" sz="3200" dirty="0"/>
                    </a:p>
                  </a:txBody>
                  <a:tcPr/>
                </a:tc>
                <a:tc>
                  <a:txBody>
                    <a:bodyPr/>
                    <a:lstStyle/>
                    <a:p>
                      <a:pPr algn="ctr"/>
                      <a:r>
                        <a:rPr lang="en-US" sz="3200" dirty="0" smtClean="0"/>
                        <a:t>73</a:t>
                      </a:r>
                      <a:endParaRPr lang="en-US" sz="3200" dirty="0"/>
                    </a:p>
                  </a:txBody>
                  <a:tcPr/>
                </a:tc>
                <a:tc>
                  <a:txBody>
                    <a:bodyPr/>
                    <a:lstStyle/>
                    <a:p>
                      <a:pPr algn="ctr"/>
                      <a:r>
                        <a:rPr lang="en-US" sz="3200" dirty="0" smtClean="0"/>
                        <a:t>75</a:t>
                      </a:r>
                      <a:endParaRPr lang="en-US" sz="3200" dirty="0"/>
                    </a:p>
                  </a:txBody>
                  <a:tcPr/>
                </a:tc>
                <a:tc>
                  <a:txBody>
                    <a:bodyPr/>
                    <a:lstStyle/>
                    <a:p>
                      <a:pPr algn="ctr"/>
                      <a:r>
                        <a:rPr lang="en-US" sz="3200" dirty="0" smtClean="0"/>
                        <a:t>57</a:t>
                      </a:r>
                      <a:endParaRPr lang="en-US" sz="3200" dirty="0"/>
                    </a:p>
                  </a:txBody>
                  <a:tcPr/>
                </a:tc>
                <a:extLst>
                  <a:ext uri="{0D108BD9-81ED-4DB2-BD59-A6C34878D82A}">
                    <a16:rowId xmlns:a16="http://schemas.microsoft.com/office/drawing/2014/main" val="10001"/>
                  </a:ext>
                </a:extLst>
              </a:tr>
              <a:tr h="370840">
                <a:tc>
                  <a:txBody>
                    <a:bodyPr/>
                    <a:lstStyle/>
                    <a:p>
                      <a:pPr algn="ctr"/>
                      <a:r>
                        <a:rPr lang="en-US" sz="3200" dirty="0" smtClean="0"/>
                        <a:t>S2</a:t>
                      </a:r>
                      <a:endParaRPr lang="en-US" sz="3200" dirty="0"/>
                    </a:p>
                  </a:txBody>
                  <a:tcPr/>
                </a:tc>
                <a:tc>
                  <a:txBody>
                    <a:bodyPr/>
                    <a:lstStyle/>
                    <a:p>
                      <a:pPr algn="ctr"/>
                      <a:r>
                        <a:rPr lang="en-US" sz="3200" dirty="0" smtClean="0"/>
                        <a:t>18</a:t>
                      </a:r>
                      <a:endParaRPr lang="en-US" sz="3200" dirty="0"/>
                    </a:p>
                  </a:txBody>
                  <a:tcPr/>
                </a:tc>
                <a:tc>
                  <a:txBody>
                    <a:bodyPr/>
                    <a:lstStyle/>
                    <a:p>
                      <a:pPr algn="ctr"/>
                      <a:r>
                        <a:rPr lang="en-US" sz="3200" dirty="0" smtClean="0"/>
                        <a:t>79</a:t>
                      </a:r>
                      <a:endParaRPr lang="en-US" sz="3200" dirty="0"/>
                    </a:p>
                  </a:txBody>
                  <a:tcPr/>
                </a:tc>
                <a:tc>
                  <a:txBody>
                    <a:bodyPr/>
                    <a:lstStyle/>
                    <a:p>
                      <a:pPr algn="ctr"/>
                      <a:r>
                        <a:rPr lang="en-US" sz="3200" dirty="0" smtClean="0"/>
                        <a:t>85</a:t>
                      </a:r>
                      <a:endParaRPr lang="en-US" sz="3200" dirty="0"/>
                    </a:p>
                  </a:txBody>
                  <a:tcPr/>
                </a:tc>
                <a:tc>
                  <a:txBody>
                    <a:bodyPr/>
                    <a:lstStyle/>
                    <a:p>
                      <a:pPr algn="ctr"/>
                      <a:r>
                        <a:rPr lang="en-US" sz="3200" dirty="0" smtClean="0"/>
                        <a:t>75</a:t>
                      </a:r>
                      <a:endParaRPr lang="en-US" sz="3200" dirty="0"/>
                    </a:p>
                  </a:txBody>
                  <a:tcPr/>
                </a:tc>
                <a:extLst>
                  <a:ext uri="{0D108BD9-81ED-4DB2-BD59-A6C34878D82A}">
                    <a16:rowId xmlns:a16="http://schemas.microsoft.com/office/drawing/2014/main" val="10002"/>
                  </a:ext>
                </a:extLst>
              </a:tr>
              <a:tr h="370840">
                <a:tc>
                  <a:txBody>
                    <a:bodyPr/>
                    <a:lstStyle/>
                    <a:p>
                      <a:pPr algn="ctr"/>
                      <a:r>
                        <a:rPr lang="en-US" sz="3200" dirty="0" smtClean="0"/>
                        <a:t>S3</a:t>
                      </a:r>
                      <a:endParaRPr lang="en-US" sz="3200" dirty="0"/>
                    </a:p>
                  </a:txBody>
                  <a:tcPr/>
                </a:tc>
                <a:tc>
                  <a:txBody>
                    <a:bodyPr/>
                    <a:lstStyle/>
                    <a:p>
                      <a:pPr algn="ctr"/>
                      <a:r>
                        <a:rPr lang="en-US" sz="3200" dirty="0" smtClean="0"/>
                        <a:t>23</a:t>
                      </a:r>
                      <a:endParaRPr lang="en-US" sz="3200" dirty="0"/>
                    </a:p>
                  </a:txBody>
                  <a:tcPr/>
                </a:tc>
                <a:tc>
                  <a:txBody>
                    <a:bodyPr/>
                    <a:lstStyle/>
                    <a:p>
                      <a:pPr algn="ctr"/>
                      <a:r>
                        <a:rPr lang="en-US" sz="3200" dirty="0" smtClean="0"/>
                        <a:t>70</a:t>
                      </a:r>
                      <a:endParaRPr lang="en-US" sz="3200" dirty="0"/>
                    </a:p>
                  </a:txBody>
                  <a:tcPr/>
                </a:tc>
                <a:tc>
                  <a:txBody>
                    <a:bodyPr/>
                    <a:lstStyle/>
                    <a:p>
                      <a:pPr algn="ctr"/>
                      <a:r>
                        <a:rPr lang="en-US" sz="3200" dirty="0" smtClean="0"/>
                        <a:t>70</a:t>
                      </a:r>
                      <a:endParaRPr lang="en-US" sz="3200" dirty="0"/>
                    </a:p>
                  </a:txBody>
                  <a:tcPr/>
                </a:tc>
                <a:tc>
                  <a:txBody>
                    <a:bodyPr/>
                    <a:lstStyle/>
                    <a:p>
                      <a:pPr algn="ctr"/>
                      <a:r>
                        <a:rPr lang="en-US" sz="3200" dirty="0" smtClean="0"/>
                        <a:t>52</a:t>
                      </a:r>
                      <a:endParaRPr lang="en-US" sz="3200" dirty="0"/>
                    </a:p>
                  </a:txBody>
                  <a:tcPr/>
                </a:tc>
                <a:extLst>
                  <a:ext uri="{0D108BD9-81ED-4DB2-BD59-A6C34878D82A}">
                    <a16:rowId xmlns:a16="http://schemas.microsoft.com/office/drawing/2014/main" val="10003"/>
                  </a:ext>
                </a:extLst>
              </a:tr>
              <a:tr h="370840">
                <a:tc>
                  <a:txBody>
                    <a:bodyPr/>
                    <a:lstStyle/>
                    <a:p>
                      <a:pPr algn="ctr"/>
                      <a:r>
                        <a:rPr lang="en-US" sz="3200" dirty="0" smtClean="0"/>
                        <a:t>S4</a:t>
                      </a:r>
                      <a:endParaRPr lang="en-US" sz="3200" dirty="0"/>
                    </a:p>
                  </a:txBody>
                  <a:tcPr/>
                </a:tc>
                <a:tc>
                  <a:txBody>
                    <a:bodyPr/>
                    <a:lstStyle/>
                    <a:p>
                      <a:pPr algn="ctr"/>
                      <a:r>
                        <a:rPr lang="en-US" sz="3200" dirty="0" smtClean="0"/>
                        <a:t>20</a:t>
                      </a:r>
                      <a:endParaRPr lang="en-US" sz="3200" dirty="0"/>
                    </a:p>
                  </a:txBody>
                  <a:tcPr/>
                </a:tc>
                <a:tc>
                  <a:txBody>
                    <a:bodyPr/>
                    <a:lstStyle/>
                    <a:p>
                      <a:pPr algn="ctr"/>
                      <a:r>
                        <a:rPr lang="en-US" sz="3200" dirty="0" smtClean="0"/>
                        <a:t>55</a:t>
                      </a:r>
                      <a:endParaRPr lang="en-US" sz="3200" dirty="0"/>
                    </a:p>
                  </a:txBody>
                  <a:tcPr/>
                </a:tc>
                <a:tc>
                  <a:txBody>
                    <a:bodyPr/>
                    <a:lstStyle/>
                    <a:p>
                      <a:pPr algn="ctr"/>
                      <a:r>
                        <a:rPr lang="en-US" sz="3200" dirty="0" smtClean="0"/>
                        <a:t>55</a:t>
                      </a:r>
                      <a:endParaRPr lang="en-US" sz="3200" dirty="0"/>
                    </a:p>
                  </a:txBody>
                  <a:tcPr/>
                </a:tc>
                <a:tc>
                  <a:txBody>
                    <a:bodyPr/>
                    <a:lstStyle/>
                    <a:p>
                      <a:pPr algn="ctr"/>
                      <a:r>
                        <a:rPr lang="en-US" sz="3200" dirty="0" smtClean="0"/>
                        <a:t>55</a:t>
                      </a:r>
                      <a:endParaRPr lang="en-US" sz="3200" dirty="0"/>
                    </a:p>
                  </a:txBody>
                  <a:tcPr/>
                </a:tc>
                <a:extLst>
                  <a:ext uri="{0D108BD9-81ED-4DB2-BD59-A6C34878D82A}">
                    <a16:rowId xmlns:a16="http://schemas.microsoft.com/office/drawing/2014/main" val="10004"/>
                  </a:ext>
                </a:extLst>
              </a:tr>
              <a:tr h="370840">
                <a:tc>
                  <a:txBody>
                    <a:bodyPr/>
                    <a:lstStyle/>
                    <a:p>
                      <a:pPr algn="ctr"/>
                      <a:r>
                        <a:rPr lang="en-US" sz="3200" dirty="0" smtClean="0"/>
                        <a:t>S5</a:t>
                      </a:r>
                      <a:endParaRPr lang="en-US" sz="3200" dirty="0"/>
                    </a:p>
                  </a:txBody>
                  <a:tcPr/>
                </a:tc>
                <a:tc>
                  <a:txBody>
                    <a:bodyPr/>
                    <a:lstStyle/>
                    <a:p>
                      <a:pPr algn="ctr"/>
                      <a:r>
                        <a:rPr lang="en-US" sz="3200" dirty="0" smtClean="0"/>
                        <a:t>22</a:t>
                      </a:r>
                      <a:endParaRPr lang="en-US" sz="3200" dirty="0"/>
                    </a:p>
                  </a:txBody>
                  <a:tcPr/>
                </a:tc>
                <a:tc>
                  <a:txBody>
                    <a:bodyPr/>
                    <a:lstStyle/>
                    <a:p>
                      <a:pPr algn="ctr"/>
                      <a:r>
                        <a:rPr lang="en-US" sz="3200" dirty="0" smtClean="0"/>
                        <a:t>85</a:t>
                      </a:r>
                      <a:endParaRPr lang="en-US" sz="3200" dirty="0"/>
                    </a:p>
                  </a:txBody>
                  <a:tcPr/>
                </a:tc>
                <a:tc>
                  <a:txBody>
                    <a:bodyPr/>
                    <a:lstStyle/>
                    <a:p>
                      <a:pPr algn="ctr"/>
                      <a:r>
                        <a:rPr lang="en-US" sz="3200" dirty="0" smtClean="0"/>
                        <a:t>86</a:t>
                      </a:r>
                      <a:endParaRPr lang="en-US" sz="3200" dirty="0"/>
                    </a:p>
                  </a:txBody>
                  <a:tcPr/>
                </a:tc>
                <a:tc>
                  <a:txBody>
                    <a:bodyPr/>
                    <a:lstStyle/>
                    <a:p>
                      <a:pPr algn="ctr"/>
                      <a:r>
                        <a:rPr lang="en-US" sz="3200" dirty="0" smtClean="0"/>
                        <a:t>87</a:t>
                      </a:r>
                      <a:endParaRPr lang="en-US" sz="3200" dirty="0"/>
                    </a:p>
                  </a:txBody>
                  <a:tcPr/>
                </a:tc>
                <a:extLst>
                  <a:ext uri="{0D108BD9-81ED-4DB2-BD59-A6C34878D82A}">
                    <a16:rowId xmlns:a16="http://schemas.microsoft.com/office/drawing/2014/main" val="10005"/>
                  </a:ext>
                </a:extLst>
              </a:tr>
              <a:tr h="370840">
                <a:tc>
                  <a:txBody>
                    <a:bodyPr/>
                    <a:lstStyle/>
                    <a:p>
                      <a:pPr algn="ctr"/>
                      <a:r>
                        <a:rPr lang="en-US" sz="3200" dirty="0" smtClean="0"/>
                        <a:t>S6</a:t>
                      </a:r>
                      <a:endParaRPr lang="en-US" sz="3200" dirty="0"/>
                    </a:p>
                  </a:txBody>
                  <a:tcPr/>
                </a:tc>
                <a:tc>
                  <a:txBody>
                    <a:bodyPr/>
                    <a:lstStyle/>
                    <a:p>
                      <a:pPr algn="ctr"/>
                      <a:r>
                        <a:rPr lang="en-US" sz="3200" dirty="0" smtClean="0"/>
                        <a:t>19</a:t>
                      </a:r>
                      <a:endParaRPr lang="en-US" sz="3200" dirty="0"/>
                    </a:p>
                  </a:txBody>
                  <a:tcPr/>
                </a:tc>
                <a:tc>
                  <a:txBody>
                    <a:bodyPr/>
                    <a:lstStyle/>
                    <a:p>
                      <a:pPr algn="ctr"/>
                      <a:r>
                        <a:rPr lang="en-US" sz="3200" dirty="0" smtClean="0"/>
                        <a:t>91</a:t>
                      </a:r>
                      <a:endParaRPr lang="en-US" sz="3200" dirty="0"/>
                    </a:p>
                  </a:txBody>
                  <a:tcPr/>
                </a:tc>
                <a:tc>
                  <a:txBody>
                    <a:bodyPr/>
                    <a:lstStyle/>
                    <a:p>
                      <a:pPr algn="ctr"/>
                      <a:r>
                        <a:rPr lang="en-US" sz="3200" dirty="0" smtClean="0"/>
                        <a:t>90</a:t>
                      </a:r>
                      <a:endParaRPr lang="en-US" sz="3200" dirty="0"/>
                    </a:p>
                  </a:txBody>
                  <a:tcPr/>
                </a:tc>
                <a:tc>
                  <a:txBody>
                    <a:bodyPr/>
                    <a:lstStyle/>
                    <a:p>
                      <a:pPr algn="ctr"/>
                      <a:r>
                        <a:rPr lang="en-US" sz="3200" dirty="0" smtClean="0"/>
                        <a:t>89</a:t>
                      </a:r>
                      <a:endParaRPr lang="en-US" sz="3200" dirty="0"/>
                    </a:p>
                  </a:txBody>
                  <a:tcPr/>
                </a:tc>
                <a:extLst>
                  <a:ext uri="{0D108BD9-81ED-4DB2-BD59-A6C34878D82A}">
                    <a16:rowId xmlns:a16="http://schemas.microsoft.com/office/drawing/2014/main" val="10006"/>
                  </a:ext>
                </a:extLst>
              </a:tr>
              <a:tr h="370840">
                <a:tc>
                  <a:txBody>
                    <a:bodyPr/>
                    <a:lstStyle/>
                    <a:p>
                      <a:pPr algn="ctr"/>
                      <a:r>
                        <a:rPr lang="en-US" sz="3200" dirty="0" smtClean="0"/>
                        <a:t>S7</a:t>
                      </a:r>
                      <a:endParaRPr lang="en-US" sz="3200" dirty="0"/>
                    </a:p>
                  </a:txBody>
                  <a:tcPr/>
                </a:tc>
                <a:tc>
                  <a:txBody>
                    <a:bodyPr/>
                    <a:lstStyle/>
                    <a:p>
                      <a:pPr algn="ctr"/>
                      <a:r>
                        <a:rPr lang="en-US" sz="3200" dirty="0" smtClean="0"/>
                        <a:t>20</a:t>
                      </a:r>
                      <a:endParaRPr lang="en-US" sz="3200" dirty="0"/>
                    </a:p>
                  </a:txBody>
                  <a:tcPr/>
                </a:tc>
                <a:tc>
                  <a:txBody>
                    <a:bodyPr/>
                    <a:lstStyle/>
                    <a:p>
                      <a:pPr algn="ctr"/>
                      <a:r>
                        <a:rPr lang="en-US" sz="3200" dirty="0" smtClean="0"/>
                        <a:t>70</a:t>
                      </a:r>
                      <a:endParaRPr lang="en-US" sz="3200" dirty="0"/>
                    </a:p>
                  </a:txBody>
                  <a:tcPr/>
                </a:tc>
                <a:tc>
                  <a:txBody>
                    <a:bodyPr/>
                    <a:lstStyle/>
                    <a:p>
                      <a:pPr algn="ctr"/>
                      <a:r>
                        <a:rPr lang="en-US" sz="3200" dirty="0" smtClean="0"/>
                        <a:t>65</a:t>
                      </a:r>
                      <a:endParaRPr lang="en-US" sz="3200" dirty="0"/>
                    </a:p>
                  </a:txBody>
                  <a:tcPr/>
                </a:tc>
                <a:tc>
                  <a:txBody>
                    <a:bodyPr/>
                    <a:lstStyle/>
                    <a:p>
                      <a:pPr algn="ctr"/>
                      <a:r>
                        <a:rPr lang="en-US" sz="3200" dirty="0" smtClean="0"/>
                        <a:t>60</a:t>
                      </a:r>
                      <a:endParaRPr lang="en-US" sz="3200" dirty="0"/>
                    </a:p>
                  </a:txBody>
                  <a:tcPr/>
                </a:tc>
                <a:extLst>
                  <a:ext uri="{0D108BD9-81ED-4DB2-BD59-A6C34878D82A}">
                    <a16:rowId xmlns:a16="http://schemas.microsoft.com/office/drawing/2014/main" val="10007"/>
                  </a:ext>
                </a:extLst>
              </a:tr>
              <a:tr h="370840">
                <a:tc>
                  <a:txBody>
                    <a:bodyPr/>
                    <a:lstStyle/>
                    <a:p>
                      <a:pPr algn="ctr"/>
                      <a:r>
                        <a:rPr lang="en-US" sz="3200" dirty="0" smtClean="0"/>
                        <a:t>S8</a:t>
                      </a:r>
                      <a:endParaRPr lang="en-US" sz="3200" dirty="0"/>
                    </a:p>
                  </a:txBody>
                  <a:tcPr/>
                </a:tc>
                <a:tc>
                  <a:txBody>
                    <a:bodyPr/>
                    <a:lstStyle/>
                    <a:p>
                      <a:pPr algn="ctr"/>
                      <a:r>
                        <a:rPr lang="en-US" sz="3200" dirty="0" smtClean="0"/>
                        <a:t>21</a:t>
                      </a:r>
                      <a:endParaRPr lang="en-US" sz="3200" dirty="0"/>
                    </a:p>
                  </a:txBody>
                  <a:tcPr/>
                </a:tc>
                <a:tc>
                  <a:txBody>
                    <a:bodyPr/>
                    <a:lstStyle/>
                    <a:p>
                      <a:pPr algn="ctr"/>
                      <a:r>
                        <a:rPr lang="en-US" sz="3200" dirty="0" smtClean="0"/>
                        <a:t>53</a:t>
                      </a:r>
                      <a:endParaRPr lang="en-US" sz="3200" dirty="0"/>
                    </a:p>
                  </a:txBody>
                  <a:tcPr/>
                </a:tc>
                <a:tc>
                  <a:txBody>
                    <a:bodyPr/>
                    <a:lstStyle/>
                    <a:p>
                      <a:pPr algn="ctr"/>
                      <a:r>
                        <a:rPr lang="en-US" sz="3200" dirty="0" smtClean="0"/>
                        <a:t>56</a:t>
                      </a:r>
                      <a:endParaRPr lang="en-US" sz="3200" dirty="0"/>
                    </a:p>
                  </a:txBody>
                  <a:tcPr/>
                </a:tc>
                <a:tc>
                  <a:txBody>
                    <a:bodyPr/>
                    <a:lstStyle/>
                    <a:p>
                      <a:pPr algn="ctr"/>
                      <a:r>
                        <a:rPr lang="en-US" sz="3200" dirty="0" smtClean="0"/>
                        <a:t>59</a:t>
                      </a:r>
                      <a:endParaRPr lang="en-US" sz="3200" dirty="0"/>
                    </a:p>
                  </a:txBody>
                  <a:tcPr/>
                </a:tc>
                <a:extLst>
                  <a:ext uri="{0D108BD9-81ED-4DB2-BD59-A6C34878D82A}">
                    <a16:rowId xmlns:a16="http://schemas.microsoft.com/office/drawing/2014/main" val="10008"/>
                  </a:ext>
                </a:extLst>
              </a:tr>
              <a:tr h="370840">
                <a:tc>
                  <a:txBody>
                    <a:bodyPr/>
                    <a:lstStyle/>
                    <a:p>
                      <a:pPr algn="ctr"/>
                      <a:r>
                        <a:rPr lang="en-US" sz="3200" dirty="0" smtClean="0"/>
                        <a:t>S9</a:t>
                      </a:r>
                      <a:endParaRPr lang="en-US" sz="3200" dirty="0"/>
                    </a:p>
                  </a:txBody>
                  <a:tcPr/>
                </a:tc>
                <a:tc>
                  <a:txBody>
                    <a:bodyPr/>
                    <a:lstStyle/>
                    <a:p>
                      <a:pPr algn="ctr"/>
                      <a:r>
                        <a:rPr lang="en-US" sz="3200" dirty="0" smtClean="0"/>
                        <a:t>19</a:t>
                      </a:r>
                      <a:endParaRPr lang="en-US" sz="3200" dirty="0"/>
                    </a:p>
                  </a:txBody>
                  <a:tcPr/>
                </a:tc>
                <a:tc>
                  <a:txBody>
                    <a:bodyPr/>
                    <a:lstStyle/>
                    <a:p>
                      <a:pPr algn="ctr"/>
                      <a:r>
                        <a:rPr lang="en-US" sz="3200" dirty="0" smtClean="0"/>
                        <a:t>82</a:t>
                      </a:r>
                      <a:endParaRPr lang="en-US" sz="3200" dirty="0"/>
                    </a:p>
                  </a:txBody>
                  <a:tcPr/>
                </a:tc>
                <a:tc>
                  <a:txBody>
                    <a:bodyPr/>
                    <a:lstStyle/>
                    <a:p>
                      <a:pPr algn="ctr"/>
                      <a:r>
                        <a:rPr lang="en-US" sz="3200" dirty="0" smtClean="0"/>
                        <a:t>82</a:t>
                      </a:r>
                      <a:endParaRPr lang="en-US" sz="3200" dirty="0"/>
                    </a:p>
                  </a:txBody>
                  <a:tcPr/>
                </a:tc>
                <a:tc>
                  <a:txBody>
                    <a:bodyPr/>
                    <a:lstStyle/>
                    <a:p>
                      <a:pPr algn="ctr"/>
                      <a:r>
                        <a:rPr lang="en-US" sz="3200" dirty="0" smtClean="0"/>
                        <a:t>60</a:t>
                      </a:r>
                      <a:endParaRPr lang="en-US" sz="3200" dirty="0"/>
                    </a:p>
                  </a:txBody>
                  <a:tcPr/>
                </a:tc>
                <a:extLst>
                  <a:ext uri="{0D108BD9-81ED-4DB2-BD59-A6C34878D82A}">
                    <a16:rowId xmlns:a16="http://schemas.microsoft.com/office/drawing/2014/main" val="10009"/>
                  </a:ext>
                </a:extLst>
              </a:tr>
              <a:tr h="370840">
                <a:tc>
                  <a:txBody>
                    <a:bodyPr/>
                    <a:lstStyle/>
                    <a:p>
                      <a:pPr algn="ctr"/>
                      <a:r>
                        <a:rPr lang="en-US" sz="3200" dirty="0" smtClean="0"/>
                        <a:t>S10</a:t>
                      </a:r>
                      <a:endParaRPr lang="en-US" sz="3200" dirty="0"/>
                    </a:p>
                  </a:txBody>
                  <a:tcPr/>
                </a:tc>
                <a:tc>
                  <a:txBody>
                    <a:bodyPr/>
                    <a:lstStyle/>
                    <a:p>
                      <a:pPr algn="ctr"/>
                      <a:r>
                        <a:rPr lang="en-US" sz="3200" dirty="0" smtClean="0"/>
                        <a:t>47</a:t>
                      </a:r>
                      <a:endParaRPr lang="en-US" sz="3200" dirty="0"/>
                    </a:p>
                  </a:txBody>
                  <a:tcPr/>
                </a:tc>
                <a:tc>
                  <a:txBody>
                    <a:bodyPr/>
                    <a:lstStyle/>
                    <a:p>
                      <a:pPr algn="ctr"/>
                      <a:r>
                        <a:rPr lang="en-US" sz="3200" dirty="0" smtClean="0"/>
                        <a:t>75</a:t>
                      </a:r>
                      <a:endParaRPr lang="en-US" sz="3200" dirty="0"/>
                    </a:p>
                  </a:txBody>
                  <a:tcPr/>
                </a:tc>
                <a:tc>
                  <a:txBody>
                    <a:bodyPr/>
                    <a:lstStyle/>
                    <a:p>
                      <a:pPr algn="ctr"/>
                      <a:r>
                        <a:rPr lang="en-US" sz="3200" dirty="0" smtClean="0"/>
                        <a:t>76</a:t>
                      </a:r>
                      <a:endParaRPr lang="en-US" sz="3200" dirty="0"/>
                    </a:p>
                  </a:txBody>
                  <a:tcPr/>
                </a:tc>
                <a:tc>
                  <a:txBody>
                    <a:bodyPr/>
                    <a:lstStyle/>
                    <a:p>
                      <a:pPr algn="ctr"/>
                      <a:r>
                        <a:rPr lang="en-US" sz="3200" dirty="0" smtClean="0"/>
                        <a:t>77</a:t>
                      </a:r>
                      <a:endParaRPr lang="en-US" sz="3200" dirty="0"/>
                    </a:p>
                  </a:txBody>
                  <a:tcPr/>
                </a:tc>
                <a:extLst>
                  <a:ext uri="{0D108BD9-81ED-4DB2-BD59-A6C34878D82A}">
                    <a16:rowId xmlns:a16="http://schemas.microsoft.com/office/drawing/2014/main" val="10010"/>
                  </a:ext>
                </a:extLst>
              </a:tr>
            </a:tbl>
          </a:graphicData>
        </a:graphic>
      </p:graphicFrame>
      <p:sp>
        <p:nvSpPr>
          <p:cNvPr id="4" name="TextBox 3"/>
          <p:cNvSpPr txBox="1"/>
          <p:nvPr/>
        </p:nvSpPr>
        <p:spPr>
          <a:xfrm>
            <a:off x="16688637" y="1970745"/>
            <a:ext cx="3672800" cy="1200329"/>
          </a:xfrm>
          <a:prstGeom prst="rect">
            <a:avLst/>
          </a:prstGeom>
          <a:noFill/>
        </p:spPr>
        <p:txBody>
          <a:bodyPr wrap="none" rtlCol="0">
            <a:spAutoFit/>
          </a:bodyPr>
          <a:lstStyle/>
          <a:p>
            <a:r>
              <a:rPr lang="en-US" dirty="0" smtClean="0"/>
              <a:t>S1</a:t>
            </a:r>
            <a:r>
              <a:rPr lang="en-US" dirty="0" smtClean="0">
                <a:sym typeface="Wingdings" pitchFamily="2" charset="2"/>
              </a:rPr>
              <a:t> </a:t>
            </a:r>
            <a:r>
              <a:rPr lang="en-US" dirty="0" smtClean="0"/>
              <a:t>(18,73,75,57)</a:t>
            </a:r>
          </a:p>
          <a:p>
            <a:r>
              <a:rPr lang="en-US" dirty="0" smtClean="0"/>
              <a:t>S2</a:t>
            </a:r>
            <a:r>
              <a:rPr lang="en-US" dirty="0" smtClean="0">
                <a:sym typeface="Wingdings" pitchFamily="2" charset="2"/>
              </a:rPr>
              <a:t> </a:t>
            </a:r>
            <a:r>
              <a:rPr lang="en-US" dirty="0" smtClean="0"/>
              <a:t>(18,79,85,75)</a:t>
            </a:r>
            <a:endParaRPr lang="en-US" dirty="0"/>
          </a:p>
        </p:txBody>
      </p:sp>
      <p:sp>
        <p:nvSpPr>
          <p:cNvPr id="5" name="TextBox 4"/>
          <p:cNvSpPr txBox="1"/>
          <p:nvPr/>
        </p:nvSpPr>
        <p:spPr>
          <a:xfrm>
            <a:off x="2364827" y="9616966"/>
            <a:ext cx="12202511" cy="2308324"/>
          </a:xfrm>
          <a:prstGeom prst="rect">
            <a:avLst/>
          </a:prstGeom>
          <a:noFill/>
        </p:spPr>
        <p:txBody>
          <a:bodyPr wrap="square" rtlCol="0">
            <a:spAutoFit/>
          </a:bodyPr>
          <a:lstStyle/>
          <a:p>
            <a:r>
              <a:rPr lang="en-US" dirty="0" smtClean="0"/>
              <a:t>S1 and S2</a:t>
            </a:r>
            <a:r>
              <a:rPr lang="en-US" dirty="0" smtClean="0">
                <a:sym typeface="Wingdings" pitchFamily="2" charset="2"/>
              </a:rPr>
              <a:t> 34</a:t>
            </a:r>
          </a:p>
          <a:p>
            <a:r>
              <a:rPr lang="en-US" dirty="0" smtClean="0">
                <a:sym typeface="Wingdings" pitchFamily="2" charset="2"/>
              </a:rPr>
              <a:t>S2 and S3 52</a:t>
            </a:r>
          </a:p>
          <a:p>
            <a:r>
              <a:rPr lang="en-US" dirty="0" smtClean="0">
                <a:sym typeface="Wingdings" pitchFamily="2" charset="2"/>
              </a:rPr>
              <a:t>S1 and S3 18</a:t>
            </a:r>
          </a:p>
          <a:p>
            <a:r>
              <a:rPr lang="en-US" dirty="0" smtClean="0">
                <a:sym typeface="Wingdings" pitchFamily="2" charset="2"/>
              </a:rPr>
              <a:t>S2 and S4  76</a:t>
            </a:r>
            <a:endParaRPr lang="en-US" dirty="0"/>
          </a:p>
        </p:txBody>
      </p:sp>
    </p:spTree>
    <p:extLst>
      <p:ext uri="{BB962C8B-B14F-4D97-AF65-F5344CB8AC3E}">
        <p14:creationId xmlns:p14="http://schemas.microsoft.com/office/powerpoint/2010/main" val="55113966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24093871" cy="584775"/>
          </a:xfrm>
          <a:prstGeom prst="rect">
            <a:avLst/>
          </a:prstGeom>
          <a:noFill/>
        </p:spPr>
        <p:txBody>
          <a:bodyPr wrap="square" rtlCol="0">
            <a:spAutoFit/>
          </a:bodyPr>
          <a:lstStyle/>
          <a:p>
            <a:r>
              <a:rPr lang="en-US" sz="3200" b="1" dirty="0" smtClean="0"/>
              <a:t>Step 1 and 2</a:t>
            </a:r>
            <a:r>
              <a:rPr lang="en-US" sz="3200" dirty="0" smtClean="0"/>
              <a:t>: Allocate each point to a cluster and compute the distance matrix using the centroid method. The distance matrix is symmetric.</a:t>
            </a:r>
            <a:endParaRPr lang="en-US" sz="3200" dirty="0"/>
          </a:p>
        </p:txBody>
      </p:sp>
      <p:graphicFrame>
        <p:nvGraphicFramePr>
          <p:cNvPr id="3" name="Table 2"/>
          <p:cNvGraphicFramePr>
            <a:graphicFrameLocks noGrp="1"/>
          </p:cNvGraphicFramePr>
          <p:nvPr>
            <p:extLst>
              <p:ext uri="{D42A27DB-BD31-4B8C-83A1-F6EECF244321}">
                <p14:modId xmlns:p14="http://schemas.microsoft.com/office/powerpoint/2010/main" val="1461033327"/>
              </p:ext>
            </p:extLst>
          </p:nvPr>
        </p:nvGraphicFramePr>
        <p:xfrm>
          <a:off x="436872" y="796257"/>
          <a:ext cx="18103371" cy="6370320"/>
        </p:xfrm>
        <a:graphic>
          <a:graphicData uri="http://schemas.openxmlformats.org/drawingml/2006/table">
            <a:tbl>
              <a:tblPr firstRow="1" bandRow="1">
                <a:tableStyleId>{5C22544A-7EE6-4342-B048-85BDC9FD1C3A}</a:tableStyleId>
              </a:tblPr>
              <a:tblGrid>
                <a:gridCol w="1645761">
                  <a:extLst>
                    <a:ext uri="{9D8B030D-6E8A-4147-A177-3AD203B41FA5}">
                      <a16:colId xmlns:a16="http://schemas.microsoft.com/office/drawing/2014/main" val="20000"/>
                    </a:ext>
                  </a:extLst>
                </a:gridCol>
                <a:gridCol w="1645761">
                  <a:extLst>
                    <a:ext uri="{9D8B030D-6E8A-4147-A177-3AD203B41FA5}">
                      <a16:colId xmlns:a16="http://schemas.microsoft.com/office/drawing/2014/main" val="20001"/>
                    </a:ext>
                  </a:extLst>
                </a:gridCol>
                <a:gridCol w="1645761">
                  <a:extLst>
                    <a:ext uri="{9D8B030D-6E8A-4147-A177-3AD203B41FA5}">
                      <a16:colId xmlns:a16="http://schemas.microsoft.com/office/drawing/2014/main" val="20002"/>
                    </a:ext>
                  </a:extLst>
                </a:gridCol>
                <a:gridCol w="1645761">
                  <a:extLst>
                    <a:ext uri="{9D8B030D-6E8A-4147-A177-3AD203B41FA5}">
                      <a16:colId xmlns:a16="http://schemas.microsoft.com/office/drawing/2014/main" val="20003"/>
                    </a:ext>
                  </a:extLst>
                </a:gridCol>
                <a:gridCol w="1645761">
                  <a:extLst>
                    <a:ext uri="{9D8B030D-6E8A-4147-A177-3AD203B41FA5}">
                      <a16:colId xmlns:a16="http://schemas.microsoft.com/office/drawing/2014/main" val="20004"/>
                    </a:ext>
                  </a:extLst>
                </a:gridCol>
                <a:gridCol w="1645761">
                  <a:extLst>
                    <a:ext uri="{9D8B030D-6E8A-4147-A177-3AD203B41FA5}">
                      <a16:colId xmlns:a16="http://schemas.microsoft.com/office/drawing/2014/main" val="20005"/>
                    </a:ext>
                  </a:extLst>
                </a:gridCol>
                <a:gridCol w="1645761">
                  <a:extLst>
                    <a:ext uri="{9D8B030D-6E8A-4147-A177-3AD203B41FA5}">
                      <a16:colId xmlns:a16="http://schemas.microsoft.com/office/drawing/2014/main" val="20006"/>
                    </a:ext>
                  </a:extLst>
                </a:gridCol>
                <a:gridCol w="1645761">
                  <a:extLst>
                    <a:ext uri="{9D8B030D-6E8A-4147-A177-3AD203B41FA5}">
                      <a16:colId xmlns:a16="http://schemas.microsoft.com/office/drawing/2014/main" val="20007"/>
                    </a:ext>
                  </a:extLst>
                </a:gridCol>
                <a:gridCol w="1645761">
                  <a:extLst>
                    <a:ext uri="{9D8B030D-6E8A-4147-A177-3AD203B41FA5}">
                      <a16:colId xmlns:a16="http://schemas.microsoft.com/office/drawing/2014/main" val="20008"/>
                    </a:ext>
                  </a:extLst>
                </a:gridCol>
                <a:gridCol w="1645761">
                  <a:extLst>
                    <a:ext uri="{9D8B030D-6E8A-4147-A177-3AD203B41FA5}">
                      <a16:colId xmlns:a16="http://schemas.microsoft.com/office/drawing/2014/main" val="20009"/>
                    </a:ext>
                  </a:extLst>
                </a:gridCol>
                <a:gridCol w="1645761">
                  <a:extLst>
                    <a:ext uri="{9D8B030D-6E8A-4147-A177-3AD203B41FA5}">
                      <a16:colId xmlns:a16="http://schemas.microsoft.com/office/drawing/2014/main" val="20010"/>
                    </a:ext>
                  </a:extLst>
                </a:gridCol>
              </a:tblGrid>
              <a:tr h="370840">
                <a:tc>
                  <a:txBody>
                    <a:bodyPr/>
                    <a:lstStyle/>
                    <a:p>
                      <a:pPr algn="ctr"/>
                      <a:endParaRPr lang="en-US" sz="3200" dirty="0"/>
                    </a:p>
                  </a:txBody>
                  <a:tcPr/>
                </a:tc>
                <a:tc>
                  <a:txBody>
                    <a:bodyPr/>
                    <a:lstStyle/>
                    <a:p>
                      <a:pPr algn="ctr"/>
                      <a:r>
                        <a:rPr lang="en-US" sz="3200" dirty="0" smtClean="0"/>
                        <a:t>S1</a:t>
                      </a:r>
                      <a:endParaRPr lang="en-US" sz="3200" dirty="0"/>
                    </a:p>
                  </a:txBody>
                  <a:tcPr/>
                </a:tc>
                <a:tc>
                  <a:txBody>
                    <a:bodyPr/>
                    <a:lstStyle/>
                    <a:p>
                      <a:pPr algn="ctr"/>
                      <a:r>
                        <a:rPr lang="en-US" sz="3200" dirty="0" smtClean="0"/>
                        <a:t>S2</a:t>
                      </a:r>
                      <a:endParaRPr lang="en-US" sz="3200" dirty="0"/>
                    </a:p>
                  </a:txBody>
                  <a:tcPr/>
                </a:tc>
                <a:tc>
                  <a:txBody>
                    <a:bodyPr/>
                    <a:lstStyle/>
                    <a:p>
                      <a:pPr algn="ctr"/>
                      <a:r>
                        <a:rPr lang="en-US" sz="3200" dirty="0" smtClean="0"/>
                        <a:t>S3</a:t>
                      </a:r>
                      <a:endParaRPr lang="en-US" sz="3200" dirty="0"/>
                    </a:p>
                  </a:txBody>
                  <a:tcPr/>
                </a:tc>
                <a:tc>
                  <a:txBody>
                    <a:bodyPr/>
                    <a:lstStyle/>
                    <a:p>
                      <a:pPr algn="ctr"/>
                      <a:r>
                        <a:rPr lang="en-US" sz="3200" dirty="0" smtClean="0"/>
                        <a:t>S4</a:t>
                      </a:r>
                      <a:endParaRPr lang="en-US" sz="3200" dirty="0"/>
                    </a:p>
                  </a:txBody>
                  <a:tcPr/>
                </a:tc>
                <a:tc>
                  <a:txBody>
                    <a:bodyPr/>
                    <a:lstStyle/>
                    <a:p>
                      <a:pPr algn="ctr"/>
                      <a:r>
                        <a:rPr lang="en-US" sz="3200" dirty="0" smtClean="0"/>
                        <a:t>S5</a:t>
                      </a:r>
                      <a:endParaRPr lang="en-US" sz="3200" dirty="0"/>
                    </a:p>
                  </a:txBody>
                  <a:tcPr/>
                </a:tc>
                <a:tc>
                  <a:txBody>
                    <a:bodyPr/>
                    <a:lstStyle/>
                    <a:p>
                      <a:pPr algn="ctr"/>
                      <a:r>
                        <a:rPr lang="en-US" sz="3200" dirty="0" smtClean="0"/>
                        <a:t>S6</a:t>
                      </a:r>
                      <a:endParaRPr lang="en-US" sz="3200" dirty="0"/>
                    </a:p>
                  </a:txBody>
                  <a:tcPr/>
                </a:tc>
                <a:tc>
                  <a:txBody>
                    <a:bodyPr/>
                    <a:lstStyle/>
                    <a:p>
                      <a:pPr algn="ctr"/>
                      <a:r>
                        <a:rPr lang="en-US" sz="3200" dirty="0" smtClean="0"/>
                        <a:t>S7</a:t>
                      </a:r>
                      <a:endParaRPr lang="en-US" sz="3200" dirty="0"/>
                    </a:p>
                  </a:txBody>
                  <a:tcPr/>
                </a:tc>
                <a:tc>
                  <a:txBody>
                    <a:bodyPr/>
                    <a:lstStyle/>
                    <a:p>
                      <a:pPr algn="ctr"/>
                      <a:r>
                        <a:rPr lang="en-US" sz="3200" dirty="0" smtClean="0"/>
                        <a:t>S8</a:t>
                      </a:r>
                      <a:endParaRPr lang="en-US" sz="3200" dirty="0"/>
                    </a:p>
                  </a:txBody>
                  <a:tcPr/>
                </a:tc>
                <a:tc>
                  <a:txBody>
                    <a:bodyPr/>
                    <a:lstStyle/>
                    <a:p>
                      <a:pPr algn="ctr"/>
                      <a:r>
                        <a:rPr lang="en-US" sz="3200" dirty="0" smtClean="0"/>
                        <a:t>S9</a:t>
                      </a:r>
                      <a:endParaRPr lang="en-US" sz="3200" dirty="0"/>
                    </a:p>
                  </a:txBody>
                  <a:tcPr/>
                </a:tc>
                <a:tc>
                  <a:txBody>
                    <a:bodyPr/>
                    <a:lstStyle/>
                    <a:p>
                      <a:pPr algn="ctr"/>
                      <a:r>
                        <a:rPr lang="en-US" sz="3200" dirty="0" smtClean="0"/>
                        <a:t>S10</a:t>
                      </a:r>
                      <a:endParaRPr lang="en-US" sz="3200" dirty="0"/>
                    </a:p>
                  </a:txBody>
                  <a:tcPr/>
                </a:tc>
                <a:extLst>
                  <a:ext uri="{0D108BD9-81ED-4DB2-BD59-A6C34878D82A}">
                    <a16:rowId xmlns:a16="http://schemas.microsoft.com/office/drawing/2014/main" val="10000"/>
                  </a:ext>
                </a:extLst>
              </a:tr>
              <a:tr h="370840">
                <a:tc>
                  <a:txBody>
                    <a:bodyPr/>
                    <a:lstStyle/>
                    <a:p>
                      <a:pPr algn="ctr"/>
                      <a:r>
                        <a:rPr lang="en-US" sz="3200" dirty="0" smtClean="0"/>
                        <a:t>S1</a:t>
                      </a:r>
                      <a:endParaRPr lang="en-US" sz="3200" dirty="0"/>
                    </a:p>
                  </a:txBody>
                  <a:tcPr/>
                </a:tc>
                <a:tc>
                  <a:txBody>
                    <a:bodyPr/>
                    <a:lstStyle/>
                    <a:p>
                      <a:pPr algn="ctr"/>
                      <a:r>
                        <a:rPr lang="en-US" sz="3200" dirty="0" smtClean="0"/>
                        <a:t>0</a:t>
                      </a:r>
                      <a:endParaRPr lang="en-US" sz="3200" dirty="0"/>
                    </a:p>
                  </a:txBody>
                  <a:tcPr/>
                </a:tc>
                <a:tc>
                  <a:txBody>
                    <a:bodyPr/>
                    <a:lstStyle/>
                    <a:p>
                      <a:pPr algn="ctr"/>
                      <a:endParaRPr lang="en-US" sz="3200" dirty="0"/>
                    </a:p>
                  </a:txBody>
                  <a:tcPr/>
                </a:tc>
                <a:tc>
                  <a:txBody>
                    <a:bodyPr/>
                    <a:lstStyle/>
                    <a:p>
                      <a:pPr algn="ctr"/>
                      <a:endParaRPr lang="en-US" sz="3200" dirty="0"/>
                    </a:p>
                  </a:txBody>
                  <a:tcPr/>
                </a:tc>
                <a:tc>
                  <a:txBody>
                    <a:bodyPr/>
                    <a:lstStyle/>
                    <a:p>
                      <a:pPr algn="ctr"/>
                      <a:endParaRPr lang="en-US" sz="3200" dirty="0"/>
                    </a:p>
                  </a:txBody>
                  <a:tcPr/>
                </a:tc>
                <a:tc>
                  <a:txBody>
                    <a:bodyPr/>
                    <a:lstStyle/>
                    <a:p>
                      <a:pPr algn="ctr"/>
                      <a:endParaRPr lang="en-US" sz="3200" dirty="0"/>
                    </a:p>
                  </a:txBody>
                  <a:tcPr/>
                </a:tc>
                <a:tc>
                  <a:txBody>
                    <a:bodyPr/>
                    <a:lstStyle/>
                    <a:p>
                      <a:pPr algn="ctr"/>
                      <a:endParaRPr lang="en-US" sz="3200" dirty="0"/>
                    </a:p>
                  </a:txBody>
                  <a:tcPr/>
                </a:tc>
                <a:tc>
                  <a:txBody>
                    <a:bodyPr/>
                    <a:lstStyle/>
                    <a:p>
                      <a:pPr algn="ctr"/>
                      <a:endParaRPr lang="en-US" sz="3200" dirty="0"/>
                    </a:p>
                  </a:txBody>
                  <a:tcPr/>
                </a:tc>
                <a:tc>
                  <a:txBody>
                    <a:bodyPr/>
                    <a:lstStyle/>
                    <a:p>
                      <a:pPr algn="ctr"/>
                      <a:endParaRPr lang="en-US" sz="3200" dirty="0"/>
                    </a:p>
                  </a:txBody>
                  <a:tcPr/>
                </a:tc>
                <a:tc>
                  <a:txBody>
                    <a:bodyPr/>
                    <a:lstStyle/>
                    <a:p>
                      <a:pPr algn="ctr"/>
                      <a:endParaRPr lang="en-US" sz="3200" dirty="0"/>
                    </a:p>
                  </a:txBody>
                  <a:tcPr/>
                </a:tc>
                <a:tc>
                  <a:txBody>
                    <a:bodyPr/>
                    <a:lstStyle/>
                    <a:p>
                      <a:pPr algn="ctr"/>
                      <a:endParaRPr lang="en-US" sz="3200" dirty="0"/>
                    </a:p>
                  </a:txBody>
                  <a:tcPr/>
                </a:tc>
                <a:extLst>
                  <a:ext uri="{0D108BD9-81ED-4DB2-BD59-A6C34878D82A}">
                    <a16:rowId xmlns:a16="http://schemas.microsoft.com/office/drawing/2014/main" val="10001"/>
                  </a:ext>
                </a:extLst>
              </a:tr>
              <a:tr h="370840">
                <a:tc>
                  <a:txBody>
                    <a:bodyPr/>
                    <a:lstStyle/>
                    <a:p>
                      <a:pPr algn="ctr"/>
                      <a:r>
                        <a:rPr lang="en-US" sz="3200" dirty="0" smtClean="0"/>
                        <a:t>S2</a:t>
                      </a:r>
                      <a:endParaRPr lang="en-US" sz="3200" dirty="0"/>
                    </a:p>
                  </a:txBody>
                  <a:tcPr/>
                </a:tc>
                <a:tc>
                  <a:txBody>
                    <a:bodyPr/>
                    <a:lstStyle/>
                    <a:p>
                      <a:pPr algn="ctr"/>
                      <a:r>
                        <a:rPr lang="en-US" sz="3200" dirty="0" smtClean="0"/>
                        <a:t>34</a:t>
                      </a:r>
                      <a:endParaRPr lang="en-US" sz="3200" dirty="0"/>
                    </a:p>
                  </a:txBody>
                  <a:tcPr/>
                </a:tc>
                <a:tc>
                  <a:txBody>
                    <a:bodyPr/>
                    <a:lstStyle/>
                    <a:p>
                      <a:pPr algn="ctr"/>
                      <a:r>
                        <a:rPr lang="en-US" sz="3200" dirty="0" smtClean="0"/>
                        <a:t>0</a:t>
                      </a:r>
                      <a:endParaRPr lang="en-US" sz="3200" dirty="0"/>
                    </a:p>
                  </a:txBody>
                  <a:tcPr/>
                </a:tc>
                <a:tc>
                  <a:txBody>
                    <a:bodyPr/>
                    <a:lstStyle/>
                    <a:p>
                      <a:pPr algn="ctr"/>
                      <a:endParaRPr lang="en-US" sz="3200" dirty="0"/>
                    </a:p>
                  </a:txBody>
                  <a:tcPr/>
                </a:tc>
                <a:tc>
                  <a:txBody>
                    <a:bodyPr/>
                    <a:lstStyle/>
                    <a:p>
                      <a:pPr algn="ctr"/>
                      <a:endParaRPr lang="en-US" sz="3200" dirty="0"/>
                    </a:p>
                  </a:txBody>
                  <a:tcPr/>
                </a:tc>
                <a:tc>
                  <a:txBody>
                    <a:bodyPr/>
                    <a:lstStyle/>
                    <a:p>
                      <a:pPr algn="ctr"/>
                      <a:endParaRPr lang="en-US" sz="3200" dirty="0"/>
                    </a:p>
                  </a:txBody>
                  <a:tcPr/>
                </a:tc>
                <a:tc>
                  <a:txBody>
                    <a:bodyPr/>
                    <a:lstStyle/>
                    <a:p>
                      <a:pPr algn="ctr"/>
                      <a:endParaRPr lang="en-US" sz="3200" dirty="0"/>
                    </a:p>
                  </a:txBody>
                  <a:tcPr/>
                </a:tc>
                <a:tc>
                  <a:txBody>
                    <a:bodyPr/>
                    <a:lstStyle/>
                    <a:p>
                      <a:pPr algn="ctr"/>
                      <a:endParaRPr lang="en-US" sz="3200" dirty="0"/>
                    </a:p>
                  </a:txBody>
                  <a:tcPr/>
                </a:tc>
                <a:tc>
                  <a:txBody>
                    <a:bodyPr/>
                    <a:lstStyle/>
                    <a:p>
                      <a:pPr algn="ctr"/>
                      <a:endParaRPr lang="en-US" sz="3200" dirty="0"/>
                    </a:p>
                  </a:txBody>
                  <a:tcPr/>
                </a:tc>
                <a:tc>
                  <a:txBody>
                    <a:bodyPr/>
                    <a:lstStyle/>
                    <a:p>
                      <a:pPr algn="ctr"/>
                      <a:endParaRPr lang="en-US" sz="3200" dirty="0"/>
                    </a:p>
                  </a:txBody>
                  <a:tcPr/>
                </a:tc>
                <a:tc>
                  <a:txBody>
                    <a:bodyPr/>
                    <a:lstStyle/>
                    <a:p>
                      <a:pPr algn="ctr"/>
                      <a:endParaRPr lang="en-US" sz="3200" dirty="0"/>
                    </a:p>
                  </a:txBody>
                  <a:tcPr/>
                </a:tc>
                <a:extLst>
                  <a:ext uri="{0D108BD9-81ED-4DB2-BD59-A6C34878D82A}">
                    <a16:rowId xmlns:a16="http://schemas.microsoft.com/office/drawing/2014/main" val="10002"/>
                  </a:ext>
                </a:extLst>
              </a:tr>
              <a:tr h="370840">
                <a:tc>
                  <a:txBody>
                    <a:bodyPr/>
                    <a:lstStyle/>
                    <a:p>
                      <a:pPr algn="ctr"/>
                      <a:r>
                        <a:rPr lang="en-US" sz="3200" dirty="0" smtClean="0"/>
                        <a:t>S3</a:t>
                      </a:r>
                      <a:endParaRPr lang="en-US" sz="3200" dirty="0"/>
                    </a:p>
                  </a:txBody>
                  <a:tcPr/>
                </a:tc>
                <a:tc>
                  <a:txBody>
                    <a:bodyPr/>
                    <a:lstStyle/>
                    <a:p>
                      <a:pPr algn="ctr"/>
                      <a:r>
                        <a:rPr lang="en-US" sz="3200" dirty="0" smtClean="0"/>
                        <a:t>18</a:t>
                      </a:r>
                      <a:endParaRPr lang="en-US" sz="3200" dirty="0"/>
                    </a:p>
                  </a:txBody>
                  <a:tcPr/>
                </a:tc>
                <a:tc>
                  <a:txBody>
                    <a:bodyPr/>
                    <a:lstStyle/>
                    <a:p>
                      <a:pPr algn="ctr"/>
                      <a:r>
                        <a:rPr lang="en-US" sz="3200" dirty="0" smtClean="0"/>
                        <a:t>52</a:t>
                      </a:r>
                      <a:endParaRPr lang="en-US" sz="3200" dirty="0"/>
                    </a:p>
                  </a:txBody>
                  <a:tcPr/>
                </a:tc>
                <a:tc>
                  <a:txBody>
                    <a:bodyPr/>
                    <a:lstStyle/>
                    <a:p>
                      <a:pPr algn="ctr"/>
                      <a:r>
                        <a:rPr lang="en-US" sz="3200" dirty="0" smtClean="0"/>
                        <a:t>0</a:t>
                      </a:r>
                      <a:endParaRPr lang="en-US" sz="3200" dirty="0"/>
                    </a:p>
                  </a:txBody>
                  <a:tcPr/>
                </a:tc>
                <a:tc>
                  <a:txBody>
                    <a:bodyPr/>
                    <a:lstStyle/>
                    <a:p>
                      <a:pPr algn="ctr"/>
                      <a:endParaRPr lang="en-US" sz="3200" dirty="0"/>
                    </a:p>
                  </a:txBody>
                  <a:tcPr/>
                </a:tc>
                <a:tc>
                  <a:txBody>
                    <a:bodyPr/>
                    <a:lstStyle/>
                    <a:p>
                      <a:pPr algn="ctr"/>
                      <a:endParaRPr lang="en-US" sz="3200" dirty="0"/>
                    </a:p>
                  </a:txBody>
                  <a:tcPr/>
                </a:tc>
                <a:tc>
                  <a:txBody>
                    <a:bodyPr/>
                    <a:lstStyle/>
                    <a:p>
                      <a:pPr algn="ctr"/>
                      <a:endParaRPr lang="en-US" sz="3200" dirty="0"/>
                    </a:p>
                  </a:txBody>
                  <a:tcPr/>
                </a:tc>
                <a:tc>
                  <a:txBody>
                    <a:bodyPr/>
                    <a:lstStyle/>
                    <a:p>
                      <a:pPr algn="ctr"/>
                      <a:endParaRPr lang="en-US" sz="3200" dirty="0"/>
                    </a:p>
                  </a:txBody>
                  <a:tcPr/>
                </a:tc>
                <a:tc>
                  <a:txBody>
                    <a:bodyPr/>
                    <a:lstStyle/>
                    <a:p>
                      <a:pPr algn="ctr"/>
                      <a:endParaRPr lang="en-US" sz="3200" dirty="0"/>
                    </a:p>
                  </a:txBody>
                  <a:tcPr/>
                </a:tc>
                <a:tc>
                  <a:txBody>
                    <a:bodyPr/>
                    <a:lstStyle/>
                    <a:p>
                      <a:pPr algn="ctr"/>
                      <a:endParaRPr lang="en-US" sz="3200" dirty="0"/>
                    </a:p>
                  </a:txBody>
                  <a:tcPr/>
                </a:tc>
                <a:tc>
                  <a:txBody>
                    <a:bodyPr/>
                    <a:lstStyle/>
                    <a:p>
                      <a:pPr algn="ctr"/>
                      <a:endParaRPr lang="en-US" sz="3200" dirty="0"/>
                    </a:p>
                  </a:txBody>
                  <a:tcPr/>
                </a:tc>
                <a:extLst>
                  <a:ext uri="{0D108BD9-81ED-4DB2-BD59-A6C34878D82A}">
                    <a16:rowId xmlns:a16="http://schemas.microsoft.com/office/drawing/2014/main" val="10003"/>
                  </a:ext>
                </a:extLst>
              </a:tr>
              <a:tr h="370840">
                <a:tc>
                  <a:txBody>
                    <a:bodyPr/>
                    <a:lstStyle/>
                    <a:p>
                      <a:pPr algn="ctr"/>
                      <a:r>
                        <a:rPr lang="en-US" sz="3200" dirty="0" smtClean="0"/>
                        <a:t>S4</a:t>
                      </a:r>
                      <a:endParaRPr lang="en-US" sz="3200" dirty="0"/>
                    </a:p>
                  </a:txBody>
                  <a:tcPr/>
                </a:tc>
                <a:tc>
                  <a:txBody>
                    <a:bodyPr/>
                    <a:lstStyle/>
                    <a:p>
                      <a:pPr algn="ctr"/>
                      <a:r>
                        <a:rPr lang="en-US" sz="3200" dirty="0" smtClean="0"/>
                        <a:t>42</a:t>
                      </a:r>
                      <a:endParaRPr lang="en-US" sz="3200" dirty="0"/>
                    </a:p>
                  </a:txBody>
                  <a:tcPr/>
                </a:tc>
                <a:tc>
                  <a:txBody>
                    <a:bodyPr/>
                    <a:lstStyle/>
                    <a:p>
                      <a:pPr algn="ctr"/>
                      <a:r>
                        <a:rPr lang="en-US" sz="3200" dirty="0" smtClean="0"/>
                        <a:t>76</a:t>
                      </a:r>
                      <a:endParaRPr lang="en-US" sz="3200" dirty="0"/>
                    </a:p>
                  </a:txBody>
                  <a:tcPr/>
                </a:tc>
                <a:tc>
                  <a:txBody>
                    <a:bodyPr/>
                    <a:lstStyle/>
                    <a:p>
                      <a:pPr algn="ctr"/>
                      <a:r>
                        <a:rPr lang="en-US" sz="3200" dirty="0" smtClean="0"/>
                        <a:t>36</a:t>
                      </a:r>
                      <a:endParaRPr lang="en-US" sz="3200" dirty="0"/>
                    </a:p>
                  </a:txBody>
                  <a:tcPr/>
                </a:tc>
                <a:tc>
                  <a:txBody>
                    <a:bodyPr/>
                    <a:lstStyle/>
                    <a:p>
                      <a:pPr algn="ctr"/>
                      <a:r>
                        <a:rPr lang="en-US" sz="3200" dirty="0" smtClean="0"/>
                        <a:t>0</a:t>
                      </a:r>
                      <a:endParaRPr lang="en-US" sz="3200" dirty="0"/>
                    </a:p>
                  </a:txBody>
                  <a:tcPr/>
                </a:tc>
                <a:tc>
                  <a:txBody>
                    <a:bodyPr/>
                    <a:lstStyle/>
                    <a:p>
                      <a:pPr algn="ctr"/>
                      <a:endParaRPr lang="en-US" sz="3200" dirty="0"/>
                    </a:p>
                  </a:txBody>
                  <a:tcPr/>
                </a:tc>
                <a:tc>
                  <a:txBody>
                    <a:bodyPr/>
                    <a:lstStyle/>
                    <a:p>
                      <a:pPr algn="ctr"/>
                      <a:endParaRPr lang="en-US" sz="3200" dirty="0"/>
                    </a:p>
                  </a:txBody>
                  <a:tcPr/>
                </a:tc>
                <a:tc>
                  <a:txBody>
                    <a:bodyPr/>
                    <a:lstStyle/>
                    <a:p>
                      <a:pPr algn="ctr"/>
                      <a:endParaRPr lang="en-US" sz="3200" dirty="0"/>
                    </a:p>
                  </a:txBody>
                  <a:tcPr/>
                </a:tc>
                <a:tc>
                  <a:txBody>
                    <a:bodyPr/>
                    <a:lstStyle/>
                    <a:p>
                      <a:pPr algn="ctr"/>
                      <a:endParaRPr lang="en-US" sz="3200" dirty="0"/>
                    </a:p>
                  </a:txBody>
                  <a:tcPr/>
                </a:tc>
                <a:tc>
                  <a:txBody>
                    <a:bodyPr/>
                    <a:lstStyle/>
                    <a:p>
                      <a:pPr algn="ctr"/>
                      <a:endParaRPr lang="en-US" sz="3200" dirty="0"/>
                    </a:p>
                  </a:txBody>
                  <a:tcPr/>
                </a:tc>
                <a:tc>
                  <a:txBody>
                    <a:bodyPr/>
                    <a:lstStyle/>
                    <a:p>
                      <a:pPr algn="ctr"/>
                      <a:endParaRPr lang="en-US" sz="3200" dirty="0"/>
                    </a:p>
                  </a:txBody>
                  <a:tcPr/>
                </a:tc>
                <a:extLst>
                  <a:ext uri="{0D108BD9-81ED-4DB2-BD59-A6C34878D82A}">
                    <a16:rowId xmlns:a16="http://schemas.microsoft.com/office/drawing/2014/main" val="10004"/>
                  </a:ext>
                </a:extLst>
              </a:tr>
              <a:tr h="370840">
                <a:tc>
                  <a:txBody>
                    <a:bodyPr/>
                    <a:lstStyle/>
                    <a:p>
                      <a:pPr algn="ctr"/>
                      <a:r>
                        <a:rPr lang="en-US" sz="3200" dirty="0" smtClean="0"/>
                        <a:t>S5</a:t>
                      </a:r>
                      <a:endParaRPr lang="en-US" sz="3200" dirty="0"/>
                    </a:p>
                  </a:txBody>
                  <a:tcPr/>
                </a:tc>
                <a:tc>
                  <a:txBody>
                    <a:bodyPr/>
                    <a:lstStyle/>
                    <a:p>
                      <a:pPr algn="ctr"/>
                      <a:r>
                        <a:rPr lang="en-US" sz="3200" dirty="0" smtClean="0"/>
                        <a:t>57</a:t>
                      </a:r>
                      <a:endParaRPr lang="en-US" sz="3200" dirty="0"/>
                    </a:p>
                  </a:txBody>
                  <a:tcPr/>
                </a:tc>
                <a:tc>
                  <a:txBody>
                    <a:bodyPr/>
                    <a:lstStyle/>
                    <a:p>
                      <a:pPr algn="ctr"/>
                      <a:r>
                        <a:rPr lang="en-US" sz="3200" dirty="0" smtClean="0"/>
                        <a:t>23</a:t>
                      </a:r>
                      <a:endParaRPr lang="en-US" sz="3200" dirty="0"/>
                    </a:p>
                  </a:txBody>
                  <a:tcPr/>
                </a:tc>
                <a:tc>
                  <a:txBody>
                    <a:bodyPr/>
                    <a:lstStyle/>
                    <a:p>
                      <a:pPr algn="ctr"/>
                      <a:r>
                        <a:rPr lang="en-US" sz="3200" dirty="0" smtClean="0"/>
                        <a:t>67</a:t>
                      </a:r>
                      <a:endParaRPr lang="en-US" sz="3200" dirty="0"/>
                    </a:p>
                  </a:txBody>
                  <a:tcPr/>
                </a:tc>
                <a:tc>
                  <a:txBody>
                    <a:bodyPr/>
                    <a:lstStyle/>
                    <a:p>
                      <a:pPr algn="ctr"/>
                      <a:r>
                        <a:rPr lang="en-US" sz="3200" dirty="0" smtClean="0"/>
                        <a:t>95</a:t>
                      </a:r>
                      <a:endParaRPr lang="en-US" sz="3200" dirty="0"/>
                    </a:p>
                  </a:txBody>
                  <a:tcPr/>
                </a:tc>
                <a:tc>
                  <a:txBody>
                    <a:bodyPr/>
                    <a:lstStyle/>
                    <a:p>
                      <a:pPr algn="ctr"/>
                      <a:r>
                        <a:rPr lang="en-US" sz="3200" dirty="0" smtClean="0"/>
                        <a:t>0</a:t>
                      </a:r>
                      <a:endParaRPr lang="en-US" sz="3200" dirty="0"/>
                    </a:p>
                  </a:txBody>
                  <a:tcPr/>
                </a:tc>
                <a:tc>
                  <a:txBody>
                    <a:bodyPr/>
                    <a:lstStyle/>
                    <a:p>
                      <a:pPr algn="ctr"/>
                      <a:endParaRPr lang="en-US" sz="3200" dirty="0"/>
                    </a:p>
                  </a:txBody>
                  <a:tcPr/>
                </a:tc>
                <a:tc>
                  <a:txBody>
                    <a:bodyPr/>
                    <a:lstStyle/>
                    <a:p>
                      <a:pPr algn="ctr"/>
                      <a:endParaRPr lang="en-US" sz="3200" dirty="0"/>
                    </a:p>
                  </a:txBody>
                  <a:tcPr/>
                </a:tc>
                <a:tc>
                  <a:txBody>
                    <a:bodyPr/>
                    <a:lstStyle/>
                    <a:p>
                      <a:pPr algn="ctr"/>
                      <a:endParaRPr lang="en-US" sz="3200" dirty="0"/>
                    </a:p>
                  </a:txBody>
                  <a:tcPr/>
                </a:tc>
                <a:tc>
                  <a:txBody>
                    <a:bodyPr/>
                    <a:lstStyle/>
                    <a:p>
                      <a:pPr algn="ctr"/>
                      <a:endParaRPr lang="en-US" sz="3200" dirty="0"/>
                    </a:p>
                  </a:txBody>
                  <a:tcPr/>
                </a:tc>
                <a:tc>
                  <a:txBody>
                    <a:bodyPr/>
                    <a:lstStyle/>
                    <a:p>
                      <a:pPr algn="ctr"/>
                      <a:endParaRPr lang="en-US" sz="3200" dirty="0"/>
                    </a:p>
                  </a:txBody>
                  <a:tcPr/>
                </a:tc>
                <a:extLst>
                  <a:ext uri="{0D108BD9-81ED-4DB2-BD59-A6C34878D82A}">
                    <a16:rowId xmlns:a16="http://schemas.microsoft.com/office/drawing/2014/main" val="10005"/>
                  </a:ext>
                </a:extLst>
              </a:tr>
              <a:tr h="370840">
                <a:tc>
                  <a:txBody>
                    <a:bodyPr/>
                    <a:lstStyle/>
                    <a:p>
                      <a:pPr algn="ctr"/>
                      <a:r>
                        <a:rPr lang="en-US" sz="3200" dirty="0" smtClean="0"/>
                        <a:t>S6</a:t>
                      </a:r>
                      <a:endParaRPr lang="en-US" sz="3200" dirty="0"/>
                    </a:p>
                  </a:txBody>
                  <a:tcPr/>
                </a:tc>
                <a:tc>
                  <a:txBody>
                    <a:bodyPr/>
                    <a:lstStyle/>
                    <a:p>
                      <a:pPr algn="ctr"/>
                      <a:r>
                        <a:rPr lang="en-US" sz="3200" dirty="0" smtClean="0"/>
                        <a:t>66</a:t>
                      </a:r>
                      <a:endParaRPr lang="en-US" sz="3200" dirty="0"/>
                    </a:p>
                  </a:txBody>
                  <a:tcPr/>
                </a:tc>
                <a:tc>
                  <a:txBody>
                    <a:bodyPr/>
                    <a:lstStyle/>
                    <a:p>
                      <a:pPr algn="ctr"/>
                      <a:r>
                        <a:rPr lang="en-US" sz="3200" dirty="0" smtClean="0"/>
                        <a:t>32</a:t>
                      </a:r>
                      <a:endParaRPr lang="en-US" sz="3200" dirty="0"/>
                    </a:p>
                  </a:txBody>
                  <a:tcPr/>
                </a:tc>
                <a:tc>
                  <a:txBody>
                    <a:bodyPr/>
                    <a:lstStyle/>
                    <a:p>
                      <a:pPr algn="ctr"/>
                      <a:r>
                        <a:rPr lang="en-US" sz="3200" dirty="0" smtClean="0"/>
                        <a:t>82</a:t>
                      </a:r>
                      <a:endParaRPr lang="en-US" sz="3200" dirty="0"/>
                    </a:p>
                  </a:txBody>
                  <a:tcPr/>
                </a:tc>
                <a:tc>
                  <a:txBody>
                    <a:bodyPr/>
                    <a:lstStyle/>
                    <a:p>
                      <a:pPr algn="ctr"/>
                      <a:r>
                        <a:rPr lang="en-US" sz="3200" dirty="0" smtClean="0"/>
                        <a:t>106</a:t>
                      </a:r>
                      <a:endParaRPr lang="en-US" sz="3200" dirty="0"/>
                    </a:p>
                  </a:txBody>
                  <a:tcPr/>
                </a:tc>
                <a:tc>
                  <a:txBody>
                    <a:bodyPr/>
                    <a:lstStyle/>
                    <a:p>
                      <a:pPr algn="ctr"/>
                      <a:r>
                        <a:rPr lang="en-US" sz="3200" dirty="0" smtClean="0"/>
                        <a:t>15</a:t>
                      </a:r>
                      <a:endParaRPr lang="en-US" sz="3200" dirty="0"/>
                    </a:p>
                  </a:txBody>
                  <a:tcPr/>
                </a:tc>
                <a:tc>
                  <a:txBody>
                    <a:bodyPr/>
                    <a:lstStyle/>
                    <a:p>
                      <a:pPr algn="ctr"/>
                      <a:r>
                        <a:rPr lang="en-US" sz="3200" dirty="0" smtClean="0"/>
                        <a:t>0</a:t>
                      </a:r>
                      <a:endParaRPr lang="en-US" sz="3200" dirty="0"/>
                    </a:p>
                  </a:txBody>
                  <a:tcPr/>
                </a:tc>
                <a:tc>
                  <a:txBody>
                    <a:bodyPr/>
                    <a:lstStyle/>
                    <a:p>
                      <a:pPr algn="ctr"/>
                      <a:endParaRPr lang="en-US" sz="3200" dirty="0"/>
                    </a:p>
                  </a:txBody>
                  <a:tcPr/>
                </a:tc>
                <a:tc>
                  <a:txBody>
                    <a:bodyPr/>
                    <a:lstStyle/>
                    <a:p>
                      <a:pPr algn="ctr"/>
                      <a:endParaRPr lang="en-US" sz="3200" dirty="0"/>
                    </a:p>
                  </a:txBody>
                  <a:tcPr/>
                </a:tc>
                <a:tc>
                  <a:txBody>
                    <a:bodyPr/>
                    <a:lstStyle/>
                    <a:p>
                      <a:pPr algn="ctr"/>
                      <a:endParaRPr lang="en-US" sz="3200" dirty="0"/>
                    </a:p>
                  </a:txBody>
                  <a:tcPr/>
                </a:tc>
                <a:tc>
                  <a:txBody>
                    <a:bodyPr/>
                    <a:lstStyle/>
                    <a:p>
                      <a:pPr algn="ctr"/>
                      <a:endParaRPr lang="en-US" sz="3200" dirty="0"/>
                    </a:p>
                  </a:txBody>
                  <a:tcPr/>
                </a:tc>
                <a:extLst>
                  <a:ext uri="{0D108BD9-81ED-4DB2-BD59-A6C34878D82A}">
                    <a16:rowId xmlns:a16="http://schemas.microsoft.com/office/drawing/2014/main" val="10006"/>
                  </a:ext>
                </a:extLst>
              </a:tr>
              <a:tr h="370840">
                <a:tc>
                  <a:txBody>
                    <a:bodyPr/>
                    <a:lstStyle/>
                    <a:p>
                      <a:pPr algn="ctr"/>
                      <a:r>
                        <a:rPr lang="en-US" sz="3200" dirty="0" smtClean="0"/>
                        <a:t>S7</a:t>
                      </a:r>
                      <a:endParaRPr lang="en-US" sz="3200" dirty="0"/>
                    </a:p>
                  </a:txBody>
                  <a:tcPr/>
                </a:tc>
                <a:tc>
                  <a:txBody>
                    <a:bodyPr/>
                    <a:lstStyle/>
                    <a:p>
                      <a:pPr algn="ctr"/>
                      <a:r>
                        <a:rPr lang="en-US" sz="3200" dirty="0" smtClean="0"/>
                        <a:t>18</a:t>
                      </a:r>
                      <a:endParaRPr lang="en-US" sz="3200" dirty="0"/>
                    </a:p>
                  </a:txBody>
                  <a:tcPr/>
                </a:tc>
                <a:tc>
                  <a:txBody>
                    <a:bodyPr/>
                    <a:lstStyle/>
                    <a:p>
                      <a:pPr algn="ctr"/>
                      <a:r>
                        <a:rPr lang="en-US" sz="3200" dirty="0" smtClean="0"/>
                        <a:t>46</a:t>
                      </a:r>
                      <a:endParaRPr lang="en-US" sz="3200" dirty="0"/>
                    </a:p>
                  </a:txBody>
                  <a:tcPr/>
                </a:tc>
                <a:tc>
                  <a:txBody>
                    <a:bodyPr/>
                    <a:lstStyle/>
                    <a:p>
                      <a:pPr algn="ctr"/>
                      <a:r>
                        <a:rPr lang="en-US" sz="3200" dirty="0" smtClean="0"/>
                        <a:t>16</a:t>
                      </a:r>
                      <a:endParaRPr lang="en-US" sz="3200" dirty="0"/>
                    </a:p>
                  </a:txBody>
                  <a:tcPr/>
                </a:tc>
                <a:tc>
                  <a:txBody>
                    <a:bodyPr/>
                    <a:lstStyle/>
                    <a:p>
                      <a:pPr algn="ctr"/>
                      <a:r>
                        <a:rPr lang="en-US" sz="3200" dirty="0" smtClean="0"/>
                        <a:t>30</a:t>
                      </a:r>
                      <a:endParaRPr lang="en-US" sz="3200" dirty="0"/>
                    </a:p>
                  </a:txBody>
                  <a:tcPr/>
                </a:tc>
                <a:tc>
                  <a:txBody>
                    <a:bodyPr/>
                    <a:lstStyle/>
                    <a:p>
                      <a:pPr algn="ctr"/>
                      <a:r>
                        <a:rPr lang="en-US" sz="3200" dirty="0" smtClean="0"/>
                        <a:t>65</a:t>
                      </a:r>
                      <a:endParaRPr lang="en-US" sz="3200" dirty="0"/>
                    </a:p>
                  </a:txBody>
                  <a:tcPr/>
                </a:tc>
                <a:tc>
                  <a:txBody>
                    <a:bodyPr/>
                    <a:lstStyle/>
                    <a:p>
                      <a:pPr algn="ctr"/>
                      <a:r>
                        <a:rPr lang="en-US" sz="3200" dirty="0" smtClean="0"/>
                        <a:t>76</a:t>
                      </a:r>
                      <a:endParaRPr lang="en-US" sz="3200" dirty="0"/>
                    </a:p>
                  </a:txBody>
                  <a:tcPr/>
                </a:tc>
                <a:tc>
                  <a:txBody>
                    <a:bodyPr/>
                    <a:lstStyle/>
                    <a:p>
                      <a:pPr algn="ctr"/>
                      <a:r>
                        <a:rPr lang="en-US" sz="3200" dirty="0" smtClean="0"/>
                        <a:t>0</a:t>
                      </a:r>
                      <a:endParaRPr lang="en-US" sz="3200" dirty="0"/>
                    </a:p>
                  </a:txBody>
                  <a:tcPr/>
                </a:tc>
                <a:tc>
                  <a:txBody>
                    <a:bodyPr/>
                    <a:lstStyle/>
                    <a:p>
                      <a:pPr algn="ctr"/>
                      <a:endParaRPr lang="en-US" sz="3200" dirty="0"/>
                    </a:p>
                  </a:txBody>
                  <a:tcPr/>
                </a:tc>
                <a:tc>
                  <a:txBody>
                    <a:bodyPr/>
                    <a:lstStyle/>
                    <a:p>
                      <a:pPr algn="ctr"/>
                      <a:endParaRPr lang="en-US" sz="3200" dirty="0"/>
                    </a:p>
                  </a:txBody>
                  <a:tcPr/>
                </a:tc>
                <a:tc>
                  <a:txBody>
                    <a:bodyPr/>
                    <a:lstStyle/>
                    <a:p>
                      <a:pPr algn="ctr"/>
                      <a:endParaRPr lang="en-US" sz="3200" dirty="0"/>
                    </a:p>
                  </a:txBody>
                  <a:tcPr/>
                </a:tc>
                <a:extLst>
                  <a:ext uri="{0D108BD9-81ED-4DB2-BD59-A6C34878D82A}">
                    <a16:rowId xmlns:a16="http://schemas.microsoft.com/office/drawing/2014/main" val="10007"/>
                  </a:ext>
                </a:extLst>
              </a:tr>
              <a:tr h="370840">
                <a:tc>
                  <a:txBody>
                    <a:bodyPr/>
                    <a:lstStyle/>
                    <a:p>
                      <a:pPr algn="ctr"/>
                      <a:r>
                        <a:rPr lang="en-US" sz="3200" dirty="0" smtClean="0"/>
                        <a:t>S8</a:t>
                      </a:r>
                      <a:endParaRPr lang="en-US" sz="3200" dirty="0"/>
                    </a:p>
                  </a:txBody>
                  <a:tcPr/>
                </a:tc>
                <a:tc>
                  <a:txBody>
                    <a:bodyPr/>
                    <a:lstStyle/>
                    <a:p>
                      <a:pPr algn="ctr"/>
                      <a:r>
                        <a:rPr lang="en-US" sz="3200" dirty="0" smtClean="0"/>
                        <a:t>44</a:t>
                      </a:r>
                      <a:endParaRPr lang="en-US" sz="3200" dirty="0"/>
                    </a:p>
                  </a:txBody>
                  <a:tcPr/>
                </a:tc>
                <a:tc>
                  <a:txBody>
                    <a:bodyPr/>
                    <a:lstStyle/>
                    <a:p>
                      <a:pPr algn="ctr"/>
                      <a:r>
                        <a:rPr lang="en-US" sz="3200" dirty="0" smtClean="0"/>
                        <a:t>74</a:t>
                      </a:r>
                      <a:endParaRPr lang="en-US" sz="3200" dirty="0"/>
                    </a:p>
                  </a:txBody>
                  <a:tcPr/>
                </a:tc>
                <a:tc>
                  <a:txBody>
                    <a:bodyPr/>
                    <a:lstStyle/>
                    <a:p>
                      <a:pPr algn="ctr"/>
                      <a:r>
                        <a:rPr lang="en-US" sz="3200" dirty="0" smtClean="0"/>
                        <a:t>40</a:t>
                      </a:r>
                      <a:endParaRPr lang="en-US" sz="3200" dirty="0"/>
                    </a:p>
                  </a:txBody>
                  <a:tcPr/>
                </a:tc>
                <a:tc>
                  <a:txBody>
                    <a:bodyPr/>
                    <a:lstStyle/>
                    <a:p>
                      <a:pPr algn="ctr"/>
                      <a:r>
                        <a:rPr lang="en-US" sz="3200" dirty="0" smtClean="0"/>
                        <a:t>8</a:t>
                      </a:r>
                      <a:endParaRPr lang="en-US" sz="3200" dirty="0"/>
                    </a:p>
                  </a:txBody>
                  <a:tcPr>
                    <a:solidFill>
                      <a:srgbClr val="CCFF66"/>
                    </a:solidFill>
                  </a:tcPr>
                </a:tc>
                <a:tc>
                  <a:txBody>
                    <a:bodyPr/>
                    <a:lstStyle/>
                    <a:p>
                      <a:pPr algn="ctr"/>
                      <a:r>
                        <a:rPr lang="en-US" sz="3200" dirty="0" smtClean="0"/>
                        <a:t>91</a:t>
                      </a:r>
                      <a:endParaRPr lang="en-US" sz="3200" dirty="0"/>
                    </a:p>
                  </a:txBody>
                  <a:tcPr/>
                </a:tc>
                <a:tc>
                  <a:txBody>
                    <a:bodyPr/>
                    <a:lstStyle/>
                    <a:p>
                      <a:pPr algn="ctr"/>
                      <a:r>
                        <a:rPr lang="en-US" sz="3200" dirty="0" smtClean="0"/>
                        <a:t>104</a:t>
                      </a:r>
                      <a:endParaRPr lang="en-US" sz="3200" dirty="0"/>
                    </a:p>
                  </a:txBody>
                  <a:tcPr/>
                </a:tc>
                <a:tc>
                  <a:txBody>
                    <a:bodyPr/>
                    <a:lstStyle/>
                    <a:p>
                      <a:pPr algn="ctr"/>
                      <a:r>
                        <a:rPr lang="en-US" sz="3200" dirty="0" smtClean="0"/>
                        <a:t>28</a:t>
                      </a:r>
                      <a:endParaRPr lang="en-US" sz="3200" dirty="0"/>
                    </a:p>
                  </a:txBody>
                  <a:tcPr/>
                </a:tc>
                <a:tc>
                  <a:txBody>
                    <a:bodyPr/>
                    <a:lstStyle/>
                    <a:p>
                      <a:pPr algn="ctr"/>
                      <a:r>
                        <a:rPr lang="en-US" sz="3200" dirty="0" smtClean="0"/>
                        <a:t>0</a:t>
                      </a:r>
                      <a:endParaRPr lang="en-US" sz="3200" dirty="0"/>
                    </a:p>
                  </a:txBody>
                  <a:tcPr/>
                </a:tc>
                <a:tc>
                  <a:txBody>
                    <a:bodyPr/>
                    <a:lstStyle/>
                    <a:p>
                      <a:pPr algn="ctr"/>
                      <a:endParaRPr lang="en-US" sz="3200" dirty="0"/>
                    </a:p>
                  </a:txBody>
                  <a:tcPr/>
                </a:tc>
                <a:tc>
                  <a:txBody>
                    <a:bodyPr/>
                    <a:lstStyle/>
                    <a:p>
                      <a:pPr algn="ctr"/>
                      <a:endParaRPr lang="en-US" sz="3200" dirty="0"/>
                    </a:p>
                  </a:txBody>
                  <a:tcPr/>
                </a:tc>
                <a:extLst>
                  <a:ext uri="{0D108BD9-81ED-4DB2-BD59-A6C34878D82A}">
                    <a16:rowId xmlns:a16="http://schemas.microsoft.com/office/drawing/2014/main" val="10008"/>
                  </a:ext>
                </a:extLst>
              </a:tr>
              <a:tr h="370840">
                <a:tc>
                  <a:txBody>
                    <a:bodyPr/>
                    <a:lstStyle/>
                    <a:p>
                      <a:pPr algn="ctr"/>
                      <a:r>
                        <a:rPr lang="en-US" sz="3200" dirty="0" smtClean="0"/>
                        <a:t>S9</a:t>
                      </a:r>
                      <a:endParaRPr lang="en-US" sz="3200" dirty="0"/>
                    </a:p>
                  </a:txBody>
                  <a:tcPr/>
                </a:tc>
                <a:tc>
                  <a:txBody>
                    <a:bodyPr/>
                    <a:lstStyle/>
                    <a:p>
                      <a:pPr algn="ctr"/>
                      <a:r>
                        <a:rPr lang="en-US" sz="3200" dirty="0" smtClean="0"/>
                        <a:t>20</a:t>
                      </a:r>
                      <a:endParaRPr lang="en-US" sz="3200" dirty="0"/>
                    </a:p>
                  </a:txBody>
                  <a:tcPr/>
                </a:tc>
                <a:tc>
                  <a:txBody>
                    <a:bodyPr/>
                    <a:lstStyle/>
                    <a:p>
                      <a:pPr algn="ctr"/>
                      <a:r>
                        <a:rPr lang="en-US" sz="3200" dirty="0" smtClean="0"/>
                        <a:t>22</a:t>
                      </a:r>
                      <a:endParaRPr lang="en-US" sz="3200" dirty="0"/>
                    </a:p>
                  </a:txBody>
                  <a:tcPr/>
                </a:tc>
                <a:tc>
                  <a:txBody>
                    <a:bodyPr/>
                    <a:lstStyle/>
                    <a:p>
                      <a:pPr algn="ctr"/>
                      <a:r>
                        <a:rPr lang="en-US" sz="3200" dirty="0" smtClean="0"/>
                        <a:t>36</a:t>
                      </a:r>
                      <a:endParaRPr lang="en-US" sz="3200" dirty="0"/>
                    </a:p>
                  </a:txBody>
                  <a:tcPr/>
                </a:tc>
                <a:tc>
                  <a:txBody>
                    <a:bodyPr/>
                    <a:lstStyle/>
                    <a:p>
                      <a:pPr algn="ctr"/>
                      <a:r>
                        <a:rPr lang="en-US" sz="3200" dirty="0" smtClean="0"/>
                        <a:t>60</a:t>
                      </a:r>
                      <a:endParaRPr lang="en-US" sz="3200" dirty="0"/>
                    </a:p>
                  </a:txBody>
                  <a:tcPr/>
                </a:tc>
                <a:tc>
                  <a:txBody>
                    <a:bodyPr/>
                    <a:lstStyle/>
                    <a:p>
                      <a:pPr algn="ctr"/>
                      <a:r>
                        <a:rPr lang="en-US" sz="3200" dirty="0" smtClean="0"/>
                        <a:t>37</a:t>
                      </a:r>
                      <a:endParaRPr lang="en-US" sz="3200" dirty="0"/>
                    </a:p>
                  </a:txBody>
                  <a:tcPr/>
                </a:tc>
                <a:tc>
                  <a:txBody>
                    <a:bodyPr/>
                    <a:lstStyle/>
                    <a:p>
                      <a:pPr algn="ctr"/>
                      <a:r>
                        <a:rPr lang="en-US" sz="3200" dirty="0" smtClean="0"/>
                        <a:t>46</a:t>
                      </a:r>
                      <a:endParaRPr lang="en-US" sz="3200" dirty="0"/>
                    </a:p>
                  </a:txBody>
                  <a:tcPr/>
                </a:tc>
                <a:tc>
                  <a:txBody>
                    <a:bodyPr/>
                    <a:lstStyle/>
                    <a:p>
                      <a:pPr algn="ctr"/>
                      <a:r>
                        <a:rPr lang="en-US" sz="3200" dirty="0" smtClean="0"/>
                        <a:t>30</a:t>
                      </a:r>
                      <a:endParaRPr lang="en-US" sz="3200" dirty="0"/>
                    </a:p>
                  </a:txBody>
                  <a:tcPr/>
                </a:tc>
                <a:tc>
                  <a:txBody>
                    <a:bodyPr/>
                    <a:lstStyle/>
                    <a:p>
                      <a:pPr algn="ctr"/>
                      <a:r>
                        <a:rPr lang="en-US" sz="3200" dirty="0" smtClean="0"/>
                        <a:t>58</a:t>
                      </a:r>
                      <a:endParaRPr lang="en-US" sz="3200" dirty="0"/>
                    </a:p>
                  </a:txBody>
                  <a:tcPr/>
                </a:tc>
                <a:tc>
                  <a:txBody>
                    <a:bodyPr/>
                    <a:lstStyle/>
                    <a:p>
                      <a:pPr algn="ctr"/>
                      <a:r>
                        <a:rPr lang="en-US" sz="3200" dirty="0" smtClean="0"/>
                        <a:t>0</a:t>
                      </a:r>
                      <a:endParaRPr lang="en-US" sz="3200" dirty="0"/>
                    </a:p>
                  </a:txBody>
                  <a:tcPr/>
                </a:tc>
                <a:tc>
                  <a:txBody>
                    <a:bodyPr/>
                    <a:lstStyle/>
                    <a:p>
                      <a:pPr algn="ctr"/>
                      <a:endParaRPr lang="en-US" sz="3200" dirty="0"/>
                    </a:p>
                  </a:txBody>
                  <a:tcPr/>
                </a:tc>
                <a:extLst>
                  <a:ext uri="{0D108BD9-81ED-4DB2-BD59-A6C34878D82A}">
                    <a16:rowId xmlns:a16="http://schemas.microsoft.com/office/drawing/2014/main" val="10009"/>
                  </a:ext>
                </a:extLst>
              </a:tr>
              <a:tr h="370840">
                <a:tc>
                  <a:txBody>
                    <a:bodyPr/>
                    <a:lstStyle/>
                    <a:p>
                      <a:pPr algn="ctr"/>
                      <a:r>
                        <a:rPr lang="en-US" sz="3200" dirty="0" smtClean="0"/>
                        <a:t>S10</a:t>
                      </a:r>
                      <a:endParaRPr lang="en-US" sz="3200" dirty="0"/>
                    </a:p>
                  </a:txBody>
                  <a:tcPr/>
                </a:tc>
                <a:tc>
                  <a:txBody>
                    <a:bodyPr/>
                    <a:lstStyle/>
                    <a:p>
                      <a:pPr algn="ctr"/>
                      <a:r>
                        <a:rPr lang="en-US" sz="3200" dirty="0" smtClean="0"/>
                        <a:t>52</a:t>
                      </a:r>
                      <a:endParaRPr lang="en-US" sz="3200" dirty="0"/>
                    </a:p>
                  </a:txBody>
                  <a:tcPr/>
                </a:tc>
                <a:tc>
                  <a:txBody>
                    <a:bodyPr/>
                    <a:lstStyle/>
                    <a:p>
                      <a:pPr algn="ctr"/>
                      <a:r>
                        <a:rPr lang="en-US" sz="3200" dirty="0" smtClean="0"/>
                        <a:t>44</a:t>
                      </a:r>
                      <a:endParaRPr lang="en-US" sz="3200" dirty="0"/>
                    </a:p>
                  </a:txBody>
                  <a:tcPr/>
                </a:tc>
                <a:tc>
                  <a:txBody>
                    <a:bodyPr/>
                    <a:lstStyle/>
                    <a:p>
                      <a:pPr algn="ctr"/>
                      <a:r>
                        <a:rPr lang="en-US" sz="3200" dirty="0" smtClean="0"/>
                        <a:t>60</a:t>
                      </a:r>
                      <a:endParaRPr lang="en-US" sz="3200" dirty="0"/>
                    </a:p>
                  </a:txBody>
                  <a:tcPr/>
                </a:tc>
                <a:tc>
                  <a:txBody>
                    <a:bodyPr/>
                    <a:lstStyle/>
                    <a:p>
                      <a:pPr algn="ctr"/>
                      <a:r>
                        <a:rPr lang="en-US" sz="3200" dirty="0" smtClean="0"/>
                        <a:t>90</a:t>
                      </a:r>
                      <a:endParaRPr lang="en-US" sz="3200" dirty="0"/>
                    </a:p>
                  </a:txBody>
                  <a:tcPr/>
                </a:tc>
                <a:tc>
                  <a:txBody>
                    <a:bodyPr/>
                    <a:lstStyle/>
                    <a:p>
                      <a:pPr algn="ctr"/>
                      <a:r>
                        <a:rPr lang="en-US" sz="3200" dirty="0" smtClean="0"/>
                        <a:t>55</a:t>
                      </a:r>
                      <a:endParaRPr lang="en-US" sz="3200" dirty="0"/>
                    </a:p>
                  </a:txBody>
                  <a:tcPr/>
                </a:tc>
                <a:tc>
                  <a:txBody>
                    <a:bodyPr/>
                    <a:lstStyle/>
                    <a:p>
                      <a:pPr algn="ctr"/>
                      <a:r>
                        <a:rPr lang="en-US" sz="3200" dirty="0" smtClean="0"/>
                        <a:t>70</a:t>
                      </a:r>
                      <a:endParaRPr lang="en-US" sz="3200" dirty="0"/>
                    </a:p>
                  </a:txBody>
                  <a:tcPr/>
                </a:tc>
                <a:tc>
                  <a:txBody>
                    <a:bodyPr/>
                    <a:lstStyle/>
                    <a:p>
                      <a:pPr algn="ctr"/>
                      <a:r>
                        <a:rPr lang="en-US" sz="3200" dirty="0" smtClean="0"/>
                        <a:t>60</a:t>
                      </a:r>
                      <a:endParaRPr lang="en-US" sz="3200" dirty="0"/>
                    </a:p>
                  </a:txBody>
                  <a:tcPr/>
                </a:tc>
                <a:tc>
                  <a:txBody>
                    <a:bodyPr/>
                    <a:lstStyle/>
                    <a:p>
                      <a:pPr algn="ctr"/>
                      <a:r>
                        <a:rPr lang="en-US" sz="3200" dirty="0" smtClean="0"/>
                        <a:t>86</a:t>
                      </a:r>
                      <a:endParaRPr lang="en-US" sz="3200" dirty="0"/>
                    </a:p>
                  </a:txBody>
                  <a:tcPr/>
                </a:tc>
                <a:tc>
                  <a:txBody>
                    <a:bodyPr/>
                    <a:lstStyle/>
                    <a:p>
                      <a:pPr algn="ctr"/>
                      <a:r>
                        <a:rPr lang="en-US" sz="3200" dirty="0" smtClean="0"/>
                        <a:t>58</a:t>
                      </a:r>
                      <a:endParaRPr lang="en-US" sz="3200" dirty="0"/>
                    </a:p>
                  </a:txBody>
                  <a:tcPr/>
                </a:tc>
                <a:tc>
                  <a:txBody>
                    <a:bodyPr/>
                    <a:lstStyle/>
                    <a:p>
                      <a:pPr algn="ctr"/>
                      <a:r>
                        <a:rPr lang="en-US" sz="3200" dirty="0" smtClean="0"/>
                        <a:t>0</a:t>
                      </a:r>
                      <a:endParaRPr lang="en-US" sz="3200" dirty="0"/>
                    </a:p>
                  </a:txBody>
                  <a:tcPr/>
                </a:tc>
                <a:extLst>
                  <a:ext uri="{0D108BD9-81ED-4DB2-BD59-A6C34878D82A}">
                    <a16:rowId xmlns:a16="http://schemas.microsoft.com/office/drawing/2014/main" val="10010"/>
                  </a:ext>
                </a:extLst>
              </a:tr>
            </a:tbl>
          </a:graphicData>
        </a:graphic>
      </p:graphicFrame>
      <p:sp>
        <p:nvSpPr>
          <p:cNvPr id="7" name="TextBox 6"/>
          <p:cNvSpPr txBox="1"/>
          <p:nvPr/>
        </p:nvSpPr>
        <p:spPr>
          <a:xfrm>
            <a:off x="152400" y="7224385"/>
            <a:ext cx="24093871" cy="584775"/>
          </a:xfrm>
          <a:prstGeom prst="rect">
            <a:avLst/>
          </a:prstGeom>
          <a:noFill/>
        </p:spPr>
        <p:txBody>
          <a:bodyPr wrap="square" rtlCol="0">
            <a:spAutoFit/>
          </a:bodyPr>
          <a:lstStyle/>
          <a:p>
            <a:r>
              <a:rPr lang="en-US" sz="3200" b="1" dirty="0" smtClean="0"/>
              <a:t>Step 3 and 4</a:t>
            </a:r>
            <a:r>
              <a:rPr lang="en-US" sz="3200" dirty="0" smtClean="0"/>
              <a:t>: The smallest distance is 8 between objects S4 and S8. We combine this to cluster (C1) and put it where S4 was.</a:t>
            </a:r>
            <a:endParaRPr lang="en-US" sz="3200" dirty="0"/>
          </a:p>
        </p:txBody>
      </p:sp>
      <p:graphicFrame>
        <p:nvGraphicFramePr>
          <p:cNvPr id="8" name="Table 7"/>
          <p:cNvGraphicFramePr>
            <a:graphicFrameLocks noGrp="1"/>
          </p:cNvGraphicFramePr>
          <p:nvPr>
            <p:extLst>
              <p:ext uri="{D42A27DB-BD31-4B8C-83A1-F6EECF244321}">
                <p14:modId xmlns:p14="http://schemas.microsoft.com/office/powerpoint/2010/main" val="34155201"/>
              </p:ext>
            </p:extLst>
          </p:nvPr>
        </p:nvGraphicFramePr>
        <p:xfrm>
          <a:off x="589272" y="7831456"/>
          <a:ext cx="16457610" cy="5791200"/>
        </p:xfrm>
        <a:graphic>
          <a:graphicData uri="http://schemas.openxmlformats.org/drawingml/2006/table">
            <a:tbl>
              <a:tblPr firstRow="1" bandRow="1">
                <a:tableStyleId>{5C22544A-7EE6-4342-B048-85BDC9FD1C3A}</a:tableStyleId>
              </a:tblPr>
              <a:tblGrid>
                <a:gridCol w="1645761">
                  <a:extLst>
                    <a:ext uri="{9D8B030D-6E8A-4147-A177-3AD203B41FA5}">
                      <a16:colId xmlns:a16="http://schemas.microsoft.com/office/drawing/2014/main" val="20000"/>
                    </a:ext>
                  </a:extLst>
                </a:gridCol>
                <a:gridCol w="1645761">
                  <a:extLst>
                    <a:ext uri="{9D8B030D-6E8A-4147-A177-3AD203B41FA5}">
                      <a16:colId xmlns:a16="http://schemas.microsoft.com/office/drawing/2014/main" val="20001"/>
                    </a:ext>
                  </a:extLst>
                </a:gridCol>
                <a:gridCol w="1645761">
                  <a:extLst>
                    <a:ext uri="{9D8B030D-6E8A-4147-A177-3AD203B41FA5}">
                      <a16:colId xmlns:a16="http://schemas.microsoft.com/office/drawing/2014/main" val="20002"/>
                    </a:ext>
                  </a:extLst>
                </a:gridCol>
                <a:gridCol w="1645761">
                  <a:extLst>
                    <a:ext uri="{9D8B030D-6E8A-4147-A177-3AD203B41FA5}">
                      <a16:colId xmlns:a16="http://schemas.microsoft.com/office/drawing/2014/main" val="20003"/>
                    </a:ext>
                  </a:extLst>
                </a:gridCol>
                <a:gridCol w="1645761">
                  <a:extLst>
                    <a:ext uri="{9D8B030D-6E8A-4147-A177-3AD203B41FA5}">
                      <a16:colId xmlns:a16="http://schemas.microsoft.com/office/drawing/2014/main" val="20004"/>
                    </a:ext>
                  </a:extLst>
                </a:gridCol>
                <a:gridCol w="1645761">
                  <a:extLst>
                    <a:ext uri="{9D8B030D-6E8A-4147-A177-3AD203B41FA5}">
                      <a16:colId xmlns:a16="http://schemas.microsoft.com/office/drawing/2014/main" val="20005"/>
                    </a:ext>
                  </a:extLst>
                </a:gridCol>
                <a:gridCol w="1645761">
                  <a:extLst>
                    <a:ext uri="{9D8B030D-6E8A-4147-A177-3AD203B41FA5}">
                      <a16:colId xmlns:a16="http://schemas.microsoft.com/office/drawing/2014/main" val="20006"/>
                    </a:ext>
                  </a:extLst>
                </a:gridCol>
                <a:gridCol w="1645761">
                  <a:extLst>
                    <a:ext uri="{9D8B030D-6E8A-4147-A177-3AD203B41FA5}">
                      <a16:colId xmlns:a16="http://schemas.microsoft.com/office/drawing/2014/main" val="20007"/>
                    </a:ext>
                  </a:extLst>
                </a:gridCol>
                <a:gridCol w="1645761">
                  <a:extLst>
                    <a:ext uri="{9D8B030D-6E8A-4147-A177-3AD203B41FA5}">
                      <a16:colId xmlns:a16="http://schemas.microsoft.com/office/drawing/2014/main" val="20008"/>
                    </a:ext>
                  </a:extLst>
                </a:gridCol>
                <a:gridCol w="1645761">
                  <a:extLst>
                    <a:ext uri="{9D8B030D-6E8A-4147-A177-3AD203B41FA5}">
                      <a16:colId xmlns:a16="http://schemas.microsoft.com/office/drawing/2014/main" val="20009"/>
                    </a:ext>
                  </a:extLst>
                </a:gridCol>
              </a:tblGrid>
              <a:tr h="370840">
                <a:tc>
                  <a:txBody>
                    <a:bodyPr/>
                    <a:lstStyle/>
                    <a:p>
                      <a:pPr algn="ctr"/>
                      <a:endParaRPr lang="en-US" sz="3200" dirty="0"/>
                    </a:p>
                  </a:txBody>
                  <a:tcPr/>
                </a:tc>
                <a:tc>
                  <a:txBody>
                    <a:bodyPr/>
                    <a:lstStyle/>
                    <a:p>
                      <a:pPr algn="ctr"/>
                      <a:r>
                        <a:rPr lang="en-US" sz="3200" dirty="0" smtClean="0"/>
                        <a:t>S1</a:t>
                      </a:r>
                      <a:endParaRPr lang="en-US" sz="3200" dirty="0"/>
                    </a:p>
                  </a:txBody>
                  <a:tcPr/>
                </a:tc>
                <a:tc>
                  <a:txBody>
                    <a:bodyPr/>
                    <a:lstStyle/>
                    <a:p>
                      <a:pPr algn="ctr"/>
                      <a:r>
                        <a:rPr lang="en-US" sz="3200" dirty="0" smtClean="0"/>
                        <a:t>S2</a:t>
                      </a:r>
                      <a:endParaRPr lang="en-US" sz="3200" dirty="0"/>
                    </a:p>
                  </a:txBody>
                  <a:tcPr/>
                </a:tc>
                <a:tc>
                  <a:txBody>
                    <a:bodyPr/>
                    <a:lstStyle/>
                    <a:p>
                      <a:pPr algn="ctr"/>
                      <a:r>
                        <a:rPr lang="en-US" sz="3200" dirty="0" smtClean="0"/>
                        <a:t>S3</a:t>
                      </a:r>
                      <a:endParaRPr lang="en-US" sz="3200" dirty="0"/>
                    </a:p>
                  </a:txBody>
                  <a:tcPr/>
                </a:tc>
                <a:tc>
                  <a:txBody>
                    <a:bodyPr/>
                    <a:lstStyle/>
                    <a:p>
                      <a:pPr algn="ctr"/>
                      <a:r>
                        <a:rPr lang="en-US" sz="3200" dirty="0" smtClean="0"/>
                        <a:t>C1</a:t>
                      </a:r>
                      <a:endParaRPr lang="en-US" sz="3200" dirty="0"/>
                    </a:p>
                  </a:txBody>
                  <a:tcPr/>
                </a:tc>
                <a:tc>
                  <a:txBody>
                    <a:bodyPr/>
                    <a:lstStyle/>
                    <a:p>
                      <a:pPr algn="ctr"/>
                      <a:r>
                        <a:rPr lang="en-US" sz="3200" dirty="0" smtClean="0"/>
                        <a:t>S5</a:t>
                      </a:r>
                      <a:endParaRPr lang="en-US" sz="3200" dirty="0"/>
                    </a:p>
                  </a:txBody>
                  <a:tcPr/>
                </a:tc>
                <a:tc>
                  <a:txBody>
                    <a:bodyPr/>
                    <a:lstStyle/>
                    <a:p>
                      <a:pPr algn="ctr"/>
                      <a:r>
                        <a:rPr lang="en-US" sz="3200" dirty="0" smtClean="0"/>
                        <a:t>S6</a:t>
                      </a:r>
                      <a:endParaRPr lang="en-US" sz="3200" dirty="0"/>
                    </a:p>
                  </a:txBody>
                  <a:tcPr/>
                </a:tc>
                <a:tc>
                  <a:txBody>
                    <a:bodyPr/>
                    <a:lstStyle/>
                    <a:p>
                      <a:pPr algn="ctr"/>
                      <a:r>
                        <a:rPr lang="en-US" sz="3200" dirty="0" smtClean="0"/>
                        <a:t>S7</a:t>
                      </a:r>
                      <a:endParaRPr lang="en-US" sz="3200" dirty="0"/>
                    </a:p>
                  </a:txBody>
                  <a:tcPr/>
                </a:tc>
                <a:tc>
                  <a:txBody>
                    <a:bodyPr/>
                    <a:lstStyle/>
                    <a:p>
                      <a:pPr algn="ctr"/>
                      <a:r>
                        <a:rPr lang="en-US" sz="3200" dirty="0" smtClean="0"/>
                        <a:t>S9</a:t>
                      </a:r>
                      <a:endParaRPr lang="en-US" sz="3200" dirty="0"/>
                    </a:p>
                  </a:txBody>
                  <a:tcPr/>
                </a:tc>
                <a:tc>
                  <a:txBody>
                    <a:bodyPr/>
                    <a:lstStyle/>
                    <a:p>
                      <a:pPr algn="ctr"/>
                      <a:r>
                        <a:rPr lang="en-US" sz="3200" dirty="0" smtClean="0"/>
                        <a:t>S10</a:t>
                      </a:r>
                      <a:endParaRPr lang="en-US" sz="3200" dirty="0"/>
                    </a:p>
                  </a:txBody>
                  <a:tcPr/>
                </a:tc>
                <a:extLst>
                  <a:ext uri="{0D108BD9-81ED-4DB2-BD59-A6C34878D82A}">
                    <a16:rowId xmlns:a16="http://schemas.microsoft.com/office/drawing/2014/main" val="10000"/>
                  </a:ext>
                </a:extLst>
              </a:tr>
              <a:tr h="370840">
                <a:tc>
                  <a:txBody>
                    <a:bodyPr/>
                    <a:lstStyle/>
                    <a:p>
                      <a:pPr algn="ctr"/>
                      <a:r>
                        <a:rPr lang="en-US" sz="3200" dirty="0" smtClean="0"/>
                        <a:t>S1</a:t>
                      </a:r>
                      <a:endParaRPr lang="en-US" sz="3200" dirty="0"/>
                    </a:p>
                  </a:txBody>
                  <a:tcPr/>
                </a:tc>
                <a:tc>
                  <a:txBody>
                    <a:bodyPr/>
                    <a:lstStyle/>
                    <a:p>
                      <a:pPr algn="ctr"/>
                      <a:r>
                        <a:rPr lang="en-US" sz="3200" dirty="0" smtClean="0"/>
                        <a:t>0</a:t>
                      </a:r>
                      <a:endParaRPr lang="en-US" sz="3200" dirty="0"/>
                    </a:p>
                  </a:txBody>
                  <a:tcPr/>
                </a:tc>
                <a:tc>
                  <a:txBody>
                    <a:bodyPr/>
                    <a:lstStyle/>
                    <a:p>
                      <a:pPr algn="ctr"/>
                      <a:endParaRPr lang="en-US" sz="3200" dirty="0"/>
                    </a:p>
                  </a:txBody>
                  <a:tcPr/>
                </a:tc>
                <a:tc>
                  <a:txBody>
                    <a:bodyPr/>
                    <a:lstStyle/>
                    <a:p>
                      <a:pPr algn="ctr"/>
                      <a:endParaRPr lang="en-US" sz="3200" dirty="0"/>
                    </a:p>
                  </a:txBody>
                  <a:tcPr/>
                </a:tc>
                <a:tc>
                  <a:txBody>
                    <a:bodyPr/>
                    <a:lstStyle/>
                    <a:p>
                      <a:pPr algn="ctr"/>
                      <a:endParaRPr lang="en-US" sz="3200" dirty="0"/>
                    </a:p>
                  </a:txBody>
                  <a:tcPr/>
                </a:tc>
                <a:tc>
                  <a:txBody>
                    <a:bodyPr/>
                    <a:lstStyle/>
                    <a:p>
                      <a:pPr algn="ctr"/>
                      <a:endParaRPr lang="en-US" sz="3200" dirty="0"/>
                    </a:p>
                  </a:txBody>
                  <a:tcPr/>
                </a:tc>
                <a:tc>
                  <a:txBody>
                    <a:bodyPr/>
                    <a:lstStyle/>
                    <a:p>
                      <a:pPr algn="ctr"/>
                      <a:endParaRPr lang="en-US" sz="3200" dirty="0"/>
                    </a:p>
                  </a:txBody>
                  <a:tcPr/>
                </a:tc>
                <a:tc>
                  <a:txBody>
                    <a:bodyPr/>
                    <a:lstStyle/>
                    <a:p>
                      <a:pPr algn="ctr"/>
                      <a:endParaRPr lang="en-US" sz="3200" dirty="0"/>
                    </a:p>
                  </a:txBody>
                  <a:tcPr/>
                </a:tc>
                <a:tc>
                  <a:txBody>
                    <a:bodyPr/>
                    <a:lstStyle/>
                    <a:p>
                      <a:pPr algn="ctr"/>
                      <a:endParaRPr lang="en-US" sz="3200" dirty="0"/>
                    </a:p>
                  </a:txBody>
                  <a:tcPr/>
                </a:tc>
                <a:tc>
                  <a:txBody>
                    <a:bodyPr/>
                    <a:lstStyle/>
                    <a:p>
                      <a:pPr algn="ctr"/>
                      <a:endParaRPr lang="en-US" sz="3200" dirty="0"/>
                    </a:p>
                  </a:txBody>
                  <a:tcPr/>
                </a:tc>
                <a:extLst>
                  <a:ext uri="{0D108BD9-81ED-4DB2-BD59-A6C34878D82A}">
                    <a16:rowId xmlns:a16="http://schemas.microsoft.com/office/drawing/2014/main" val="10001"/>
                  </a:ext>
                </a:extLst>
              </a:tr>
              <a:tr h="370840">
                <a:tc>
                  <a:txBody>
                    <a:bodyPr/>
                    <a:lstStyle/>
                    <a:p>
                      <a:pPr algn="ctr"/>
                      <a:r>
                        <a:rPr lang="en-US" sz="3200" dirty="0" smtClean="0"/>
                        <a:t>S2</a:t>
                      </a:r>
                      <a:endParaRPr lang="en-US" sz="3200" dirty="0"/>
                    </a:p>
                  </a:txBody>
                  <a:tcPr/>
                </a:tc>
                <a:tc>
                  <a:txBody>
                    <a:bodyPr/>
                    <a:lstStyle/>
                    <a:p>
                      <a:pPr algn="ctr"/>
                      <a:r>
                        <a:rPr lang="en-US" sz="3200" dirty="0" smtClean="0"/>
                        <a:t>34</a:t>
                      </a:r>
                      <a:endParaRPr lang="en-US" sz="3200" dirty="0"/>
                    </a:p>
                  </a:txBody>
                  <a:tcPr/>
                </a:tc>
                <a:tc>
                  <a:txBody>
                    <a:bodyPr/>
                    <a:lstStyle/>
                    <a:p>
                      <a:pPr algn="ctr"/>
                      <a:r>
                        <a:rPr lang="en-US" sz="3200" dirty="0" smtClean="0"/>
                        <a:t>0</a:t>
                      </a:r>
                      <a:endParaRPr lang="en-US" sz="3200" dirty="0"/>
                    </a:p>
                  </a:txBody>
                  <a:tcPr/>
                </a:tc>
                <a:tc>
                  <a:txBody>
                    <a:bodyPr/>
                    <a:lstStyle/>
                    <a:p>
                      <a:pPr algn="ctr"/>
                      <a:endParaRPr lang="en-US" sz="3200" dirty="0"/>
                    </a:p>
                  </a:txBody>
                  <a:tcPr/>
                </a:tc>
                <a:tc>
                  <a:txBody>
                    <a:bodyPr/>
                    <a:lstStyle/>
                    <a:p>
                      <a:pPr algn="ctr"/>
                      <a:endParaRPr lang="en-US" sz="3200" dirty="0"/>
                    </a:p>
                  </a:txBody>
                  <a:tcPr/>
                </a:tc>
                <a:tc>
                  <a:txBody>
                    <a:bodyPr/>
                    <a:lstStyle/>
                    <a:p>
                      <a:pPr algn="ctr"/>
                      <a:endParaRPr lang="en-US" sz="3200" dirty="0"/>
                    </a:p>
                  </a:txBody>
                  <a:tcPr/>
                </a:tc>
                <a:tc>
                  <a:txBody>
                    <a:bodyPr/>
                    <a:lstStyle/>
                    <a:p>
                      <a:pPr algn="ctr"/>
                      <a:endParaRPr lang="en-US" sz="3200" dirty="0"/>
                    </a:p>
                  </a:txBody>
                  <a:tcPr/>
                </a:tc>
                <a:tc>
                  <a:txBody>
                    <a:bodyPr/>
                    <a:lstStyle/>
                    <a:p>
                      <a:pPr algn="ctr"/>
                      <a:endParaRPr lang="en-US" sz="3200" dirty="0"/>
                    </a:p>
                  </a:txBody>
                  <a:tcPr/>
                </a:tc>
                <a:tc>
                  <a:txBody>
                    <a:bodyPr/>
                    <a:lstStyle/>
                    <a:p>
                      <a:pPr algn="ctr"/>
                      <a:endParaRPr lang="en-US" sz="3200" dirty="0"/>
                    </a:p>
                  </a:txBody>
                  <a:tcPr/>
                </a:tc>
                <a:tc>
                  <a:txBody>
                    <a:bodyPr/>
                    <a:lstStyle/>
                    <a:p>
                      <a:pPr algn="ctr"/>
                      <a:endParaRPr lang="en-US" sz="3200" dirty="0"/>
                    </a:p>
                  </a:txBody>
                  <a:tcPr/>
                </a:tc>
                <a:extLst>
                  <a:ext uri="{0D108BD9-81ED-4DB2-BD59-A6C34878D82A}">
                    <a16:rowId xmlns:a16="http://schemas.microsoft.com/office/drawing/2014/main" val="10002"/>
                  </a:ext>
                </a:extLst>
              </a:tr>
              <a:tr h="370840">
                <a:tc>
                  <a:txBody>
                    <a:bodyPr/>
                    <a:lstStyle/>
                    <a:p>
                      <a:pPr algn="ctr"/>
                      <a:r>
                        <a:rPr lang="en-US" sz="3200" dirty="0" smtClean="0"/>
                        <a:t>S3</a:t>
                      </a:r>
                      <a:endParaRPr lang="en-US" sz="3200" dirty="0"/>
                    </a:p>
                  </a:txBody>
                  <a:tcPr/>
                </a:tc>
                <a:tc>
                  <a:txBody>
                    <a:bodyPr/>
                    <a:lstStyle/>
                    <a:p>
                      <a:pPr algn="ctr"/>
                      <a:r>
                        <a:rPr lang="en-US" sz="3200" dirty="0" smtClean="0"/>
                        <a:t>18</a:t>
                      </a:r>
                      <a:endParaRPr lang="en-US" sz="3200" dirty="0"/>
                    </a:p>
                  </a:txBody>
                  <a:tcPr/>
                </a:tc>
                <a:tc>
                  <a:txBody>
                    <a:bodyPr/>
                    <a:lstStyle/>
                    <a:p>
                      <a:pPr algn="ctr"/>
                      <a:r>
                        <a:rPr lang="en-US" sz="3200" dirty="0" smtClean="0"/>
                        <a:t>52</a:t>
                      </a:r>
                      <a:endParaRPr lang="en-US" sz="3200" dirty="0"/>
                    </a:p>
                  </a:txBody>
                  <a:tcPr/>
                </a:tc>
                <a:tc>
                  <a:txBody>
                    <a:bodyPr/>
                    <a:lstStyle/>
                    <a:p>
                      <a:pPr algn="ctr"/>
                      <a:r>
                        <a:rPr lang="en-US" sz="3200" dirty="0" smtClean="0"/>
                        <a:t>0</a:t>
                      </a:r>
                      <a:endParaRPr lang="en-US" sz="3200" dirty="0"/>
                    </a:p>
                  </a:txBody>
                  <a:tcPr/>
                </a:tc>
                <a:tc>
                  <a:txBody>
                    <a:bodyPr/>
                    <a:lstStyle/>
                    <a:p>
                      <a:pPr algn="ctr"/>
                      <a:endParaRPr lang="en-US" sz="3200" dirty="0"/>
                    </a:p>
                  </a:txBody>
                  <a:tcPr/>
                </a:tc>
                <a:tc>
                  <a:txBody>
                    <a:bodyPr/>
                    <a:lstStyle/>
                    <a:p>
                      <a:pPr algn="ctr"/>
                      <a:endParaRPr lang="en-US" sz="3200" dirty="0"/>
                    </a:p>
                  </a:txBody>
                  <a:tcPr/>
                </a:tc>
                <a:tc>
                  <a:txBody>
                    <a:bodyPr/>
                    <a:lstStyle/>
                    <a:p>
                      <a:pPr algn="ctr"/>
                      <a:endParaRPr lang="en-US" sz="3200" dirty="0"/>
                    </a:p>
                  </a:txBody>
                  <a:tcPr/>
                </a:tc>
                <a:tc>
                  <a:txBody>
                    <a:bodyPr/>
                    <a:lstStyle/>
                    <a:p>
                      <a:pPr algn="ctr"/>
                      <a:endParaRPr lang="en-US" sz="3200" dirty="0"/>
                    </a:p>
                  </a:txBody>
                  <a:tcPr/>
                </a:tc>
                <a:tc>
                  <a:txBody>
                    <a:bodyPr/>
                    <a:lstStyle/>
                    <a:p>
                      <a:pPr algn="ctr"/>
                      <a:endParaRPr lang="en-US" sz="3200" dirty="0"/>
                    </a:p>
                  </a:txBody>
                  <a:tcPr/>
                </a:tc>
                <a:tc>
                  <a:txBody>
                    <a:bodyPr/>
                    <a:lstStyle/>
                    <a:p>
                      <a:pPr algn="ctr"/>
                      <a:endParaRPr lang="en-US" sz="3200" dirty="0"/>
                    </a:p>
                  </a:txBody>
                  <a:tcPr/>
                </a:tc>
                <a:extLst>
                  <a:ext uri="{0D108BD9-81ED-4DB2-BD59-A6C34878D82A}">
                    <a16:rowId xmlns:a16="http://schemas.microsoft.com/office/drawing/2014/main" val="10003"/>
                  </a:ext>
                </a:extLst>
              </a:tr>
              <a:tr h="370840">
                <a:tc>
                  <a:txBody>
                    <a:bodyPr/>
                    <a:lstStyle/>
                    <a:p>
                      <a:pPr algn="ctr"/>
                      <a:r>
                        <a:rPr lang="en-US" sz="3200" dirty="0" smtClean="0"/>
                        <a:t>C1</a:t>
                      </a:r>
                      <a:endParaRPr lang="en-US" sz="3200" dirty="0"/>
                    </a:p>
                  </a:txBody>
                  <a:tcPr/>
                </a:tc>
                <a:tc>
                  <a:txBody>
                    <a:bodyPr/>
                    <a:lstStyle/>
                    <a:p>
                      <a:pPr algn="ctr"/>
                      <a:r>
                        <a:rPr lang="en-US" sz="3200" dirty="0" smtClean="0"/>
                        <a:t>41</a:t>
                      </a:r>
                      <a:endParaRPr lang="en-US" sz="3200" dirty="0"/>
                    </a:p>
                  </a:txBody>
                  <a:tcPr/>
                </a:tc>
                <a:tc>
                  <a:txBody>
                    <a:bodyPr/>
                    <a:lstStyle/>
                    <a:p>
                      <a:pPr algn="ctr"/>
                      <a:r>
                        <a:rPr lang="en-US" sz="3200" dirty="0" smtClean="0"/>
                        <a:t>75</a:t>
                      </a:r>
                      <a:endParaRPr lang="en-US" sz="3200" dirty="0"/>
                    </a:p>
                  </a:txBody>
                  <a:tcPr/>
                </a:tc>
                <a:tc>
                  <a:txBody>
                    <a:bodyPr/>
                    <a:lstStyle/>
                    <a:p>
                      <a:pPr algn="ctr"/>
                      <a:r>
                        <a:rPr lang="en-US" sz="3200" dirty="0" smtClean="0"/>
                        <a:t>38</a:t>
                      </a:r>
                      <a:endParaRPr lang="en-US" sz="3200" dirty="0"/>
                    </a:p>
                  </a:txBody>
                  <a:tcPr/>
                </a:tc>
                <a:tc>
                  <a:txBody>
                    <a:bodyPr/>
                    <a:lstStyle/>
                    <a:p>
                      <a:pPr algn="ctr"/>
                      <a:r>
                        <a:rPr lang="en-US" sz="3200" dirty="0" smtClean="0"/>
                        <a:t>0</a:t>
                      </a:r>
                      <a:endParaRPr lang="en-US" sz="3200" dirty="0"/>
                    </a:p>
                  </a:txBody>
                  <a:tcPr/>
                </a:tc>
                <a:tc>
                  <a:txBody>
                    <a:bodyPr/>
                    <a:lstStyle/>
                    <a:p>
                      <a:pPr algn="ctr"/>
                      <a:endParaRPr lang="en-US" sz="3200" dirty="0"/>
                    </a:p>
                  </a:txBody>
                  <a:tcPr/>
                </a:tc>
                <a:tc>
                  <a:txBody>
                    <a:bodyPr/>
                    <a:lstStyle/>
                    <a:p>
                      <a:pPr algn="ctr"/>
                      <a:endParaRPr lang="en-US" sz="3200" dirty="0"/>
                    </a:p>
                  </a:txBody>
                  <a:tcPr/>
                </a:tc>
                <a:tc>
                  <a:txBody>
                    <a:bodyPr/>
                    <a:lstStyle/>
                    <a:p>
                      <a:pPr algn="ctr"/>
                      <a:endParaRPr lang="en-US" sz="3200" dirty="0"/>
                    </a:p>
                  </a:txBody>
                  <a:tcPr/>
                </a:tc>
                <a:tc>
                  <a:txBody>
                    <a:bodyPr/>
                    <a:lstStyle/>
                    <a:p>
                      <a:pPr algn="ctr"/>
                      <a:endParaRPr lang="en-US" sz="3200" dirty="0"/>
                    </a:p>
                  </a:txBody>
                  <a:tcPr/>
                </a:tc>
                <a:tc>
                  <a:txBody>
                    <a:bodyPr/>
                    <a:lstStyle/>
                    <a:p>
                      <a:pPr algn="ctr"/>
                      <a:endParaRPr lang="en-US" sz="3200" dirty="0"/>
                    </a:p>
                  </a:txBody>
                  <a:tcPr/>
                </a:tc>
                <a:extLst>
                  <a:ext uri="{0D108BD9-81ED-4DB2-BD59-A6C34878D82A}">
                    <a16:rowId xmlns:a16="http://schemas.microsoft.com/office/drawing/2014/main" val="10004"/>
                  </a:ext>
                </a:extLst>
              </a:tr>
              <a:tr h="370840">
                <a:tc>
                  <a:txBody>
                    <a:bodyPr/>
                    <a:lstStyle/>
                    <a:p>
                      <a:pPr algn="ctr"/>
                      <a:r>
                        <a:rPr lang="en-US" sz="3200" dirty="0" smtClean="0"/>
                        <a:t>S5</a:t>
                      </a:r>
                      <a:endParaRPr lang="en-US" sz="3200" dirty="0"/>
                    </a:p>
                  </a:txBody>
                  <a:tcPr/>
                </a:tc>
                <a:tc>
                  <a:txBody>
                    <a:bodyPr/>
                    <a:lstStyle/>
                    <a:p>
                      <a:pPr algn="ctr"/>
                      <a:r>
                        <a:rPr lang="en-US" sz="3200" dirty="0" smtClean="0"/>
                        <a:t>57</a:t>
                      </a:r>
                      <a:endParaRPr lang="en-US" sz="3200" dirty="0"/>
                    </a:p>
                  </a:txBody>
                  <a:tcPr/>
                </a:tc>
                <a:tc>
                  <a:txBody>
                    <a:bodyPr/>
                    <a:lstStyle/>
                    <a:p>
                      <a:pPr algn="ctr"/>
                      <a:r>
                        <a:rPr lang="en-US" sz="3200" dirty="0" smtClean="0"/>
                        <a:t>23</a:t>
                      </a:r>
                      <a:endParaRPr lang="en-US" sz="3200" dirty="0"/>
                    </a:p>
                  </a:txBody>
                  <a:tcPr/>
                </a:tc>
                <a:tc>
                  <a:txBody>
                    <a:bodyPr/>
                    <a:lstStyle/>
                    <a:p>
                      <a:pPr algn="ctr"/>
                      <a:r>
                        <a:rPr lang="en-US" sz="3200" dirty="0" smtClean="0"/>
                        <a:t>67</a:t>
                      </a:r>
                      <a:endParaRPr lang="en-US" sz="3200" dirty="0"/>
                    </a:p>
                  </a:txBody>
                  <a:tcPr/>
                </a:tc>
                <a:tc>
                  <a:txBody>
                    <a:bodyPr/>
                    <a:lstStyle/>
                    <a:p>
                      <a:pPr algn="ctr"/>
                      <a:r>
                        <a:rPr lang="en-US" sz="3200" dirty="0" smtClean="0"/>
                        <a:t>95</a:t>
                      </a:r>
                      <a:endParaRPr lang="en-US" sz="3200" dirty="0"/>
                    </a:p>
                  </a:txBody>
                  <a:tcPr/>
                </a:tc>
                <a:tc>
                  <a:txBody>
                    <a:bodyPr/>
                    <a:lstStyle/>
                    <a:p>
                      <a:pPr algn="ctr"/>
                      <a:r>
                        <a:rPr lang="en-US" sz="3200" dirty="0" smtClean="0"/>
                        <a:t>0</a:t>
                      </a:r>
                      <a:endParaRPr lang="en-US" sz="3200" dirty="0"/>
                    </a:p>
                  </a:txBody>
                  <a:tcPr/>
                </a:tc>
                <a:tc>
                  <a:txBody>
                    <a:bodyPr/>
                    <a:lstStyle/>
                    <a:p>
                      <a:pPr algn="ctr"/>
                      <a:endParaRPr lang="en-US" sz="3200" dirty="0"/>
                    </a:p>
                  </a:txBody>
                  <a:tcPr/>
                </a:tc>
                <a:tc>
                  <a:txBody>
                    <a:bodyPr/>
                    <a:lstStyle/>
                    <a:p>
                      <a:pPr algn="ctr"/>
                      <a:endParaRPr lang="en-US" sz="3200" dirty="0"/>
                    </a:p>
                  </a:txBody>
                  <a:tcPr/>
                </a:tc>
                <a:tc>
                  <a:txBody>
                    <a:bodyPr/>
                    <a:lstStyle/>
                    <a:p>
                      <a:pPr algn="ctr"/>
                      <a:endParaRPr lang="en-US" sz="3200" dirty="0"/>
                    </a:p>
                  </a:txBody>
                  <a:tcPr/>
                </a:tc>
                <a:tc>
                  <a:txBody>
                    <a:bodyPr/>
                    <a:lstStyle/>
                    <a:p>
                      <a:pPr algn="ctr"/>
                      <a:endParaRPr lang="en-US" sz="3200" dirty="0"/>
                    </a:p>
                  </a:txBody>
                  <a:tcPr/>
                </a:tc>
                <a:extLst>
                  <a:ext uri="{0D108BD9-81ED-4DB2-BD59-A6C34878D82A}">
                    <a16:rowId xmlns:a16="http://schemas.microsoft.com/office/drawing/2014/main" val="10005"/>
                  </a:ext>
                </a:extLst>
              </a:tr>
              <a:tr h="370840">
                <a:tc>
                  <a:txBody>
                    <a:bodyPr/>
                    <a:lstStyle/>
                    <a:p>
                      <a:pPr algn="ctr"/>
                      <a:r>
                        <a:rPr lang="en-US" sz="3200" dirty="0" smtClean="0"/>
                        <a:t>S6</a:t>
                      </a:r>
                      <a:endParaRPr lang="en-US" sz="3200" dirty="0"/>
                    </a:p>
                  </a:txBody>
                  <a:tcPr/>
                </a:tc>
                <a:tc>
                  <a:txBody>
                    <a:bodyPr/>
                    <a:lstStyle/>
                    <a:p>
                      <a:pPr algn="ctr"/>
                      <a:r>
                        <a:rPr lang="en-US" sz="3200" dirty="0" smtClean="0"/>
                        <a:t>66</a:t>
                      </a:r>
                      <a:endParaRPr lang="en-US" sz="3200" dirty="0"/>
                    </a:p>
                  </a:txBody>
                  <a:tcPr/>
                </a:tc>
                <a:tc>
                  <a:txBody>
                    <a:bodyPr/>
                    <a:lstStyle/>
                    <a:p>
                      <a:pPr algn="ctr"/>
                      <a:r>
                        <a:rPr lang="en-US" sz="3200" dirty="0" smtClean="0"/>
                        <a:t>32</a:t>
                      </a:r>
                      <a:endParaRPr lang="en-US" sz="3200" dirty="0"/>
                    </a:p>
                  </a:txBody>
                  <a:tcPr/>
                </a:tc>
                <a:tc>
                  <a:txBody>
                    <a:bodyPr/>
                    <a:lstStyle/>
                    <a:p>
                      <a:pPr algn="ctr"/>
                      <a:r>
                        <a:rPr lang="en-US" sz="3200" dirty="0" smtClean="0"/>
                        <a:t>82</a:t>
                      </a:r>
                      <a:endParaRPr lang="en-US" sz="3200" dirty="0"/>
                    </a:p>
                  </a:txBody>
                  <a:tcPr/>
                </a:tc>
                <a:tc>
                  <a:txBody>
                    <a:bodyPr/>
                    <a:lstStyle/>
                    <a:p>
                      <a:pPr algn="ctr"/>
                      <a:r>
                        <a:rPr lang="en-US" sz="3200" dirty="0" smtClean="0"/>
                        <a:t>106</a:t>
                      </a:r>
                      <a:endParaRPr lang="en-US" sz="3200" dirty="0"/>
                    </a:p>
                  </a:txBody>
                  <a:tcPr/>
                </a:tc>
                <a:tc>
                  <a:txBody>
                    <a:bodyPr/>
                    <a:lstStyle/>
                    <a:p>
                      <a:pPr algn="ctr"/>
                      <a:r>
                        <a:rPr lang="en-US" sz="3200" dirty="0" smtClean="0"/>
                        <a:t>15</a:t>
                      </a:r>
                      <a:endParaRPr lang="en-US" sz="3200" dirty="0"/>
                    </a:p>
                  </a:txBody>
                  <a:tcPr>
                    <a:solidFill>
                      <a:srgbClr val="CCFF66"/>
                    </a:solidFill>
                  </a:tcPr>
                </a:tc>
                <a:tc>
                  <a:txBody>
                    <a:bodyPr/>
                    <a:lstStyle/>
                    <a:p>
                      <a:pPr algn="ctr"/>
                      <a:r>
                        <a:rPr lang="en-US" sz="3200" dirty="0" smtClean="0"/>
                        <a:t>0</a:t>
                      </a:r>
                      <a:endParaRPr lang="en-US" sz="3200" dirty="0"/>
                    </a:p>
                  </a:txBody>
                  <a:tcPr/>
                </a:tc>
                <a:tc>
                  <a:txBody>
                    <a:bodyPr/>
                    <a:lstStyle/>
                    <a:p>
                      <a:pPr algn="ctr"/>
                      <a:endParaRPr lang="en-US" sz="3200" dirty="0"/>
                    </a:p>
                  </a:txBody>
                  <a:tcPr/>
                </a:tc>
                <a:tc>
                  <a:txBody>
                    <a:bodyPr/>
                    <a:lstStyle/>
                    <a:p>
                      <a:pPr algn="ctr"/>
                      <a:endParaRPr lang="en-US" sz="3200" dirty="0"/>
                    </a:p>
                  </a:txBody>
                  <a:tcPr/>
                </a:tc>
                <a:tc>
                  <a:txBody>
                    <a:bodyPr/>
                    <a:lstStyle/>
                    <a:p>
                      <a:pPr algn="ctr"/>
                      <a:endParaRPr lang="en-US" sz="3200" dirty="0"/>
                    </a:p>
                  </a:txBody>
                  <a:tcPr/>
                </a:tc>
                <a:extLst>
                  <a:ext uri="{0D108BD9-81ED-4DB2-BD59-A6C34878D82A}">
                    <a16:rowId xmlns:a16="http://schemas.microsoft.com/office/drawing/2014/main" val="10006"/>
                  </a:ext>
                </a:extLst>
              </a:tr>
              <a:tr h="370840">
                <a:tc>
                  <a:txBody>
                    <a:bodyPr/>
                    <a:lstStyle/>
                    <a:p>
                      <a:pPr algn="ctr"/>
                      <a:r>
                        <a:rPr lang="en-US" sz="3200" dirty="0" smtClean="0"/>
                        <a:t>S7</a:t>
                      </a:r>
                      <a:endParaRPr lang="en-US" sz="3200" dirty="0"/>
                    </a:p>
                  </a:txBody>
                  <a:tcPr/>
                </a:tc>
                <a:tc>
                  <a:txBody>
                    <a:bodyPr/>
                    <a:lstStyle/>
                    <a:p>
                      <a:pPr algn="ctr"/>
                      <a:r>
                        <a:rPr lang="en-US" sz="3200" dirty="0" smtClean="0"/>
                        <a:t>18</a:t>
                      </a:r>
                      <a:endParaRPr lang="en-US" sz="3200" dirty="0"/>
                    </a:p>
                  </a:txBody>
                  <a:tcPr/>
                </a:tc>
                <a:tc>
                  <a:txBody>
                    <a:bodyPr/>
                    <a:lstStyle/>
                    <a:p>
                      <a:pPr algn="ctr"/>
                      <a:r>
                        <a:rPr lang="en-US" sz="3200" dirty="0" smtClean="0"/>
                        <a:t>46</a:t>
                      </a:r>
                      <a:endParaRPr lang="en-US" sz="3200" dirty="0"/>
                    </a:p>
                  </a:txBody>
                  <a:tcPr/>
                </a:tc>
                <a:tc>
                  <a:txBody>
                    <a:bodyPr/>
                    <a:lstStyle/>
                    <a:p>
                      <a:pPr algn="ctr"/>
                      <a:r>
                        <a:rPr lang="en-US" sz="3200" dirty="0" smtClean="0"/>
                        <a:t>16</a:t>
                      </a:r>
                      <a:endParaRPr lang="en-US" sz="3200" dirty="0"/>
                    </a:p>
                  </a:txBody>
                  <a:tcPr/>
                </a:tc>
                <a:tc>
                  <a:txBody>
                    <a:bodyPr/>
                    <a:lstStyle/>
                    <a:p>
                      <a:pPr algn="ctr"/>
                      <a:r>
                        <a:rPr lang="en-US" sz="3200" dirty="0" smtClean="0"/>
                        <a:t>29</a:t>
                      </a:r>
                      <a:endParaRPr lang="en-US" sz="3200" dirty="0"/>
                    </a:p>
                  </a:txBody>
                  <a:tcPr/>
                </a:tc>
                <a:tc>
                  <a:txBody>
                    <a:bodyPr/>
                    <a:lstStyle/>
                    <a:p>
                      <a:pPr algn="ctr"/>
                      <a:r>
                        <a:rPr lang="en-US" sz="3200" dirty="0" smtClean="0"/>
                        <a:t>65</a:t>
                      </a:r>
                      <a:endParaRPr lang="en-US" sz="3200" dirty="0"/>
                    </a:p>
                  </a:txBody>
                  <a:tcPr/>
                </a:tc>
                <a:tc>
                  <a:txBody>
                    <a:bodyPr/>
                    <a:lstStyle/>
                    <a:p>
                      <a:pPr algn="ctr"/>
                      <a:r>
                        <a:rPr lang="en-US" sz="3200" dirty="0" smtClean="0"/>
                        <a:t>76</a:t>
                      </a:r>
                      <a:endParaRPr lang="en-US" sz="3200" dirty="0"/>
                    </a:p>
                  </a:txBody>
                  <a:tcPr/>
                </a:tc>
                <a:tc>
                  <a:txBody>
                    <a:bodyPr/>
                    <a:lstStyle/>
                    <a:p>
                      <a:pPr algn="ctr"/>
                      <a:r>
                        <a:rPr lang="en-US" sz="3200" dirty="0" smtClean="0"/>
                        <a:t>0</a:t>
                      </a:r>
                      <a:endParaRPr lang="en-US" sz="3200" dirty="0"/>
                    </a:p>
                  </a:txBody>
                  <a:tcPr/>
                </a:tc>
                <a:tc>
                  <a:txBody>
                    <a:bodyPr/>
                    <a:lstStyle/>
                    <a:p>
                      <a:pPr algn="ctr"/>
                      <a:endParaRPr lang="en-US" sz="3200" dirty="0"/>
                    </a:p>
                  </a:txBody>
                  <a:tcPr/>
                </a:tc>
                <a:tc>
                  <a:txBody>
                    <a:bodyPr/>
                    <a:lstStyle/>
                    <a:p>
                      <a:pPr algn="ctr"/>
                      <a:endParaRPr lang="en-US" sz="3200" dirty="0"/>
                    </a:p>
                  </a:txBody>
                  <a:tcPr/>
                </a:tc>
                <a:extLst>
                  <a:ext uri="{0D108BD9-81ED-4DB2-BD59-A6C34878D82A}">
                    <a16:rowId xmlns:a16="http://schemas.microsoft.com/office/drawing/2014/main" val="10007"/>
                  </a:ext>
                </a:extLst>
              </a:tr>
              <a:tr h="370840">
                <a:tc>
                  <a:txBody>
                    <a:bodyPr/>
                    <a:lstStyle/>
                    <a:p>
                      <a:pPr algn="ctr"/>
                      <a:r>
                        <a:rPr lang="en-US" sz="3200" dirty="0" smtClean="0"/>
                        <a:t>S9</a:t>
                      </a:r>
                      <a:endParaRPr lang="en-US" sz="3200" dirty="0"/>
                    </a:p>
                  </a:txBody>
                  <a:tcPr/>
                </a:tc>
                <a:tc>
                  <a:txBody>
                    <a:bodyPr/>
                    <a:lstStyle/>
                    <a:p>
                      <a:pPr algn="ctr"/>
                      <a:r>
                        <a:rPr lang="en-US" sz="3200" dirty="0" smtClean="0"/>
                        <a:t>20</a:t>
                      </a:r>
                      <a:endParaRPr lang="en-US" sz="3200" dirty="0"/>
                    </a:p>
                  </a:txBody>
                  <a:tcPr/>
                </a:tc>
                <a:tc>
                  <a:txBody>
                    <a:bodyPr/>
                    <a:lstStyle/>
                    <a:p>
                      <a:pPr algn="ctr"/>
                      <a:r>
                        <a:rPr lang="en-US" sz="3200" dirty="0" smtClean="0"/>
                        <a:t>22</a:t>
                      </a:r>
                      <a:endParaRPr lang="en-US" sz="3200" dirty="0"/>
                    </a:p>
                  </a:txBody>
                  <a:tcPr/>
                </a:tc>
                <a:tc>
                  <a:txBody>
                    <a:bodyPr/>
                    <a:lstStyle/>
                    <a:p>
                      <a:pPr algn="ctr"/>
                      <a:r>
                        <a:rPr lang="en-US" sz="3200" dirty="0" smtClean="0"/>
                        <a:t>36</a:t>
                      </a:r>
                      <a:endParaRPr lang="en-US" sz="3200" dirty="0"/>
                    </a:p>
                  </a:txBody>
                  <a:tcPr/>
                </a:tc>
                <a:tc>
                  <a:txBody>
                    <a:bodyPr/>
                    <a:lstStyle/>
                    <a:p>
                      <a:pPr algn="ctr"/>
                      <a:r>
                        <a:rPr lang="en-US" sz="3200" dirty="0" smtClean="0"/>
                        <a:t>59</a:t>
                      </a:r>
                      <a:endParaRPr lang="en-US" sz="3200" dirty="0"/>
                    </a:p>
                  </a:txBody>
                  <a:tcPr/>
                </a:tc>
                <a:tc>
                  <a:txBody>
                    <a:bodyPr/>
                    <a:lstStyle/>
                    <a:p>
                      <a:pPr algn="ctr"/>
                      <a:r>
                        <a:rPr lang="en-US" sz="3200" dirty="0" smtClean="0"/>
                        <a:t>37</a:t>
                      </a:r>
                      <a:endParaRPr lang="en-US" sz="3200" dirty="0"/>
                    </a:p>
                  </a:txBody>
                  <a:tcPr/>
                </a:tc>
                <a:tc>
                  <a:txBody>
                    <a:bodyPr/>
                    <a:lstStyle/>
                    <a:p>
                      <a:pPr algn="ctr"/>
                      <a:r>
                        <a:rPr lang="en-US" sz="3200" dirty="0" smtClean="0"/>
                        <a:t>46</a:t>
                      </a:r>
                      <a:endParaRPr lang="en-US" sz="3200" dirty="0"/>
                    </a:p>
                  </a:txBody>
                  <a:tcPr/>
                </a:tc>
                <a:tc>
                  <a:txBody>
                    <a:bodyPr/>
                    <a:lstStyle/>
                    <a:p>
                      <a:pPr algn="ctr"/>
                      <a:r>
                        <a:rPr lang="en-US" sz="3200" dirty="0" smtClean="0"/>
                        <a:t>30</a:t>
                      </a:r>
                      <a:endParaRPr lang="en-US" sz="3200" dirty="0"/>
                    </a:p>
                  </a:txBody>
                  <a:tcPr/>
                </a:tc>
                <a:tc>
                  <a:txBody>
                    <a:bodyPr/>
                    <a:lstStyle/>
                    <a:p>
                      <a:pPr algn="ctr"/>
                      <a:r>
                        <a:rPr lang="en-US" sz="3200" dirty="0" smtClean="0"/>
                        <a:t>0</a:t>
                      </a:r>
                      <a:endParaRPr lang="en-US" sz="3200" dirty="0"/>
                    </a:p>
                  </a:txBody>
                  <a:tcPr/>
                </a:tc>
                <a:tc>
                  <a:txBody>
                    <a:bodyPr/>
                    <a:lstStyle/>
                    <a:p>
                      <a:pPr algn="ctr"/>
                      <a:endParaRPr lang="en-US" sz="3200" dirty="0"/>
                    </a:p>
                  </a:txBody>
                  <a:tcPr/>
                </a:tc>
                <a:extLst>
                  <a:ext uri="{0D108BD9-81ED-4DB2-BD59-A6C34878D82A}">
                    <a16:rowId xmlns:a16="http://schemas.microsoft.com/office/drawing/2014/main" val="10008"/>
                  </a:ext>
                </a:extLst>
              </a:tr>
              <a:tr h="370840">
                <a:tc>
                  <a:txBody>
                    <a:bodyPr/>
                    <a:lstStyle/>
                    <a:p>
                      <a:pPr algn="ctr"/>
                      <a:r>
                        <a:rPr lang="en-US" sz="3200" dirty="0" smtClean="0"/>
                        <a:t>S10</a:t>
                      </a:r>
                      <a:endParaRPr lang="en-US" sz="3200" dirty="0"/>
                    </a:p>
                  </a:txBody>
                  <a:tcPr/>
                </a:tc>
                <a:tc>
                  <a:txBody>
                    <a:bodyPr/>
                    <a:lstStyle/>
                    <a:p>
                      <a:pPr algn="ctr"/>
                      <a:r>
                        <a:rPr lang="en-US" sz="3200" dirty="0" smtClean="0"/>
                        <a:t>52</a:t>
                      </a:r>
                      <a:endParaRPr lang="en-US" sz="3200" dirty="0"/>
                    </a:p>
                  </a:txBody>
                  <a:tcPr/>
                </a:tc>
                <a:tc>
                  <a:txBody>
                    <a:bodyPr/>
                    <a:lstStyle/>
                    <a:p>
                      <a:pPr algn="ctr"/>
                      <a:r>
                        <a:rPr lang="en-US" sz="3200" dirty="0" smtClean="0"/>
                        <a:t>44</a:t>
                      </a:r>
                      <a:endParaRPr lang="en-US" sz="3200" dirty="0"/>
                    </a:p>
                  </a:txBody>
                  <a:tcPr/>
                </a:tc>
                <a:tc>
                  <a:txBody>
                    <a:bodyPr/>
                    <a:lstStyle/>
                    <a:p>
                      <a:pPr algn="ctr"/>
                      <a:r>
                        <a:rPr lang="en-US" sz="3200" dirty="0" smtClean="0"/>
                        <a:t>60</a:t>
                      </a:r>
                      <a:endParaRPr lang="en-US" sz="3200" dirty="0"/>
                    </a:p>
                  </a:txBody>
                  <a:tcPr/>
                </a:tc>
                <a:tc>
                  <a:txBody>
                    <a:bodyPr/>
                    <a:lstStyle/>
                    <a:p>
                      <a:pPr algn="ctr"/>
                      <a:r>
                        <a:rPr lang="en-US" sz="3200" dirty="0" smtClean="0"/>
                        <a:t>88</a:t>
                      </a:r>
                      <a:endParaRPr lang="en-US" sz="3200" dirty="0"/>
                    </a:p>
                  </a:txBody>
                  <a:tcPr/>
                </a:tc>
                <a:tc>
                  <a:txBody>
                    <a:bodyPr/>
                    <a:lstStyle/>
                    <a:p>
                      <a:pPr algn="ctr"/>
                      <a:r>
                        <a:rPr lang="en-US" sz="3200" dirty="0" smtClean="0"/>
                        <a:t>55</a:t>
                      </a:r>
                      <a:endParaRPr lang="en-US" sz="3200" dirty="0"/>
                    </a:p>
                  </a:txBody>
                  <a:tcPr/>
                </a:tc>
                <a:tc>
                  <a:txBody>
                    <a:bodyPr/>
                    <a:lstStyle/>
                    <a:p>
                      <a:pPr algn="ctr"/>
                      <a:r>
                        <a:rPr lang="en-US" sz="3200" dirty="0" smtClean="0"/>
                        <a:t>70</a:t>
                      </a:r>
                      <a:endParaRPr lang="en-US" sz="3200" dirty="0"/>
                    </a:p>
                  </a:txBody>
                  <a:tcPr/>
                </a:tc>
                <a:tc>
                  <a:txBody>
                    <a:bodyPr/>
                    <a:lstStyle/>
                    <a:p>
                      <a:pPr algn="ctr"/>
                      <a:r>
                        <a:rPr lang="en-US" sz="3200" dirty="0" smtClean="0"/>
                        <a:t>60</a:t>
                      </a:r>
                      <a:endParaRPr lang="en-US" sz="3200" dirty="0"/>
                    </a:p>
                  </a:txBody>
                  <a:tcPr/>
                </a:tc>
                <a:tc>
                  <a:txBody>
                    <a:bodyPr/>
                    <a:lstStyle/>
                    <a:p>
                      <a:pPr algn="ctr"/>
                      <a:r>
                        <a:rPr lang="en-US" sz="3200" dirty="0" smtClean="0"/>
                        <a:t>58</a:t>
                      </a:r>
                      <a:endParaRPr lang="en-US" sz="3200" dirty="0"/>
                    </a:p>
                  </a:txBody>
                  <a:tcPr/>
                </a:tc>
                <a:tc>
                  <a:txBody>
                    <a:bodyPr/>
                    <a:lstStyle/>
                    <a:p>
                      <a:pPr algn="ctr"/>
                      <a:r>
                        <a:rPr lang="en-US" sz="3200" dirty="0" smtClean="0"/>
                        <a:t>0</a:t>
                      </a:r>
                      <a:endParaRPr lang="en-US" sz="3200" dirty="0"/>
                    </a:p>
                  </a:txBody>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188108156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24093871" cy="584775"/>
          </a:xfrm>
          <a:prstGeom prst="rect">
            <a:avLst/>
          </a:prstGeom>
          <a:noFill/>
        </p:spPr>
        <p:txBody>
          <a:bodyPr wrap="square" rtlCol="0">
            <a:spAutoFit/>
          </a:bodyPr>
          <a:lstStyle/>
          <a:p>
            <a:r>
              <a:rPr lang="en-US" sz="3200" b="1" dirty="0" smtClean="0"/>
              <a:t>Step 5 and 6</a:t>
            </a:r>
            <a:r>
              <a:rPr lang="en-US" sz="3200" dirty="0"/>
              <a:t>: The smallest distance is </a:t>
            </a:r>
            <a:r>
              <a:rPr lang="en-US" sz="3200" dirty="0" smtClean="0"/>
              <a:t>now 15 </a:t>
            </a:r>
            <a:r>
              <a:rPr lang="en-US" sz="3200" dirty="0"/>
              <a:t>between objects </a:t>
            </a:r>
            <a:r>
              <a:rPr lang="en-US" sz="3200" dirty="0" smtClean="0"/>
              <a:t>S5 and S6. </a:t>
            </a:r>
            <a:r>
              <a:rPr lang="en-US" sz="3200" dirty="0"/>
              <a:t>We combine this to cluster (</a:t>
            </a:r>
            <a:r>
              <a:rPr lang="en-US" sz="3200" dirty="0" smtClean="0"/>
              <a:t>C2) </a:t>
            </a:r>
            <a:r>
              <a:rPr lang="en-US" sz="3200" dirty="0"/>
              <a:t>and put it where </a:t>
            </a:r>
            <a:r>
              <a:rPr lang="en-US" sz="3200" dirty="0" smtClean="0"/>
              <a:t>S5 </a:t>
            </a:r>
            <a:r>
              <a:rPr lang="en-US" sz="3200" dirty="0"/>
              <a:t>was</a:t>
            </a:r>
            <a:r>
              <a:rPr lang="en-US" sz="3200" dirty="0" smtClean="0"/>
              <a:t>.</a:t>
            </a:r>
            <a:endParaRPr lang="en-US" sz="3200" dirty="0"/>
          </a:p>
        </p:txBody>
      </p:sp>
      <p:graphicFrame>
        <p:nvGraphicFramePr>
          <p:cNvPr id="9" name="Table 8"/>
          <p:cNvGraphicFramePr>
            <a:graphicFrameLocks noGrp="1"/>
          </p:cNvGraphicFramePr>
          <p:nvPr>
            <p:extLst>
              <p:ext uri="{D42A27DB-BD31-4B8C-83A1-F6EECF244321}">
                <p14:modId xmlns:p14="http://schemas.microsoft.com/office/powerpoint/2010/main" val="1918972730"/>
              </p:ext>
            </p:extLst>
          </p:nvPr>
        </p:nvGraphicFramePr>
        <p:xfrm>
          <a:off x="1088513" y="584775"/>
          <a:ext cx="14811849" cy="5212080"/>
        </p:xfrm>
        <a:graphic>
          <a:graphicData uri="http://schemas.openxmlformats.org/drawingml/2006/table">
            <a:tbl>
              <a:tblPr firstRow="1" bandRow="1">
                <a:tableStyleId>{5C22544A-7EE6-4342-B048-85BDC9FD1C3A}</a:tableStyleId>
              </a:tblPr>
              <a:tblGrid>
                <a:gridCol w="1645761">
                  <a:extLst>
                    <a:ext uri="{9D8B030D-6E8A-4147-A177-3AD203B41FA5}">
                      <a16:colId xmlns:a16="http://schemas.microsoft.com/office/drawing/2014/main" val="20000"/>
                    </a:ext>
                  </a:extLst>
                </a:gridCol>
                <a:gridCol w="1645761">
                  <a:extLst>
                    <a:ext uri="{9D8B030D-6E8A-4147-A177-3AD203B41FA5}">
                      <a16:colId xmlns:a16="http://schemas.microsoft.com/office/drawing/2014/main" val="20001"/>
                    </a:ext>
                  </a:extLst>
                </a:gridCol>
                <a:gridCol w="1645761">
                  <a:extLst>
                    <a:ext uri="{9D8B030D-6E8A-4147-A177-3AD203B41FA5}">
                      <a16:colId xmlns:a16="http://schemas.microsoft.com/office/drawing/2014/main" val="20002"/>
                    </a:ext>
                  </a:extLst>
                </a:gridCol>
                <a:gridCol w="1645761">
                  <a:extLst>
                    <a:ext uri="{9D8B030D-6E8A-4147-A177-3AD203B41FA5}">
                      <a16:colId xmlns:a16="http://schemas.microsoft.com/office/drawing/2014/main" val="20003"/>
                    </a:ext>
                  </a:extLst>
                </a:gridCol>
                <a:gridCol w="1645761">
                  <a:extLst>
                    <a:ext uri="{9D8B030D-6E8A-4147-A177-3AD203B41FA5}">
                      <a16:colId xmlns:a16="http://schemas.microsoft.com/office/drawing/2014/main" val="20004"/>
                    </a:ext>
                  </a:extLst>
                </a:gridCol>
                <a:gridCol w="1645761">
                  <a:extLst>
                    <a:ext uri="{9D8B030D-6E8A-4147-A177-3AD203B41FA5}">
                      <a16:colId xmlns:a16="http://schemas.microsoft.com/office/drawing/2014/main" val="20005"/>
                    </a:ext>
                  </a:extLst>
                </a:gridCol>
                <a:gridCol w="1645761">
                  <a:extLst>
                    <a:ext uri="{9D8B030D-6E8A-4147-A177-3AD203B41FA5}">
                      <a16:colId xmlns:a16="http://schemas.microsoft.com/office/drawing/2014/main" val="20006"/>
                    </a:ext>
                  </a:extLst>
                </a:gridCol>
                <a:gridCol w="1645761">
                  <a:extLst>
                    <a:ext uri="{9D8B030D-6E8A-4147-A177-3AD203B41FA5}">
                      <a16:colId xmlns:a16="http://schemas.microsoft.com/office/drawing/2014/main" val="20007"/>
                    </a:ext>
                  </a:extLst>
                </a:gridCol>
                <a:gridCol w="1645761">
                  <a:extLst>
                    <a:ext uri="{9D8B030D-6E8A-4147-A177-3AD203B41FA5}">
                      <a16:colId xmlns:a16="http://schemas.microsoft.com/office/drawing/2014/main" val="20008"/>
                    </a:ext>
                  </a:extLst>
                </a:gridCol>
              </a:tblGrid>
              <a:tr h="370840">
                <a:tc>
                  <a:txBody>
                    <a:bodyPr/>
                    <a:lstStyle/>
                    <a:p>
                      <a:pPr algn="ctr"/>
                      <a:endParaRPr lang="en-US" sz="3200" dirty="0"/>
                    </a:p>
                  </a:txBody>
                  <a:tcPr/>
                </a:tc>
                <a:tc>
                  <a:txBody>
                    <a:bodyPr/>
                    <a:lstStyle/>
                    <a:p>
                      <a:pPr algn="ctr"/>
                      <a:r>
                        <a:rPr lang="en-US" sz="3200" dirty="0" smtClean="0"/>
                        <a:t>S1</a:t>
                      </a:r>
                      <a:endParaRPr lang="en-US" sz="3200" dirty="0"/>
                    </a:p>
                  </a:txBody>
                  <a:tcPr/>
                </a:tc>
                <a:tc>
                  <a:txBody>
                    <a:bodyPr/>
                    <a:lstStyle/>
                    <a:p>
                      <a:pPr algn="ctr"/>
                      <a:r>
                        <a:rPr lang="en-US" sz="3200" dirty="0" smtClean="0"/>
                        <a:t>S2</a:t>
                      </a:r>
                      <a:endParaRPr lang="en-US" sz="3200" dirty="0"/>
                    </a:p>
                  </a:txBody>
                  <a:tcPr/>
                </a:tc>
                <a:tc>
                  <a:txBody>
                    <a:bodyPr/>
                    <a:lstStyle/>
                    <a:p>
                      <a:pPr algn="ctr"/>
                      <a:r>
                        <a:rPr lang="en-US" sz="3200" dirty="0" smtClean="0"/>
                        <a:t>S3</a:t>
                      </a:r>
                      <a:endParaRPr lang="en-US" sz="3200" dirty="0"/>
                    </a:p>
                  </a:txBody>
                  <a:tcPr/>
                </a:tc>
                <a:tc>
                  <a:txBody>
                    <a:bodyPr/>
                    <a:lstStyle/>
                    <a:p>
                      <a:pPr algn="ctr"/>
                      <a:r>
                        <a:rPr lang="en-US" sz="3200" dirty="0" smtClean="0"/>
                        <a:t>C1</a:t>
                      </a:r>
                      <a:endParaRPr lang="en-US" sz="3200" dirty="0"/>
                    </a:p>
                  </a:txBody>
                  <a:tcPr/>
                </a:tc>
                <a:tc>
                  <a:txBody>
                    <a:bodyPr/>
                    <a:lstStyle/>
                    <a:p>
                      <a:pPr algn="ctr"/>
                      <a:r>
                        <a:rPr lang="en-US" sz="3200" dirty="0" smtClean="0"/>
                        <a:t>C2</a:t>
                      </a:r>
                      <a:endParaRPr lang="en-US" sz="3200" dirty="0"/>
                    </a:p>
                  </a:txBody>
                  <a:tcPr/>
                </a:tc>
                <a:tc>
                  <a:txBody>
                    <a:bodyPr/>
                    <a:lstStyle/>
                    <a:p>
                      <a:pPr algn="ctr"/>
                      <a:r>
                        <a:rPr lang="en-US" sz="3200" dirty="0" smtClean="0"/>
                        <a:t>S7</a:t>
                      </a:r>
                      <a:endParaRPr lang="en-US" sz="3200" dirty="0"/>
                    </a:p>
                  </a:txBody>
                  <a:tcPr/>
                </a:tc>
                <a:tc>
                  <a:txBody>
                    <a:bodyPr/>
                    <a:lstStyle/>
                    <a:p>
                      <a:pPr algn="ctr"/>
                      <a:r>
                        <a:rPr lang="en-US" sz="3200" dirty="0" smtClean="0"/>
                        <a:t>S9</a:t>
                      </a:r>
                      <a:endParaRPr lang="en-US" sz="3200" dirty="0"/>
                    </a:p>
                  </a:txBody>
                  <a:tcPr/>
                </a:tc>
                <a:tc>
                  <a:txBody>
                    <a:bodyPr/>
                    <a:lstStyle/>
                    <a:p>
                      <a:pPr algn="ctr"/>
                      <a:r>
                        <a:rPr lang="en-US" sz="3200" dirty="0" smtClean="0"/>
                        <a:t>S10</a:t>
                      </a:r>
                      <a:endParaRPr lang="en-US" sz="3200" dirty="0"/>
                    </a:p>
                  </a:txBody>
                  <a:tcPr/>
                </a:tc>
                <a:extLst>
                  <a:ext uri="{0D108BD9-81ED-4DB2-BD59-A6C34878D82A}">
                    <a16:rowId xmlns:a16="http://schemas.microsoft.com/office/drawing/2014/main" val="10000"/>
                  </a:ext>
                </a:extLst>
              </a:tr>
              <a:tr h="370840">
                <a:tc>
                  <a:txBody>
                    <a:bodyPr/>
                    <a:lstStyle/>
                    <a:p>
                      <a:pPr algn="ctr"/>
                      <a:r>
                        <a:rPr lang="en-US" sz="3200" dirty="0" smtClean="0"/>
                        <a:t>S1</a:t>
                      </a:r>
                      <a:endParaRPr lang="en-US" sz="3200" dirty="0"/>
                    </a:p>
                  </a:txBody>
                  <a:tcPr/>
                </a:tc>
                <a:tc>
                  <a:txBody>
                    <a:bodyPr/>
                    <a:lstStyle/>
                    <a:p>
                      <a:pPr algn="ctr"/>
                      <a:r>
                        <a:rPr lang="en-US" sz="3200" dirty="0" smtClean="0"/>
                        <a:t>0</a:t>
                      </a:r>
                      <a:endParaRPr lang="en-US" sz="3200" dirty="0"/>
                    </a:p>
                  </a:txBody>
                  <a:tcPr/>
                </a:tc>
                <a:tc>
                  <a:txBody>
                    <a:bodyPr/>
                    <a:lstStyle/>
                    <a:p>
                      <a:pPr algn="ctr"/>
                      <a:endParaRPr lang="en-US" sz="3200" dirty="0"/>
                    </a:p>
                  </a:txBody>
                  <a:tcPr/>
                </a:tc>
                <a:tc>
                  <a:txBody>
                    <a:bodyPr/>
                    <a:lstStyle/>
                    <a:p>
                      <a:pPr algn="ctr"/>
                      <a:endParaRPr lang="en-US" sz="3200" dirty="0"/>
                    </a:p>
                  </a:txBody>
                  <a:tcPr/>
                </a:tc>
                <a:tc>
                  <a:txBody>
                    <a:bodyPr/>
                    <a:lstStyle/>
                    <a:p>
                      <a:pPr algn="ctr"/>
                      <a:endParaRPr lang="en-US" sz="3200" dirty="0"/>
                    </a:p>
                  </a:txBody>
                  <a:tcPr/>
                </a:tc>
                <a:tc>
                  <a:txBody>
                    <a:bodyPr/>
                    <a:lstStyle/>
                    <a:p>
                      <a:pPr algn="ctr"/>
                      <a:endParaRPr lang="en-US" sz="3200" dirty="0"/>
                    </a:p>
                  </a:txBody>
                  <a:tcPr/>
                </a:tc>
                <a:tc>
                  <a:txBody>
                    <a:bodyPr/>
                    <a:lstStyle/>
                    <a:p>
                      <a:pPr algn="ctr"/>
                      <a:endParaRPr lang="en-US" sz="3200" dirty="0"/>
                    </a:p>
                  </a:txBody>
                  <a:tcPr/>
                </a:tc>
                <a:tc>
                  <a:txBody>
                    <a:bodyPr/>
                    <a:lstStyle/>
                    <a:p>
                      <a:pPr algn="ctr"/>
                      <a:endParaRPr lang="en-US" sz="3200" dirty="0"/>
                    </a:p>
                  </a:txBody>
                  <a:tcPr/>
                </a:tc>
                <a:tc>
                  <a:txBody>
                    <a:bodyPr/>
                    <a:lstStyle/>
                    <a:p>
                      <a:pPr algn="ctr"/>
                      <a:endParaRPr lang="en-US" sz="3200" dirty="0"/>
                    </a:p>
                  </a:txBody>
                  <a:tcPr/>
                </a:tc>
                <a:extLst>
                  <a:ext uri="{0D108BD9-81ED-4DB2-BD59-A6C34878D82A}">
                    <a16:rowId xmlns:a16="http://schemas.microsoft.com/office/drawing/2014/main" val="10001"/>
                  </a:ext>
                </a:extLst>
              </a:tr>
              <a:tr h="370840">
                <a:tc>
                  <a:txBody>
                    <a:bodyPr/>
                    <a:lstStyle/>
                    <a:p>
                      <a:pPr algn="ctr"/>
                      <a:r>
                        <a:rPr lang="en-US" sz="3200" dirty="0" smtClean="0"/>
                        <a:t>S2</a:t>
                      </a:r>
                      <a:endParaRPr lang="en-US" sz="3200" dirty="0"/>
                    </a:p>
                  </a:txBody>
                  <a:tcPr/>
                </a:tc>
                <a:tc>
                  <a:txBody>
                    <a:bodyPr/>
                    <a:lstStyle/>
                    <a:p>
                      <a:pPr algn="ctr"/>
                      <a:r>
                        <a:rPr lang="en-US" sz="3200" dirty="0" smtClean="0"/>
                        <a:t>34</a:t>
                      </a:r>
                      <a:endParaRPr lang="en-US" sz="3200" dirty="0"/>
                    </a:p>
                  </a:txBody>
                  <a:tcPr/>
                </a:tc>
                <a:tc>
                  <a:txBody>
                    <a:bodyPr/>
                    <a:lstStyle/>
                    <a:p>
                      <a:pPr algn="ctr"/>
                      <a:r>
                        <a:rPr lang="en-US" sz="3200" dirty="0" smtClean="0"/>
                        <a:t>0</a:t>
                      </a:r>
                      <a:endParaRPr lang="en-US" sz="3200" dirty="0"/>
                    </a:p>
                  </a:txBody>
                  <a:tcPr/>
                </a:tc>
                <a:tc>
                  <a:txBody>
                    <a:bodyPr/>
                    <a:lstStyle/>
                    <a:p>
                      <a:pPr algn="ctr"/>
                      <a:endParaRPr lang="en-US" sz="3200" dirty="0"/>
                    </a:p>
                  </a:txBody>
                  <a:tcPr/>
                </a:tc>
                <a:tc>
                  <a:txBody>
                    <a:bodyPr/>
                    <a:lstStyle/>
                    <a:p>
                      <a:pPr algn="ctr"/>
                      <a:endParaRPr lang="en-US" sz="3200" dirty="0"/>
                    </a:p>
                  </a:txBody>
                  <a:tcPr/>
                </a:tc>
                <a:tc>
                  <a:txBody>
                    <a:bodyPr/>
                    <a:lstStyle/>
                    <a:p>
                      <a:pPr algn="ctr"/>
                      <a:endParaRPr lang="en-US" sz="3200" dirty="0"/>
                    </a:p>
                  </a:txBody>
                  <a:tcPr/>
                </a:tc>
                <a:tc>
                  <a:txBody>
                    <a:bodyPr/>
                    <a:lstStyle/>
                    <a:p>
                      <a:pPr algn="ctr"/>
                      <a:endParaRPr lang="en-US" sz="3200" dirty="0"/>
                    </a:p>
                  </a:txBody>
                  <a:tcPr/>
                </a:tc>
                <a:tc>
                  <a:txBody>
                    <a:bodyPr/>
                    <a:lstStyle/>
                    <a:p>
                      <a:pPr algn="ctr"/>
                      <a:endParaRPr lang="en-US" sz="3200" dirty="0"/>
                    </a:p>
                  </a:txBody>
                  <a:tcPr/>
                </a:tc>
                <a:tc>
                  <a:txBody>
                    <a:bodyPr/>
                    <a:lstStyle/>
                    <a:p>
                      <a:pPr algn="ctr"/>
                      <a:endParaRPr lang="en-US" sz="3200" dirty="0"/>
                    </a:p>
                  </a:txBody>
                  <a:tcPr/>
                </a:tc>
                <a:extLst>
                  <a:ext uri="{0D108BD9-81ED-4DB2-BD59-A6C34878D82A}">
                    <a16:rowId xmlns:a16="http://schemas.microsoft.com/office/drawing/2014/main" val="10002"/>
                  </a:ext>
                </a:extLst>
              </a:tr>
              <a:tr h="370840">
                <a:tc>
                  <a:txBody>
                    <a:bodyPr/>
                    <a:lstStyle/>
                    <a:p>
                      <a:pPr algn="ctr"/>
                      <a:r>
                        <a:rPr lang="en-US" sz="3200" dirty="0" smtClean="0"/>
                        <a:t>S3</a:t>
                      </a:r>
                      <a:endParaRPr lang="en-US" sz="3200" dirty="0"/>
                    </a:p>
                  </a:txBody>
                  <a:tcPr/>
                </a:tc>
                <a:tc>
                  <a:txBody>
                    <a:bodyPr/>
                    <a:lstStyle/>
                    <a:p>
                      <a:pPr algn="ctr"/>
                      <a:r>
                        <a:rPr lang="en-US" sz="3200" dirty="0" smtClean="0"/>
                        <a:t>18</a:t>
                      </a:r>
                      <a:endParaRPr lang="en-US" sz="3200" dirty="0"/>
                    </a:p>
                  </a:txBody>
                  <a:tcPr/>
                </a:tc>
                <a:tc>
                  <a:txBody>
                    <a:bodyPr/>
                    <a:lstStyle/>
                    <a:p>
                      <a:pPr algn="ctr"/>
                      <a:r>
                        <a:rPr lang="en-US" sz="3200" dirty="0" smtClean="0"/>
                        <a:t>52</a:t>
                      </a:r>
                      <a:endParaRPr lang="en-US" sz="3200" dirty="0"/>
                    </a:p>
                  </a:txBody>
                  <a:tcPr/>
                </a:tc>
                <a:tc>
                  <a:txBody>
                    <a:bodyPr/>
                    <a:lstStyle/>
                    <a:p>
                      <a:pPr algn="ctr"/>
                      <a:r>
                        <a:rPr lang="en-US" sz="3200" dirty="0" smtClean="0"/>
                        <a:t>0</a:t>
                      </a:r>
                      <a:endParaRPr lang="en-US" sz="3200" dirty="0"/>
                    </a:p>
                  </a:txBody>
                  <a:tcPr/>
                </a:tc>
                <a:tc>
                  <a:txBody>
                    <a:bodyPr/>
                    <a:lstStyle/>
                    <a:p>
                      <a:pPr algn="ctr"/>
                      <a:endParaRPr lang="en-US" sz="3200" dirty="0"/>
                    </a:p>
                  </a:txBody>
                  <a:tcPr/>
                </a:tc>
                <a:tc>
                  <a:txBody>
                    <a:bodyPr/>
                    <a:lstStyle/>
                    <a:p>
                      <a:pPr algn="ctr"/>
                      <a:endParaRPr lang="en-US" sz="3200" dirty="0"/>
                    </a:p>
                  </a:txBody>
                  <a:tcPr/>
                </a:tc>
                <a:tc>
                  <a:txBody>
                    <a:bodyPr/>
                    <a:lstStyle/>
                    <a:p>
                      <a:pPr algn="ctr"/>
                      <a:endParaRPr lang="en-US" sz="3200" dirty="0"/>
                    </a:p>
                  </a:txBody>
                  <a:tcPr/>
                </a:tc>
                <a:tc>
                  <a:txBody>
                    <a:bodyPr/>
                    <a:lstStyle/>
                    <a:p>
                      <a:pPr algn="ctr"/>
                      <a:endParaRPr lang="en-US" sz="3200" dirty="0"/>
                    </a:p>
                  </a:txBody>
                  <a:tcPr/>
                </a:tc>
                <a:tc>
                  <a:txBody>
                    <a:bodyPr/>
                    <a:lstStyle/>
                    <a:p>
                      <a:pPr algn="ctr"/>
                      <a:endParaRPr lang="en-US" sz="3200" dirty="0"/>
                    </a:p>
                  </a:txBody>
                  <a:tcPr/>
                </a:tc>
                <a:extLst>
                  <a:ext uri="{0D108BD9-81ED-4DB2-BD59-A6C34878D82A}">
                    <a16:rowId xmlns:a16="http://schemas.microsoft.com/office/drawing/2014/main" val="10003"/>
                  </a:ext>
                </a:extLst>
              </a:tr>
              <a:tr h="370840">
                <a:tc>
                  <a:txBody>
                    <a:bodyPr/>
                    <a:lstStyle/>
                    <a:p>
                      <a:pPr algn="ctr"/>
                      <a:r>
                        <a:rPr lang="en-US" sz="3200" dirty="0" smtClean="0"/>
                        <a:t>C1</a:t>
                      </a:r>
                      <a:endParaRPr lang="en-US" sz="3200" dirty="0"/>
                    </a:p>
                  </a:txBody>
                  <a:tcPr/>
                </a:tc>
                <a:tc>
                  <a:txBody>
                    <a:bodyPr/>
                    <a:lstStyle/>
                    <a:p>
                      <a:pPr algn="ctr"/>
                      <a:r>
                        <a:rPr lang="en-US" sz="3200" dirty="0" smtClean="0"/>
                        <a:t>41</a:t>
                      </a:r>
                      <a:endParaRPr lang="en-US" sz="3200" dirty="0"/>
                    </a:p>
                  </a:txBody>
                  <a:tcPr/>
                </a:tc>
                <a:tc>
                  <a:txBody>
                    <a:bodyPr/>
                    <a:lstStyle/>
                    <a:p>
                      <a:pPr algn="ctr"/>
                      <a:r>
                        <a:rPr lang="en-US" sz="3200" dirty="0" smtClean="0"/>
                        <a:t>75</a:t>
                      </a:r>
                      <a:endParaRPr lang="en-US" sz="3200" dirty="0"/>
                    </a:p>
                  </a:txBody>
                  <a:tcPr/>
                </a:tc>
                <a:tc>
                  <a:txBody>
                    <a:bodyPr/>
                    <a:lstStyle/>
                    <a:p>
                      <a:pPr algn="ctr"/>
                      <a:r>
                        <a:rPr lang="en-US" sz="3200" dirty="0" smtClean="0"/>
                        <a:t>38</a:t>
                      </a:r>
                      <a:endParaRPr lang="en-US" sz="3200" dirty="0"/>
                    </a:p>
                  </a:txBody>
                  <a:tcPr/>
                </a:tc>
                <a:tc>
                  <a:txBody>
                    <a:bodyPr/>
                    <a:lstStyle/>
                    <a:p>
                      <a:pPr algn="ctr"/>
                      <a:r>
                        <a:rPr lang="en-US" sz="3200" dirty="0" smtClean="0"/>
                        <a:t>0</a:t>
                      </a:r>
                      <a:endParaRPr lang="en-US" sz="3200" dirty="0"/>
                    </a:p>
                  </a:txBody>
                  <a:tcPr/>
                </a:tc>
                <a:tc>
                  <a:txBody>
                    <a:bodyPr/>
                    <a:lstStyle/>
                    <a:p>
                      <a:pPr algn="ctr"/>
                      <a:endParaRPr lang="en-US" sz="3200" dirty="0"/>
                    </a:p>
                  </a:txBody>
                  <a:tcPr/>
                </a:tc>
                <a:tc>
                  <a:txBody>
                    <a:bodyPr/>
                    <a:lstStyle/>
                    <a:p>
                      <a:pPr algn="ctr"/>
                      <a:endParaRPr lang="en-US" sz="3200" dirty="0"/>
                    </a:p>
                  </a:txBody>
                  <a:tcPr/>
                </a:tc>
                <a:tc>
                  <a:txBody>
                    <a:bodyPr/>
                    <a:lstStyle/>
                    <a:p>
                      <a:pPr algn="ctr"/>
                      <a:endParaRPr lang="en-US" sz="3200" dirty="0"/>
                    </a:p>
                  </a:txBody>
                  <a:tcPr/>
                </a:tc>
                <a:tc>
                  <a:txBody>
                    <a:bodyPr/>
                    <a:lstStyle/>
                    <a:p>
                      <a:pPr algn="ctr"/>
                      <a:endParaRPr lang="en-US" sz="3200" dirty="0"/>
                    </a:p>
                  </a:txBody>
                  <a:tcPr/>
                </a:tc>
                <a:extLst>
                  <a:ext uri="{0D108BD9-81ED-4DB2-BD59-A6C34878D82A}">
                    <a16:rowId xmlns:a16="http://schemas.microsoft.com/office/drawing/2014/main" val="10004"/>
                  </a:ext>
                </a:extLst>
              </a:tr>
              <a:tr h="370840">
                <a:tc>
                  <a:txBody>
                    <a:bodyPr/>
                    <a:lstStyle/>
                    <a:p>
                      <a:pPr algn="ctr"/>
                      <a:r>
                        <a:rPr lang="en-US" sz="3200" dirty="0" smtClean="0"/>
                        <a:t>C2</a:t>
                      </a:r>
                      <a:endParaRPr lang="en-US" sz="3200" dirty="0"/>
                    </a:p>
                  </a:txBody>
                  <a:tcPr/>
                </a:tc>
                <a:tc>
                  <a:txBody>
                    <a:bodyPr/>
                    <a:lstStyle/>
                    <a:p>
                      <a:pPr algn="ctr"/>
                      <a:r>
                        <a:rPr lang="en-US" sz="3200" dirty="0" smtClean="0"/>
                        <a:t>61.5</a:t>
                      </a:r>
                      <a:endParaRPr lang="en-US" sz="3200" dirty="0"/>
                    </a:p>
                  </a:txBody>
                  <a:tcPr/>
                </a:tc>
                <a:tc>
                  <a:txBody>
                    <a:bodyPr/>
                    <a:lstStyle/>
                    <a:p>
                      <a:pPr algn="ctr"/>
                      <a:r>
                        <a:rPr lang="en-US" sz="3200" dirty="0" smtClean="0"/>
                        <a:t>27.5</a:t>
                      </a:r>
                      <a:endParaRPr lang="en-US" sz="3200" dirty="0"/>
                    </a:p>
                  </a:txBody>
                  <a:tcPr/>
                </a:tc>
                <a:tc>
                  <a:txBody>
                    <a:bodyPr/>
                    <a:lstStyle/>
                    <a:p>
                      <a:pPr algn="ctr"/>
                      <a:r>
                        <a:rPr lang="en-US" sz="3200" dirty="0" smtClean="0"/>
                        <a:t>74.5</a:t>
                      </a:r>
                      <a:endParaRPr lang="en-US" sz="3200" dirty="0"/>
                    </a:p>
                  </a:txBody>
                  <a:tcPr/>
                </a:tc>
                <a:tc>
                  <a:txBody>
                    <a:bodyPr/>
                    <a:lstStyle/>
                    <a:p>
                      <a:pPr algn="ctr"/>
                      <a:r>
                        <a:rPr lang="en-US" sz="3200" dirty="0" smtClean="0"/>
                        <a:t>97.5</a:t>
                      </a:r>
                      <a:endParaRPr lang="en-US" sz="3200" dirty="0"/>
                    </a:p>
                  </a:txBody>
                  <a:tcPr/>
                </a:tc>
                <a:tc>
                  <a:txBody>
                    <a:bodyPr/>
                    <a:lstStyle/>
                    <a:p>
                      <a:pPr algn="ctr"/>
                      <a:r>
                        <a:rPr lang="en-US" sz="3200" dirty="0" smtClean="0"/>
                        <a:t>0</a:t>
                      </a:r>
                      <a:endParaRPr lang="en-US" sz="3200" dirty="0"/>
                    </a:p>
                  </a:txBody>
                  <a:tcPr/>
                </a:tc>
                <a:tc>
                  <a:txBody>
                    <a:bodyPr/>
                    <a:lstStyle/>
                    <a:p>
                      <a:pPr algn="ctr"/>
                      <a:endParaRPr lang="en-US" sz="3200" dirty="0"/>
                    </a:p>
                  </a:txBody>
                  <a:tcPr/>
                </a:tc>
                <a:tc>
                  <a:txBody>
                    <a:bodyPr/>
                    <a:lstStyle/>
                    <a:p>
                      <a:pPr algn="ctr"/>
                      <a:endParaRPr lang="en-US" sz="3200" dirty="0"/>
                    </a:p>
                  </a:txBody>
                  <a:tcPr/>
                </a:tc>
                <a:tc>
                  <a:txBody>
                    <a:bodyPr/>
                    <a:lstStyle/>
                    <a:p>
                      <a:pPr algn="ctr"/>
                      <a:endParaRPr lang="en-US" sz="3200" dirty="0"/>
                    </a:p>
                  </a:txBody>
                  <a:tcPr/>
                </a:tc>
                <a:extLst>
                  <a:ext uri="{0D108BD9-81ED-4DB2-BD59-A6C34878D82A}">
                    <a16:rowId xmlns:a16="http://schemas.microsoft.com/office/drawing/2014/main" val="10005"/>
                  </a:ext>
                </a:extLst>
              </a:tr>
              <a:tr h="370840">
                <a:tc>
                  <a:txBody>
                    <a:bodyPr/>
                    <a:lstStyle/>
                    <a:p>
                      <a:pPr algn="ctr"/>
                      <a:r>
                        <a:rPr lang="en-US" sz="3200" dirty="0" smtClean="0"/>
                        <a:t>S7</a:t>
                      </a:r>
                      <a:endParaRPr lang="en-US" sz="3200" dirty="0"/>
                    </a:p>
                  </a:txBody>
                  <a:tcPr/>
                </a:tc>
                <a:tc>
                  <a:txBody>
                    <a:bodyPr/>
                    <a:lstStyle/>
                    <a:p>
                      <a:pPr algn="ctr"/>
                      <a:r>
                        <a:rPr lang="en-US" sz="3200" dirty="0" smtClean="0"/>
                        <a:t>18</a:t>
                      </a:r>
                      <a:endParaRPr lang="en-US" sz="3200" dirty="0"/>
                    </a:p>
                  </a:txBody>
                  <a:tcPr/>
                </a:tc>
                <a:tc>
                  <a:txBody>
                    <a:bodyPr/>
                    <a:lstStyle/>
                    <a:p>
                      <a:pPr algn="ctr"/>
                      <a:r>
                        <a:rPr lang="en-US" sz="3200" dirty="0" smtClean="0"/>
                        <a:t>46</a:t>
                      </a:r>
                      <a:endParaRPr lang="en-US" sz="3200" dirty="0"/>
                    </a:p>
                  </a:txBody>
                  <a:tcPr/>
                </a:tc>
                <a:tc>
                  <a:txBody>
                    <a:bodyPr/>
                    <a:lstStyle/>
                    <a:p>
                      <a:pPr algn="ctr"/>
                      <a:r>
                        <a:rPr lang="en-US" sz="3200" dirty="0" smtClean="0"/>
                        <a:t>16</a:t>
                      </a:r>
                      <a:endParaRPr lang="en-US" sz="3200" dirty="0"/>
                    </a:p>
                  </a:txBody>
                  <a:tcPr>
                    <a:solidFill>
                      <a:srgbClr val="D8FF89"/>
                    </a:solidFill>
                  </a:tcPr>
                </a:tc>
                <a:tc>
                  <a:txBody>
                    <a:bodyPr/>
                    <a:lstStyle/>
                    <a:p>
                      <a:pPr algn="ctr"/>
                      <a:r>
                        <a:rPr lang="en-US" sz="3200" dirty="0" smtClean="0"/>
                        <a:t>29</a:t>
                      </a:r>
                      <a:endParaRPr lang="en-US" sz="3200" dirty="0"/>
                    </a:p>
                  </a:txBody>
                  <a:tcPr/>
                </a:tc>
                <a:tc>
                  <a:txBody>
                    <a:bodyPr/>
                    <a:lstStyle/>
                    <a:p>
                      <a:pPr algn="ctr"/>
                      <a:r>
                        <a:rPr lang="en-US" sz="3200" dirty="0" smtClean="0"/>
                        <a:t>69.5</a:t>
                      </a:r>
                      <a:endParaRPr lang="en-US" sz="3200" dirty="0"/>
                    </a:p>
                  </a:txBody>
                  <a:tcPr/>
                </a:tc>
                <a:tc>
                  <a:txBody>
                    <a:bodyPr/>
                    <a:lstStyle/>
                    <a:p>
                      <a:pPr algn="ctr"/>
                      <a:r>
                        <a:rPr lang="en-US" sz="3200" dirty="0" smtClean="0"/>
                        <a:t>0</a:t>
                      </a:r>
                      <a:endParaRPr lang="en-US" sz="3200" dirty="0"/>
                    </a:p>
                  </a:txBody>
                  <a:tcPr/>
                </a:tc>
                <a:tc>
                  <a:txBody>
                    <a:bodyPr/>
                    <a:lstStyle/>
                    <a:p>
                      <a:pPr algn="ctr"/>
                      <a:endParaRPr lang="en-US" sz="3200" dirty="0"/>
                    </a:p>
                  </a:txBody>
                  <a:tcPr/>
                </a:tc>
                <a:tc>
                  <a:txBody>
                    <a:bodyPr/>
                    <a:lstStyle/>
                    <a:p>
                      <a:pPr algn="ctr"/>
                      <a:endParaRPr lang="en-US" sz="3200" dirty="0"/>
                    </a:p>
                  </a:txBody>
                  <a:tcPr/>
                </a:tc>
                <a:extLst>
                  <a:ext uri="{0D108BD9-81ED-4DB2-BD59-A6C34878D82A}">
                    <a16:rowId xmlns:a16="http://schemas.microsoft.com/office/drawing/2014/main" val="10006"/>
                  </a:ext>
                </a:extLst>
              </a:tr>
              <a:tr h="370840">
                <a:tc>
                  <a:txBody>
                    <a:bodyPr/>
                    <a:lstStyle/>
                    <a:p>
                      <a:pPr algn="ctr"/>
                      <a:r>
                        <a:rPr lang="en-US" sz="3200" dirty="0" smtClean="0"/>
                        <a:t>S9</a:t>
                      </a:r>
                      <a:endParaRPr lang="en-US" sz="3200" dirty="0"/>
                    </a:p>
                  </a:txBody>
                  <a:tcPr/>
                </a:tc>
                <a:tc>
                  <a:txBody>
                    <a:bodyPr/>
                    <a:lstStyle/>
                    <a:p>
                      <a:pPr algn="ctr"/>
                      <a:r>
                        <a:rPr lang="en-US" sz="3200" dirty="0" smtClean="0"/>
                        <a:t>20</a:t>
                      </a:r>
                      <a:endParaRPr lang="en-US" sz="3200" dirty="0"/>
                    </a:p>
                  </a:txBody>
                  <a:tcPr/>
                </a:tc>
                <a:tc>
                  <a:txBody>
                    <a:bodyPr/>
                    <a:lstStyle/>
                    <a:p>
                      <a:pPr algn="ctr"/>
                      <a:r>
                        <a:rPr lang="en-US" sz="3200" dirty="0" smtClean="0"/>
                        <a:t>22</a:t>
                      </a:r>
                      <a:endParaRPr lang="en-US" sz="3200" dirty="0"/>
                    </a:p>
                  </a:txBody>
                  <a:tcPr/>
                </a:tc>
                <a:tc>
                  <a:txBody>
                    <a:bodyPr/>
                    <a:lstStyle/>
                    <a:p>
                      <a:pPr algn="ctr"/>
                      <a:r>
                        <a:rPr lang="en-US" sz="3200" dirty="0" smtClean="0"/>
                        <a:t>36</a:t>
                      </a:r>
                      <a:endParaRPr lang="en-US" sz="3200" dirty="0"/>
                    </a:p>
                  </a:txBody>
                  <a:tcPr/>
                </a:tc>
                <a:tc>
                  <a:txBody>
                    <a:bodyPr/>
                    <a:lstStyle/>
                    <a:p>
                      <a:pPr algn="ctr"/>
                      <a:r>
                        <a:rPr lang="en-US" sz="3200" dirty="0" smtClean="0"/>
                        <a:t>59</a:t>
                      </a:r>
                      <a:endParaRPr lang="en-US" sz="3200" dirty="0"/>
                    </a:p>
                  </a:txBody>
                  <a:tcPr/>
                </a:tc>
                <a:tc>
                  <a:txBody>
                    <a:bodyPr/>
                    <a:lstStyle/>
                    <a:p>
                      <a:pPr algn="ctr"/>
                      <a:r>
                        <a:rPr lang="en-US" sz="3200" dirty="0" smtClean="0"/>
                        <a:t>41.5</a:t>
                      </a:r>
                      <a:endParaRPr lang="en-US" sz="3200" dirty="0"/>
                    </a:p>
                  </a:txBody>
                  <a:tcPr/>
                </a:tc>
                <a:tc>
                  <a:txBody>
                    <a:bodyPr/>
                    <a:lstStyle/>
                    <a:p>
                      <a:pPr algn="ctr"/>
                      <a:r>
                        <a:rPr lang="en-US" sz="3200" dirty="0" smtClean="0"/>
                        <a:t>30</a:t>
                      </a:r>
                      <a:endParaRPr lang="en-US" sz="3200" dirty="0"/>
                    </a:p>
                  </a:txBody>
                  <a:tcPr/>
                </a:tc>
                <a:tc>
                  <a:txBody>
                    <a:bodyPr/>
                    <a:lstStyle/>
                    <a:p>
                      <a:pPr algn="ctr"/>
                      <a:r>
                        <a:rPr lang="en-US" sz="3200" dirty="0" smtClean="0"/>
                        <a:t>0</a:t>
                      </a:r>
                      <a:endParaRPr lang="en-US" sz="3200" dirty="0"/>
                    </a:p>
                  </a:txBody>
                  <a:tcPr/>
                </a:tc>
                <a:tc>
                  <a:txBody>
                    <a:bodyPr/>
                    <a:lstStyle/>
                    <a:p>
                      <a:pPr algn="ctr"/>
                      <a:endParaRPr lang="en-US" sz="3200" dirty="0"/>
                    </a:p>
                  </a:txBody>
                  <a:tcPr/>
                </a:tc>
                <a:extLst>
                  <a:ext uri="{0D108BD9-81ED-4DB2-BD59-A6C34878D82A}">
                    <a16:rowId xmlns:a16="http://schemas.microsoft.com/office/drawing/2014/main" val="10007"/>
                  </a:ext>
                </a:extLst>
              </a:tr>
              <a:tr h="370840">
                <a:tc>
                  <a:txBody>
                    <a:bodyPr/>
                    <a:lstStyle/>
                    <a:p>
                      <a:pPr algn="ctr"/>
                      <a:r>
                        <a:rPr lang="en-US" sz="3200" dirty="0" smtClean="0"/>
                        <a:t>S10</a:t>
                      </a:r>
                      <a:endParaRPr lang="en-US" sz="3200" dirty="0"/>
                    </a:p>
                  </a:txBody>
                  <a:tcPr/>
                </a:tc>
                <a:tc>
                  <a:txBody>
                    <a:bodyPr/>
                    <a:lstStyle/>
                    <a:p>
                      <a:pPr algn="ctr"/>
                      <a:r>
                        <a:rPr lang="en-US" sz="3200" dirty="0" smtClean="0"/>
                        <a:t>52</a:t>
                      </a:r>
                      <a:endParaRPr lang="en-US" sz="3200" dirty="0"/>
                    </a:p>
                  </a:txBody>
                  <a:tcPr/>
                </a:tc>
                <a:tc>
                  <a:txBody>
                    <a:bodyPr/>
                    <a:lstStyle/>
                    <a:p>
                      <a:pPr algn="ctr"/>
                      <a:r>
                        <a:rPr lang="en-US" sz="3200" dirty="0" smtClean="0"/>
                        <a:t>44</a:t>
                      </a:r>
                      <a:endParaRPr lang="en-US" sz="3200" dirty="0"/>
                    </a:p>
                  </a:txBody>
                  <a:tcPr/>
                </a:tc>
                <a:tc>
                  <a:txBody>
                    <a:bodyPr/>
                    <a:lstStyle/>
                    <a:p>
                      <a:pPr algn="ctr"/>
                      <a:r>
                        <a:rPr lang="en-US" sz="3200" dirty="0" smtClean="0"/>
                        <a:t>60</a:t>
                      </a:r>
                      <a:endParaRPr lang="en-US" sz="3200" dirty="0"/>
                    </a:p>
                  </a:txBody>
                  <a:tcPr/>
                </a:tc>
                <a:tc>
                  <a:txBody>
                    <a:bodyPr/>
                    <a:lstStyle/>
                    <a:p>
                      <a:pPr algn="ctr"/>
                      <a:r>
                        <a:rPr lang="en-US" sz="3200" dirty="0" smtClean="0"/>
                        <a:t>88</a:t>
                      </a:r>
                      <a:endParaRPr lang="en-US" sz="3200" dirty="0"/>
                    </a:p>
                  </a:txBody>
                  <a:tcPr/>
                </a:tc>
                <a:tc>
                  <a:txBody>
                    <a:bodyPr/>
                    <a:lstStyle/>
                    <a:p>
                      <a:pPr algn="ctr"/>
                      <a:r>
                        <a:rPr lang="en-US" sz="3200" dirty="0" smtClean="0"/>
                        <a:t>62.5</a:t>
                      </a:r>
                      <a:endParaRPr lang="en-US" sz="3200" dirty="0"/>
                    </a:p>
                  </a:txBody>
                  <a:tcPr/>
                </a:tc>
                <a:tc>
                  <a:txBody>
                    <a:bodyPr/>
                    <a:lstStyle/>
                    <a:p>
                      <a:pPr algn="ctr"/>
                      <a:r>
                        <a:rPr lang="en-US" sz="3200" dirty="0" smtClean="0"/>
                        <a:t>60</a:t>
                      </a:r>
                      <a:endParaRPr lang="en-US" sz="3200" dirty="0"/>
                    </a:p>
                  </a:txBody>
                  <a:tcPr/>
                </a:tc>
                <a:tc>
                  <a:txBody>
                    <a:bodyPr/>
                    <a:lstStyle/>
                    <a:p>
                      <a:pPr algn="ctr"/>
                      <a:r>
                        <a:rPr lang="en-US" sz="3200" dirty="0" smtClean="0"/>
                        <a:t>58</a:t>
                      </a:r>
                    </a:p>
                  </a:txBody>
                  <a:tcPr/>
                </a:tc>
                <a:tc>
                  <a:txBody>
                    <a:bodyPr/>
                    <a:lstStyle/>
                    <a:p>
                      <a:pPr algn="ctr"/>
                      <a:r>
                        <a:rPr lang="en-US" sz="3200" dirty="0" smtClean="0"/>
                        <a:t>0</a:t>
                      </a:r>
                      <a:endParaRPr lang="en-US" sz="3200" dirty="0"/>
                    </a:p>
                  </a:txBody>
                  <a:tcPr/>
                </a:tc>
                <a:extLst>
                  <a:ext uri="{0D108BD9-81ED-4DB2-BD59-A6C34878D82A}">
                    <a16:rowId xmlns:a16="http://schemas.microsoft.com/office/drawing/2014/main" val="10008"/>
                  </a:ext>
                </a:extLst>
              </a:tr>
            </a:tbl>
          </a:graphicData>
        </a:graphic>
      </p:graphicFrame>
      <p:grpSp>
        <p:nvGrpSpPr>
          <p:cNvPr id="35" name="Group 34"/>
          <p:cNvGrpSpPr/>
          <p:nvPr/>
        </p:nvGrpSpPr>
        <p:grpSpPr>
          <a:xfrm>
            <a:off x="153060" y="6112166"/>
            <a:ext cx="12360166" cy="7615368"/>
            <a:chOff x="1508893" y="6112166"/>
            <a:chExt cx="12360166" cy="7615368"/>
          </a:xfrm>
        </p:grpSpPr>
        <p:sp>
          <p:nvSpPr>
            <p:cNvPr id="5" name="Rectangle 4"/>
            <p:cNvSpPr/>
            <p:nvPr/>
          </p:nvSpPr>
          <p:spPr>
            <a:xfrm>
              <a:off x="1508893" y="6112166"/>
              <a:ext cx="12360166" cy="687376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p:cNvSpPr/>
            <p:nvPr/>
          </p:nvSpPr>
          <p:spPr>
            <a:xfrm>
              <a:off x="7388321" y="6607159"/>
              <a:ext cx="5313705" cy="636865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4702090" y="7157544"/>
              <a:ext cx="4669502" cy="581827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8823434" y="11877089"/>
              <a:ext cx="884949" cy="109873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2416628" y="13065382"/>
              <a:ext cx="582211" cy="646331"/>
            </a:xfrm>
            <a:prstGeom prst="rect">
              <a:avLst/>
            </a:prstGeom>
            <a:noFill/>
          </p:spPr>
          <p:txBody>
            <a:bodyPr wrap="none" rtlCol="0">
              <a:spAutoFit/>
            </a:bodyPr>
            <a:lstStyle/>
            <a:p>
              <a:r>
                <a:rPr lang="en-US" dirty="0" smtClean="0"/>
                <a:t>S1</a:t>
              </a:r>
              <a:endParaRPr lang="en-US" dirty="0"/>
            </a:p>
          </p:txBody>
        </p:sp>
        <p:sp>
          <p:nvSpPr>
            <p:cNvPr id="18" name="TextBox 17"/>
            <p:cNvSpPr txBox="1"/>
            <p:nvPr/>
          </p:nvSpPr>
          <p:spPr>
            <a:xfrm>
              <a:off x="3266646" y="13033850"/>
              <a:ext cx="644728" cy="646331"/>
            </a:xfrm>
            <a:prstGeom prst="rect">
              <a:avLst/>
            </a:prstGeom>
            <a:noFill/>
          </p:spPr>
          <p:txBody>
            <a:bodyPr wrap="none" rtlCol="0">
              <a:spAutoFit/>
            </a:bodyPr>
            <a:lstStyle/>
            <a:p>
              <a:r>
                <a:rPr lang="en-US" dirty="0" smtClean="0"/>
                <a:t>S3</a:t>
              </a:r>
              <a:endParaRPr lang="en-US" dirty="0"/>
            </a:p>
          </p:txBody>
        </p:sp>
        <p:sp>
          <p:nvSpPr>
            <p:cNvPr id="19" name="TextBox 18"/>
            <p:cNvSpPr txBox="1"/>
            <p:nvPr/>
          </p:nvSpPr>
          <p:spPr>
            <a:xfrm>
              <a:off x="4063774" y="13018141"/>
              <a:ext cx="638316" cy="646331"/>
            </a:xfrm>
            <a:prstGeom prst="rect">
              <a:avLst/>
            </a:prstGeom>
            <a:noFill/>
          </p:spPr>
          <p:txBody>
            <a:bodyPr wrap="none" rtlCol="0">
              <a:spAutoFit/>
            </a:bodyPr>
            <a:lstStyle/>
            <a:p>
              <a:r>
                <a:rPr lang="en-US" dirty="0" smtClean="0"/>
                <a:t>S7</a:t>
              </a:r>
              <a:endParaRPr lang="en-US" dirty="0"/>
            </a:p>
          </p:txBody>
        </p:sp>
        <p:sp>
          <p:nvSpPr>
            <p:cNvPr id="20" name="TextBox 19"/>
            <p:cNvSpPr txBox="1"/>
            <p:nvPr/>
          </p:nvSpPr>
          <p:spPr>
            <a:xfrm>
              <a:off x="5694809" y="12990176"/>
              <a:ext cx="633507" cy="646331"/>
            </a:xfrm>
            <a:prstGeom prst="rect">
              <a:avLst/>
            </a:prstGeom>
            <a:noFill/>
          </p:spPr>
          <p:txBody>
            <a:bodyPr wrap="none" rtlCol="0">
              <a:spAutoFit/>
            </a:bodyPr>
            <a:lstStyle/>
            <a:p>
              <a:r>
                <a:rPr lang="en-US" dirty="0" smtClean="0"/>
                <a:t>S2</a:t>
              </a:r>
              <a:endParaRPr lang="en-US" dirty="0"/>
            </a:p>
          </p:txBody>
        </p:sp>
        <p:sp>
          <p:nvSpPr>
            <p:cNvPr id="21" name="TextBox 20"/>
            <p:cNvSpPr txBox="1"/>
            <p:nvPr/>
          </p:nvSpPr>
          <p:spPr>
            <a:xfrm>
              <a:off x="6491178" y="13002319"/>
              <a:ext cx="673582" cy="646331"/>
            </a:xfrm>
            <a:prstGeom prst="rect">
              <a:avLst/>
            </a:prstGeom>
            <a:noFill/>
          </p:spPr>
          <p:txBody>
            <a:bodyPr wrap="none" rtlCol="0">
              <a:spAutoFit/>
            </a:bodyPr>
            <a:lstStyle/>
            <a:p>
              <a:r>
                <a:rPr lang="en-US" dirty="0" smtClean="0"/>
                <a:t>S9</a:t>
              </a:r>
              <a:endParaRPr lang="en-US" dirty="0"/>
            </a:p>
          </p:txBody>
        </p:sp>
        <p:sp>
          <p:nvSpPr>
            <p:cNvPr id="22" name="TextBox 21"/>
            <p:cNvSpPr txBox="1"/>
            <p:nvPr/>
          </p:nvSpPr>
          <p:spPr>
            <a:xfrm>
              <a:off x="8575223" y="13069060"/>
              <a:ext cx="667170" cy="646331"/>
            </a:xfrm>
            <a:prstGeom prst="rect">
              <a:avLst/>
            </a:prstGeom>
            <a:noFill/>
          </p:spPr>
          <p:txBody>
            <a:bodyPr wrap="none" rtlCol="0">
              <a:spAutoFit/>
            </a:bodyPr>
            <a:lstStyle/>
            <a:p>
              <a:r>
                <a:rPr lang="en-US" dirty="0" smtClean="0"/>
                <a:t>S4</a:t>
              </a:r>
              <a:endParaRPr lang="en-US" dirty="0"/>
            </a:p>
          </p:txBody>
        </p:sp>
        <p:sp>
          <p:nvSpPr>
            <p:cNvPr id="23" name="TextBox 22"/>
            <p:cNvSpPr txBox="1"/>
            <p:nvPr/>
          </p:nvSpPr>
          <p:spPr>
            <a:xfrm>
              <a:off x="9371592" y="13081203"/>
              <a:ext cx="673582" cy="646331"/>
            </a:xfrm>
            <a:prstGeom prst="rect">
              <a:avLst/>
            </a:prstGeom>
            <a:noFill/>
          </p:spPr>
          <p:txBody>
            <a:bodyPr wrap="none" rtlCol="0">
              <a:spAutoFit/>
            </a:bodyPr>
            <a:lstStyle/>
            <a:p>
              <a:r>
                <a:rPr lang="en-US" dirty="0" smtClean="0"/>
                <a:t>S8</a:t>
              </a:r>
              <a:endParaRPr lang="en-US" dirty="0"/>
            </a:p>
          </p:txBody>
        </p:sp>
        <p:sp>
          <p:nvSpPr>
            <p:cNvPr id="24" name="TextBox 23"/>
            <p:cNvSpPr txBox="1"/>
            <p:nvPr/>
          </p:nvSpPr>
          <p:spPr>
            <a:xfrm>
              <a:off x="10845232" y="12975818"/>
              <a:ext cx="646331" cy="646331"/>
            </a:xfrm>
            <a:prstGeom prst="rect">
              <a:avLst/>
            </a:prstGeom>
            <a:noFill/>
          </p:spPr>
          <p:txBody>
            <a:bodyPr wrap="none" rtlCol="0">
              <a:spAutoFit/>
            </a:bodyPr>
            <a:lstStyle/>
            <a:p>
              <a:r>
                <a:rPr lang="en-US" dirty="0" smtClean="0"/>
                <a:t>S5</a:t>
              </a:r>
              <a:endParaRPr lang="en-US" dirty="0"/>
            </a:p>
          </p:txBody>
        </p:sp>
        <p:sp>
          <p:nvSpPr>
            <p:cNvPr id="25" name="TextBox 24"/>
            <p:cNvSpPr txBox="1"/>
            <p:nvPr/>
          </p:nvSpPr>
          <p:spPr>
            <a:xfrm>
              <a:off x="11641601" y="12987961"/>
              <a:ext cx="675185" cy="646331"/>
            </a:xfrm>
            <a:prstGeom prst="rect">
              <a:avLst/>
            </a:prstGeom>
            <a:noFill/>
          </p:spPr>
          <p:txBody>
            <a:bodyPr wrap="none" rtlCol="0">
              <a:spAutoFit/>
            </a:bodyPr>
            <a:lstStyle/>
            <a:p>
              <a:r>
                <a:rPr lang="en-US" dirty="0" smtClean="0"/>
                <a:t>S6</a:t>
              </a:r>
              <a:endParaRPr lang="en-US" dirty="0"/>
            </a:p>
          </p:txBody>
        </p:sp>
        <p:sp>
          <p:nvSpPr>
            <p:cNvPr id="26" name="TextBox 25"/>
            <p:cNvSpPr txBox="1"/>
            <p:nvPr/>
          </p:nvSpPr>
          <p:spPr>
            <a:xfrm>
              <a:off x="12897587" y="12985931"/>
              <a:ext cx="835485" cy="646331"/>
            </a:xfrm>
            <a:prstGeom prst="rect">
              <a:avLst/>
            </a:prstGeom>
            <a:noFill/>
          </p:spPr>
          <p:txBody>
            <a:bodyPr wrap="none" rtlCol="0">
              <a:spAutoFit/>
            </a:bodyPr>
            <a:lstStyle/>
            <a:p>
              <a:r>
                <a:rPr lang="en-US" dirty="0" smtClean="0"/>
                <a:t>S10</a:t>
              </a:r>
              <a:endParaRPr lang="en-US" dirty="0"/>
            </a:p>
          </p:txBody>
        </p:sp>
        <p:sp>
          <p:nvSpPr>
            <p:cNvPr id="30" name="Rectangle 29"/>
            <p:cNvSpPr/>
            <p:nvPr/>
          </p:nvSpPr>
          <p:spPr>
            <a:xfrm>
              <a:off x="11641601" y="9549048"/>
              <a:ext cx="1673728" cy="342677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11161986" y="11887200"/>
              <a:ext cx="884949" cy="109873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3309553" y="8450317"/>
              <a:ext cx="3150094" cy="453985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2707733" y="10663312"/>
              <a:ext cx="1203641" cy="231250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3557752" y="11877087"/>
              <a:ext cx="884949" cy="109873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6017173" y="11877088"/>
              <a:ext cx="884949" cy="109873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4" name="Straight Connector 33"/>
            <p:cNvCxnSpPr/>
            <p:nvPr/>
          </p:nvCxnSpPr>
          <p:spPr>
            <a:xfrm>
              <a:off x="10045174" y="6112166"/>
              <a:ext cx="0" cy="494993"/>
            </a:xfrm>
            <a:prstGeom prst="line">
              <a:avLst/>
            </a:prstGeom>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669045" y="12113399"/>
              <a:ext cx="662361" cy="646331"/>
            </a:xfrm>
            <a:prstGeom prst="rect">
              <a:avLst/>
            </a:prstGeom>
            <a:noFill/>
          </p:spPr>
          <p:txBody>
            <a:bodyPr wrap="none" rtlCol="0">
              <a:spAutoFit/>
            </a:bodyPr>
            <a:lstStyle/>
            <a:p>
              <a:r>
                <a:rPr lang="en-US" dirty="0" smtClean="0"/>
                <a:t>C3</a:t>
              </a:r>
              <a:endParaRPr lang="en-US" dirty="0"/>
            </a:p>
          </p:txBody>
        </p:sp>
        <p:sp>
          <p:nvSpPr>
            <p:cNvPr id="29" name="TextBox 28"/>
            <p:cNvSpPr txBox="1"/>
            <p:nvPr/>
          </p:nvSpPr>
          <p:spPr>
            <a:xfrm>
              <a:off x="3431399" y="9872213"/>
              <a:ext cx="684803" cy="646331"/>
            </a:xfrm>
            <a:prstGeom prst="rect">
              <a:avLst/>
            </a:prstGeom>
            <a:noFill/>
          </p:spPr>
          <p:txBody>
            <a:bodyPr wrap="none" rtlCol="0">
              <a:spAutoFit/>
            </a:bodyPr>
            <a:lstStyle/>
            <a:p>
              <a:r>
                <a:rPr lang="en-US" dirty="0" smtClean="0"/>
                <a:t>C4</a:t>
              </a:r>
              <a:endParaRPr lang="en-US" dirty="0"/>
            </a:p>
          </p:txBody>
        </p:sp>
        <p:sp>
          <p:nvSpPr>
            <p:cNvPr id="16" name="TextBox 15"/>
            <p:cNvSpPr txBox="1"/>
            <p:nvPr/>
          </p:nvSpPr>
          <p:spPr>
            <a:xfrm>
              <a:off x="8908808" y="12279707"/>
              <a:ext cx="599844" cy="646331"/>
            </a:xfrm>
            <a:prstGeom prst="rect">
              <a:avLst/>
            </a:prstGeom>
            <a:noFill/>
          </p:spPr>
          <p:txBody>
            <a:bodyPr wrap="none" rtlCol="0">
              <a:spAutoFit/>
            </a:bodyPr>
            <a:lstStyle/>
            <a:p>
              <a:r>
                <a:rPr lang="en-US" dirty="0" smtClean="0"/>
                <a:t>C1</a:t>
              </a:r>
              <a:endParaRPr lang="en-US" dirty="0"/>
            </a:p>
          </p:txBody>
        </p:sp>
        <p:sp>
          <p:nvSpPr>
            <p:cNvPr id="14" name="TextBox 13"/>
            <p:cNvSpPr txBox="1"/>
            <p:nvPr/>
          </p:nvSpPr>
          <p:spPr>
            <a:xfrm>
              <a:off x="11348176" y="12066843"/>
              <a:ext cx="651140" cy="646331"/>
            </a:xfrm>
            <a:prstGeom prst="rect">
              <a:avLst/>
            </a:prstGeom>
            <a:noFill/>
          </p:spPr>
          <p:txBody>
            <a:bodyPr wrap="none" rtlCol="0">
              <a:spAutoFit/>
            </a:bodyPr>
            <a:lstStyle/>
            <a:p>
              <a:r>
                <a:rPr lang="en-US" dirty="0" smtClean="0"/>
                <a:t>C2</a:t>
              </a:r>
              <a:endParaRPr lang="en-US" dirty="0"/>
            </a:p>
          </p:txBody>
        </p:sp>
      </p:grpSp>
      <p:graphicFrame>
        <p:nvGraphicFramePr>
          <p:cNvPr id="33" name="Table 32"/>
          <p:cNvGraphicFramePr>
            <a:graphicFrameLocks noGrp="1"/>
          </p:cNvGraphicFramePr>
          <p:nvPr>
            <p:extLst>
              <p:ext uri="{D42A27DB-BD31-4B8C-83A1-F6EECF244321}">
                <p14:modId xmlns:p14="http://schemas.microsoft.com/office/powerpoint/2010/main" val="1419476166"/>
              </p:ext>
            </p:extLst>
          </p:nvPr>
        </p:nvGraphicFramePr>
        <p:xfrm>
          <a:off x="12891598" y="6854763"/>
          <a:ext cx="11166581" cy="5120640"/>
        </p:xfrm>
        <a:graphic>
          <a:graphicData uri="http://schemas.openxmlformats.org/drawingml/2006/table">
            <a:tbl>
              <a:tblPr firstRow="1" bandRow="1">
                <a:tableStyleId>{5C22544A-7EE6-4342-B048-85BDC9FD1C3A}</a:tableStyleId>
              </a:tblPr>
              <a:tblGrid>
                <a:gridCol w="1645761">
                  <a:extLst>
                    <a:ext uri="{9D8B030D-6E8A-4147-A177-3AD203B41FA5}">
                      <a16:colId xmlns:a16="http://schemas.microsoft.com/office/drawing/2014/main" val="20000"/>
                    </a:ext>
                  </a:extLst>
                </a:gridCol>
                <a:gridCol w="1228158">
                  <a:extLst>
                    <a:ext uri="{9D8B030D-6E8A-4147-A177-3AD203B41FA5}">
                      <a16:colId xmlns:a16="http://schemas.microsoft.com/office/drawing/2014/main" val="20001"/>
                    </a:ext>
                  </a:extLst>
                </a:gridCol>
                <a:gridCol w="1545021">
                  <a:extLst>
                    <a:ext uri="{9D8B030D-6E8A-4147-A177-3AD203B41FA5}">
                      <a16:colId xmlns:a16="http://schemas.microsoft.com/office/drawing/2014/main" val="20002"/>
                    </a:ext>
                  </a:extLst>
                </a:gridCol>
                <a:gridCol w="1702676">
                  <a:extLst>
                    <a:ext uri="{9D8B030D-6E8A-4147-A177-3AD203B41FA5}">
                      <a16:colId xmlns:a16="http://schemas.microsoft.com/office/drawing/2014/main" val="20003"/>
                    </a:ext>
                  </a:extLst>
                </a:gridCol>
                <a:gridCol w="1576552">
                  <a:extLst>
                    <a:ext uri="{9D8B030D-6E8A-4147-A177-3AD203B41FA5}">
                      <a16:colId xmlns:a16="http://schemas.microsoft.com/office/drawing/2014/main" val="20004"/>
                    </a:ext>
                  </a:extLst>
                </a:gridCol>
                <a:gridCol w="1387365">
                  <a:extLst>
                    <a:ext uri="{9D8B030D-6E8A-4147-A177-3AD203B41FA5}">
                      <a16:colId xmlns:a16="http://schemas.microsoft.com/office/drawing/2014/main" val="20005"/>
                    </a:ext>
                  </a:extLst>
                </a:gridCol>
                <a:gridCol w="1166648">
                  <a:extLst>
                    <a:ext uri="{9D8B030D-6E8A-4147-A177-3AD203B41FA5}">
                      <a16:colId xmlns:a16="http://schemas.microsoft.com/office/drawing/2014/main" val="20006"/>
                    </a:ext>
                  </a:extLst>
                </a:gridCol>
                <a:gridCol w="914400">
                  <a:extLst>
                    <a:ext uri="{9D8B030D-6E8A-4147-A177-3AD203B41FA5}">
                      <a16:colId xmlns:a16="http://schemas.microsoft.com/office/drawing/2014/main" val="20007"/>
                    </a:ext>
                  </a:extLst>
                </a:gridCol>
              </a:tblGrid>
              <a:tr h="370840">
                <a:tc>
                  <a:txBody>
                    <a:bodyPr/>
                    <a:lstStyle/>
                    <a:p>
                      <a:pPr algn="ctr"/>
                      <a:endParaRPr lang="en-US" sz="3200" dirty="0"/>
                    </a:p>
                  </a:txBody>
                  <a:tcPr/>
                </a:tc>
                <a:tc>
                  <a:txBody>
                    <a:bodyPr/>
                    <a:lstStyle/>
                    <a:p>
                      <a:pPr algn="ctr"/>
                      <a:r>
                        <a:rPr lang="en-US" sz="3200" dirty="0" smtClean="0"/>
                        <a:t>S1</a:t>
                      </a:r>
                      <a:endParaRPr lang="en-US" sz="3200" dirty="0"/>
                    </a:p>
                  </a:txBody>
                  <a:tcPr/>
                </a:tc>
                <a:tc>
                  <a:txBody>
                    <a:bodyPr/>
                    <a:lstStyle/>
                    <a:p>
                      <a:pPr algn="ctr"/>
                      <a:r>
                        <a:rPr lang="en-US" sz="3200" dirty="0" smtClean="0"/>
                        <a:t>S2</a:t>
                      </a:r>
                      <a:endParaRPr lang="en-US" sz="3200" dirty="0"/>
                    </a:p>
                  </a:txBody>
                  <a:tcPr/>
                </a:tc>
                <a:tc>
                  <a:txBody>
                    <a:bodyPr/>
                    <a:lstStyle/>
                    <a:p>
                      <a:pPr algn="ctr"/>
                      <a:r>
                        <a:rPr lang="en-US" sz="3200" dirty="0" smtClean="0"/>
                        <a:t>S3</a:t>
                      </a:r>
                      <a:endParaRPr lang="en-US" sz="3200" dirty="0"/>
                    </a:p>
                  </a:txBody>
                  <a:tcPr/>
                </a:tc>
                <a:tc>
                  <a:txBody>
                    <a:bodyPr/>
                    <a:lstStyle/>
                    <a:p>
                      <a:pPr algn="ctr"/>
                      <a:r>
                        <a:rPr lang="en-US" sz="3200" dirty="0" smtClean="0"/>
                        <a:t>C1</a:t>
                      </a:r>
                      <a:endParaRPr lang="en-US" sz="3200" dirty="0"/>
                    </a:p>
                  </a:txBody>
                  <a:tcPr/>
                </a:tc>
                <a:tc>
                  <a:txBody>
                    <a:bodyPr/>
                    <a:lstStyle/>
                    <a:p>
                      <a:pPr algn="ctr"/>
                      <a:r>
                        <a:rPr lang="en-US" sz="3200" dirty="0" smtClean="0"/>
                        <a:t>C2</a:t>
                      </a:r>
                      <a:endParaRPr lang="en-US" sz="3200" dirty="0"/>
                    </a:p>
                  </a:txBody>
                  <a:tcPr/>
                </a:tc>
                <a:tc>
                  <a:txBody>
                    <a:bodyPr/>
                    <a:lstStyle/>
                    <a:p>
                      <a:pPr algn="ctr"/>
                      <a:r>
                        <a:rPr lang="en-US" sz="3200" dirty="0" smtClean="0"/>
                        <a:t>S9</a:t>
                      </a:r>
                      <a:endParaRPr lang="en-US" sz="3200" dirty="0"/>
                    </a:p>
                  </a:txBody>
                  <a:tcPr/>
                </a:tc>
                <a:tc>
                  <a:txBody>
                    <a:bodyPr/>
                    <a:lstStyle/>
                    <a:p>
                      <a:pPr algn="ctr"/>
                      <a:r>
                        <a:rPr lang="en-US" sz="3200" dirty="0" smtClean="0"/>
                        <a:t>S10</a:t>
                      </a:r>
                      <a:endParaRPr lang="en-US" sz="3200" dirty="0"/>
                    </a:p>
                  </a:txBody>
                  <a:tcPr/>
                </a:tc>
                <a:extLst>
                  <a:ext uri="{0D108BD9-81ED-4DB2-BD59-A6C34878D82A}">
                    <a16:rowId xmlns:a16="http://schemas.microsoft.com/office/drawing/2014/main" val="10000"/>
                  </a:ext>
                </a:extLst>
              </a:tr>
              <a:tr h="370840">
                <a:tc>
                  <a:txBody>
                    <a:bodyPr/>
                    <a:lstStyle/>
                    <a:p>
                      <a:pPr algn="ctr"/>
                      <a:r>
                        <a:rPr lang="en-US" sz="3200" dirty="0" smtClean="0"/>
                        <a:t>S1</a:t>
                      </a:r>
                      <a:endParaRPr lang="en-US" sz="3200" dirty="0"/>
                    </a:p>
                  </a:txBody>
                  <a:tcPr/>
                </a:tc>
                <a:tc>
                  <a:txBody>
                    <a:bodyPr/>
                    <a:lstStyle/>
                    <a:p>
                      <a:pPr algn="ctr"/>
                      <a:r>
                        <a:rPr lang="en-US" sz="3200" dirty="0" smtClean="0"/>
                        <a:t>0</a:t>
                      </a:r>
                      <a:endParaRPr lang="en-US" sz="3200" dirty="0"/>
                    </a:p>
                  </a:txBody>
                  <a:tcPr/>
                </a:tc>
                <a:tc>
                  <a:txBody>
                    <a:bodyPr/>
                    <a:lstStyle/>
                    <a:p>
                      <a:pPr algn="ctr"/>
                      <a:endParaRPr lang="en-US" sz="3200" dirty="0"/>
                    </a:p>
                  </a:txBody>
                  <a:tcPr/>
                </a:tc>
                <a:tc>
                  <a:txBody>
                    <a:bodyPr/>
                    <a:lstStyle/>
                    <a:p>
                      <a:pPr algn="ctr"/>
                      <a:endParaRPr lang="en-US" sz="3200" dirty="0"/>
                    </a:p>
                  </a:txBody>
                  <a:tcPr/>
                </a:tc>
                <a:tc>
                  <a:txBody>
                    <a:bodyPr/>
                    <a:lstStyle/>
                    <a:p>
                      <a:pPr algn="ctr"/>
                      <a:endParaRPr lang="en-US" sz="3200" dirty="0"/>
                    </a:p>
                  </a:txBody>
                  <a:tcPr/>
                </a:tc>
                <a:tc>
                  <a:txBody>
                    <a:bodyPr/>
                    <a:lstStyle/>
                    <a:p>
                      <a:pPr algn="ctr"/>
                      <a:endParaRPr lang="en-US" sz="3200" dirty="0"/>
                    </a:p>
                  </a:txBody>
                  <a:tcPr/>
                </a:tc>
                <a:tc>
                  <a:txBody>
                    <a:bodyPr/>
                    <a:lstStyle/>
                    <a:p>
                      <a:pPr algn="ctr"/>
                      <a:endParaRPr lang="en-US" sz="3200" dirty="0"/>
                    </a:p>
                  </a:txBody>
                  <a:tcPr/>
                </a:tc>
                <a:tc>
                  <a:txBody>
                    <a:bodyPr/>
                    <a:lstStyle/>
                    <a:p>
                      <a:pPr algn="ctr"/>
                      <a:endParaRPr lang="en-US" sz="3200" dirty="0"/>
                    </a:p>
                  </a:txBody>
                  <a:tcPr/>
                </a:tc>
                <a:extLst>
                  <a:ext uri="{0D108BD9-81ED-4DB2-BD59-A6C34878D82A}">
                    <a16:rowId xmlns:a16="http://schemas.microsoft.com/office/drawing/2014/main" val="10001"/>
                  </a:ext>
                </a:extLst>
              </a:tr>
              <a:tr h="370840">
                <a:tc>
                  <a:txBody>
                    <a:bodyPr/>
                    <a:lstStyle/>
                    <a:p>
                      <a:pPr algn="ctr"/>
                      <a:r>
                        <a:rPr lang="en-US" sz="3200" dirty="0" smtClean="0"/>
                        <a:t>S2</a:t>
                      </a:r>
                      <a:endParaRPr lang="en-US" sz="3200" dirty="0"/>
                    </a:p>
                  </a:txBody>
                  <a:tcPr/>
                </a:tc>
                <a:tc>
                  <a:txBody>
                    <a:bodyPr/>
                    <a:lstStyle/>
                    <a:p>
                      <a:pPr algn="ctr"/>
                      <a:r>
                        <a:rPr lang="en-US" sz="3200" dirty="0" smtClean="0"/>
                        <a:t>34</a:t>
                      </a:r>
                      <a:endParaRPr lang="en-US" sz="3200" dirty="0"/>
                    </a:p>
                  </a:txBody>
                  <a:tcPr/>
                </a:tc>
                <a:tc>
                  <a:txBody>
                    <a:bodyPr/>
                    <a:lstStyle/>
                    <a:p>
                      <a:pPr algn="ctr"/>
                      <a:r>
                        <a:rPr lang="en-US" sz="3200" dirty="0" smtClean="0"/>
                        <a:t>0</a:t>
                      </a:r>
                      <a:endParaRPr lang="en-US" sz="3200" dirty="0"/>
                    </a:p>
                  </a:txBody>
                  <a:tcPr/>
                </a:tc>
                <a:tc>
                  <a:txBody>
                    <a:bodyPr/>
                    <a:lstStyle/>
                    <a:p>
                      <a:pPr algn="ctr"/>
                      <a:endParaRPr lang="en-US" sz="3200" dirty="0"/>
                    </a:p>
                  </a:txBody>
                  <a:tcPr/>
                </a:tc>
                <a:tc>
                  <a:txBody>
                    <a:bodyPr/>
                    <a:lstStyle/>
                    <a:p>
                      <a:pPr algn="ctr"/>
                      <a:endParaRPr lang="en-US" sz="3200" dirty="0"/>
                    </a:p>
                  </a:txBody>
                  <a:tcPr/>
                </a:tc>
                <a:tc>
                  <a:txBody>
                    <a:bodyPr/>
                    <a:lstStyle/>
                    <a:p>
                      <a:pPr algn="ctr"/>
                      <a:endParaRPr lang="en-US" sz="3200" dirty="0"/>
                    </a:p>
                  </a:txBody>
                  <a:tcPr/>
                </a:tc>
                <a:tc>
                  <a:txBody>
                    <a:bodyPr/>
                    <a:lstStyle/>
                    <a:p>
                      <a:pPr algn="ctr"/>
                      <a:endParaRPr lang="en-US" sz="3200" dirty="0"/>
                    </a:p>
                  </a:txBody>
                  <a:tcPr/>
                </a:tc>
                <a:tc>
                  <a:txBody>
                    <a:bodyPr/>
                    <a:lstStyle/>
                    <a:p>
                      <a:pPr algn="ctr"/>
                      <a:endParaRPr lang="en-US" sz="3200" dirty="0"/>
                    </a:p>
                  </a:txBody>
                  <a:tcPr/>
                </a:tc>
                <a:extLst>
                  <a:ext uri="{0D108BD9-81ED-4DB2-BD59-A6C34878D82A}">
                    <a16:rowId xmlns:a16="http://schemas.microsoft.com/office/drawing/2014/main" val="10002"/>
                  </a:ext>
                </a:extLst>
              </a:tr>
              <a:tr h="370840">
                <a:tc>
                  <a:txBody>
                    <a:bodyPr/>
                    <a:lstStyle/>
                    <a:p>
                      <a:pPr algn="ctr"/>
                      <a:r>
                        <a:rPr lang="en-US" sz="3200" dirty="0" smtClean="0"/>
                        <a:t>C3</a:t>
                      </a:r>
                      <a:endParaRPr lang="en-US" sz="3200" dirty="0"/>
                    </a:p>
                  </a:txBody>
                  <a:tcPr/>
                </a:tc>
                <a:tc>
                  <a:txBody>
                    <a:bodyPr/>
                    <a:lstStyle/>
                    <a:p>
                      <a:pPr algn="ctr"/>
                      <a:r>
                        <a:rPr lang="en-US" sz="3200" dirty="0" smtClean="0"/>
                        <a:t>15</a:t>
                      </a:r>
                      <a:endParaRPr lang="en-US" sz="3200" dirty="0"/>
                    </a:p>
                  </a:txBody>
                  <a:tcPr>
                    <a:solidFill>
                      <a:srgbClr val="FFFFCC"/>
                    </a:solidFill>
                  </a:tcPr>
                </a:tc>
                <a:tc>
                  <a:txBody>
                    <a:bodyPr/>
                    <a:lstStyle/>
                    <a:p>
                      <a:pPr algn="ctr"/>
                      <a:r>
                        <a:rPr lang="en-US" sz="3200" dirty="0" smtClean="0"/>
                        <a:t>49</a:t>
                      </a:r>
                      <a:endParaRPr lang="en-US" sz="3200" dirty="0"/>
                    </a:p>
                  </a:txBody>
                  <a:tcPr/>
                </a:tc>
                <a:tc>
                  <a:txBody>
                    <a:bodyPr/>
                    <a:lstStyle/>
                    <a:p>
                      <a:pPr algn="ctr"/>
                      <a:r>
                        <a:rPr lang="en-US" sz="3200" dirty="0" smtClean="0"/>
                        <a:t>0</a:t>
                      </a:r>
                      <a:endParaRPr lang="en-US" sz="3200" dirty="0"/>
                    </a:p>
                  </a:txBody>
                  <a:tcPr/>
                </a:tc>
                <a:tc>
                  <a:txBody>
                    <a:bodyPr/>
                    <a:lstStyle/>
                    <a:p>
                      <a:pPr algn="ctr"/>
                      <a:endParaRPr lang="en-US" sz="3200" dirty="0"/>
                    </a:p>
                  </a:txBody>
                  <a:tcPr/>
                </a:tc>
                <a:tc>
                  <a:txBody>
                    <a:bodyPr/>
                    <a:lstStyle/>
                    <a:p>
                      <a:pPr algn="ctr"/>
                      <a:endParaRPr lang="en-US" sz="3200" dirty="0"/>
                    </a:p>
                  </a:txBody>
                  <a:tcPr/>
                </a:tc>
                <a:tc>
                  <a:txBody>
                    <a:bodyPr/>
                    <a:lstStyle/>
                    <a:p>
                      <a:pPr algn="ctr"/>
                      <a:endParaRPr lang="en-US" sz="3200" dirty="0"/>
                    </a:p>
                  </a:txBody>
                  <a:tcPr/>
                </a:tc>
                <a:tc>
                  <a:txBody>
                    <a:bodyPr/>
                    <a:lstStyle/>
                    <a:p>
                      <a:pPr algn="ctr"/>
                      <a:endParaRPr lang="en-US" sz="3200" dirty="0"/>
                    </a:p>
                  </a:txBody>
                  <a:tcPr/>
                </a:tc>
                <a:extLst>
                  <a:ext uri="{0D108BD9-81ED-4DB2-BD59-A6C34878D82A}">
                    <a16:rowId xmlns:a16="http://schemas.microsoft.com/office/drawing/2014/main" val="10003"/>
                  </a:ext>
                </a:extLst>
              </a:tr>
              <a:tr h="370840">
                <a:tc>
                  <a:txBody>
                    <a:bodyPr/>
                    <a:lstStyle/>
                    <a:p>
                      <a:pPr algn="ctr"/>
                      <a:r>
                        <a:rPr lang="en-US" sz="3200" dirty="0" smtClean="0"/>
                        <a:t>C1</a:t>
                      </a:r>
                      <a:endParaRPr lang="en-US" sz="3200" dirty="0"/>
                    </a:p>
                  </a:txBody>
                  <a:tcPr/>
                </a:tc>
                <a:tc>
                  <a:txBody>
                    <a:bodyPr/>
                    <a:lstStyle/>
                    <a:p>
                      <a:pPr algn="ctr"/>
                      <a:r>
                        <a:rPr lang="en-US" sz="3200" dirty="0" smtClean="0"/>
                        <a:t>41</a:t>
                      </a:r>
                      <a:endParaRPr lang="en-US" sz="3200" dirty="0"/>
                    </a:p>
                  </a:txBody>
                  <a:tcPr/>
                </a:tc>
                <a:tc>
                  <a:txBody>
                    <a:bodyPr/>
                    <a:lstStyle/>
                    <a:p>
                      <a:pPr algn="ctr"/>
                      <a:r>
                        <a:rPr lang="en-US" sz="3200" dirty="0" smtClean="0"/>
                        <a:t>75</a:t>
                      </a:r>
                      <a:endParaRPr lang="en-US" sz="3200" dirty="0"/>
                    </a:p>
                  </a:txBody>
                  <a:tcPr/>
                </a:tc>
                <a:tc>
                  <a:txBody>
                    <a:bodyPr/>
                    <a:lstStyle/>
                    <a:p>
                      <a:pPr algn="ctr"/>
                      <a:r>
                        <a:rPr lang="en-US" sz="3200" dirty="0" smtClean="0"/>
                        <a:t>30</a:t>
                      </a:r>
                      <a:endParaRPr lang="en-US" sz="3200" dirty="0"/>
                    </a:p>
                  </a:txBody>
                  <a:tcPr/>
                </a:tc>
                <a:tc>
                  <a:txBody>
                    <a:bodyPr/>
                    <a:lstStyle/>
                    <a:p>
                      <a:pPr algn="ctr"/>
                      <a:r>
                        <a:rPr lang="en-US" sz="3200" dirty="0" smtClean="0"/>
                        <a:t>0</a:t>
                      </a:r>
                      <a:endParaRPr lang="en-US" sz="3200" dirty="0"/>
                    </a:p>
                  </a:txBody>
                  <a:tcPr/>
                </a:tc>
                <a:tc>
                  <a:txBody>
                    <a:bodyPr/>
                    <a:lstStyle/>
                    <a:p>
                      <a:pPr algn="ctr"/>
                      <a:endParaRPr lang="en-US" sz="3200" dirty="0"/>
                    </a:p>
                  </a:txBody>
                  <a:tcPr/>
                </a:tc>
                <a:tc>
                  <a:txBody>
                    <a:bodyPr/>
                    <a:lstStyle/>
                    <a:p>
                      <a:pPr algn="ctr"/>
                      <a:endParaRPr lang="en-US" sz="3200" dirty="0"/>
                    </a:p>
                  </a:txBody>
                  <a:tcPr/>
                </a:tc>
                <a:tc>
                  <a:txBody>
                    <a:bodyPr/>
                    <a:lstStyle/>
                    <a:p>
                      <a:pPr algn="ctr"/>
                      <a:endParaRPr lang="en-US" sz="3200" dirty="0"/>
                    </a:p>
                  </a:txBody>
                  <a:tcPr/>
                </a:tc>
                <a:extLst>
                  <a:ext uri="{0D108BD9-81ED-4DB2-BD59-A6C34878D82A}">
                    <a16:rowId xmlns:a16="http://schemas.microsoft.com/office/drawing/2014/main" val="10004"/>
                  </a:ext>
                </a:extLst>
              </a:tr>
              <a:tr h="370840">
                <a:tc>
                  <a:txBody>
                    <a:bodyPr/>
                    <a:lstStyle/>
                    <a:p>
                      <a:pPr algn="ctr"/>
                      <a:r>
                        <a:rPr lang="en-US" sz="3200" dirty="0" smtClean="0"/>
                        <a:t>C2</a:t>
                      </a:r>
                      <a:endParaRPr lang="en-US" sz="3200" dirty="0"/>
                    </a:p>
                  </a:txBody>
                  <a:tcPr/>
                </a:tc>
                <a:tc>
                  <a:txBody>
                    <a:bodyPr/>
                    <a:lstStyle/>
                    <a:p>
                      <a:pPr algn="ctr"/>
                      <a:r>
                        <a:rPr lang="en-US" sz="3200" dirty="0" smtClean="0"/>
                        <a:t>61.5</a:t>
                      </a:r>
                      <a:endParaRPr lang="en-US" sz="3200" dirty="0"/>
                    </a:p>
                  </a:txBody>
                  <a:tcPr/>
                </a:tc>
                <a:tc>
                  <a:txBody>
                    <a:bodyPr/>
                    <a:lstStyle/>
                    <a:p>
                      <a:pPr algn="ctr"/>
                      <a:r>
                        <a:rPr lang="en-US" sz="3200" dirty="0" smtClean="0"/>
                        <a:t>27.5</a:t>
                      </a:r>
                      <a:endParaRPr lang="en-US" sz="3200" dirty="0"/>
                    </a:p>
                  </a:txBody>
                  <a:tcPr/>
                </a:tc>
                <a:tc>
                  <a:txBody>
                    <a:bodyPr/>
                    <a:lstStyle/>
                    <a:p>
                      <a:pPr algn="ctr"/>
                      <a:r>
                        <a:rPr lang="en-US" sz="3200" dirty="0" smtClean="0"/>
                        <a:t>71.5</a:t>
                      </a:r>
                      <a:endParaRPr lang="en-US" sz="3200" dirty="0"/>
                    </a:p>
                  </a:txBody>
                  <a:tcPr/>
                </a:tc>
                <a:tc>
                  <a:txBody>
                    <a:bodyPr/>
                    <a:lstStyle/>
                    <a:p>
                      <a:pPr algn="ctr"/>
                      <a:r>
                        <a:rPr lang="en-US" sz="3200" dirty="0" smtClean="0"/>
                        <a:t>97.5</a:t>
                      </a:r>
                      <a:endParaRPr lang="en-US" sz="3200" dirty="0"/>
                    </a:p>
                  </a:txBody>
                  <a:tcPr/>
                </a:tc>
                <a:tc>
                  <a:txBody>
                    <a:bodyPr/>
                    <a:lstStyle/>
                    <a:p>
                      <a:pPr algn="ctr"/>
                      <a:r>
                        <a:rPr lang="en-US" sz="3200" dirty="0" smtClean="0"/>
                        <a:t>0</a:t>
                      </a:r>
                      <a:endParaRPr lang="en-US" sz="3200" dirty="0"/>
                    </a:p>
                  </a:txBody>
                  <a:tcPr/>
                </a:tc>
                <a:tc>
                  <a:txBody>
                    <a:bodyPr/>
                    <a:lstStyle/>
                    <a:p>
                      <a:pPr algn="ctr"/>
                      <a:endParaRPr lang="en-US" sz="3200" dirty="0"/>
                    </a:p>
                  </a:txBody>
                  <a:tcPr/>
                </a:tc>
                <a:tc>
                  <a:txBody>
                    <a:bodyPr/>
                    <a:lstStyle/>
                    <a:p>
                      <a:pPr algn="ctr"/>
                      <a:endParaRPr lang="en-US" sz="3200" dirty="0"/>
                    </a:p>
                  </a:txBody>
                  <a:tcPr/>
                </a:tc>
                <a:extLst>
                  <a:ext uri="{0D108BD9-81ED-4DB2-BD59-A6C34878D82A}">
                    <a16:rowId xmlns:a16="http://schemas.microsoft.com/office/drawing/2014/main" val="10005"/>
                  </a:ext>
                </a:extLst>
              </a:tr>
              <a:tr h="370840">
                <a:tc>
                  <a:txBody>
                    <a:bodyPr/>
                    <a:lstStyle/>
                    <a:p>
                      <a:pPr algn="ctr"/>
                      <a:r>
                        <a:rPr lang="en-US" sz="3200" dirty="0" smtClean="0"/>
                        <a:t>S9</a:t>
                      </a:r>
                      <a:endParaRPr lang="en-US" sz="3200" dirty="0"/>
                    </a:p>
                  </a:txBody>
                  <a:tcPr/>
                </a:tc>
                <a:tc>
                  <a:txBody>
                    <a:bodyPr/>
                    <a:lstStyle/>
                    <a:p>
                      <a:pPr algn="ctr"/>
                      <a:r>
                        <a:rPr lang="en-US" sz="3200" dirty="0" smtClean="0"/>
                        <a:t>20</a:t>
                      </a:r>
                      <a:endParaRPr lang="en-US" sz="3200" dirty="0"/>
                    </a:p>
                  </a:txBody>
                  <a:tcPr/>
                </a:tc>
                <a:tc>
                  <a:txBody>
                    <a:bodyPr/>
                    <a:lstStyle/>
                    <a:p>
                      <a:pPr algn="ctr"/>
                      <a:r>
                        <a:rPr lang="en-US" sz="3200" dirty="0" smtClean="0"/>
                        <a:t>22</a:t>
                      </a:r>
                      <a:endParaRPr lang="en-US" sz="3200" dirty="0"/>
                    </a:p>
                  </a:txBody>
                  <a:tcPr/>
                </a:tc>
                <a:tc>
                  <a:txBody>
                    <a:bodyPr/>
                    <a:lstStyle/>
                    <a:p>
                      <a:pPr algn="ctr"/>
                      <a:r>
                        <a:rPr lang="en-US" sz="3200" dirty="0" smtClean="0"/>
                        <a:t>33</a:t>
                      </a:r>
                      <a:endParaRPr lang="en-US" sz="3200" dirty="0"/>
                    </a:p>
                  </a:txBody>
                  <a:tcPr/>
                </a:tc>
                <a:tc>
                  <a:txBody>
                    <a:bodyPr/>
                    <a:lstStyle/>
                    <a:p>
                      <a:pPr algn="ctr"/>
                      <a:r>
                        <a:rPr lang="en-US" sz="3200" dirty="0" smtClean="0"/>
                        <a:t>59</a:t>
                      </a:r>
                      <a:endParaRPr lang="en-US" sz="3200" dirty="0"/>
                    </a:p>
                  </a:txBody>
                  <a:tcPr/>
                </a:tc>
                <a:tc>
                  <a:txBody>
                    <a:bodyPr/>
                    <a:lstStyle/>
                    <a:p>
                      <a:pPr algn="ctr"/>
                      <a:r>
                        <a:rPr lang="en-US" sz="3200" dirty="0" smtClean="0"/>
                        <a:t>41.5</a:t>
                      </a:r>
                      <a:endParaRPr lang="en-US" sz="3200" dirty="0"/>
                    </a:p>
                  </a:txBody>
                  <a:tcPr/>
                </a:tc>
                <a:tc>
                  <a:txBody>
                    <a:bodyPr/>
                    <a:lstStyle/>
                    <a:p>
                      <a:pPr algn="ctr"/>
                      <a:r>
                        <a:rPr lang="en-US" sz="3200" dirty="0" smtClean="0"/>
                        <a:t>0</a:t>
                      </a:r>
                      <a:endParaRPr lang="en-US" sz="3200" dirty="0"/>
                    </a:p>
                  </a:txBody>
                  <a:tcPr/>
                </a:tc>
                <a:tc>
                  <a:txBody>
                    <a:bodyPr/>
                    <a:lstStyle/>
                    <a:p>
                      <a:pPr algn="ctr"/>
                      <a:endParaRPr lang="en-US" sz="3200" dirty="0"/>
                    </a:p>
                  </a:txBody>
                  <a:tcPr/>
                </a:tc>
                <a:extLst>
                  <a:ext uri="{0D108BD9-81ED-4DB2-BD59-A6C34878D82A}">
                    <a16:rowId xmlns:a16="http://schemas.microsoft.com/office/drawing/2014/main" val="10006"/>
                  </a:ext>
                </a:extLst>
              </a:tr>
              <a:tr h="370840">
                <a:tc>
                  <a:txBody>
                    <a:bodyPr/>
                    <a:lstStyle/>
                    <a:p>
                      <a:pPr algn="ctr"/>
                      <a:r>
                        <a:rPr lang="en-US" sz="3200" dirty="0" smtClean="0"/>
                        <a:t>S10</a:t>
                      </a:r>
                      <a:endParaRPr lang="en-US" sz="3200" dirty="0"/>
                    </a:p>
                  </a:txBody>
                  <a:tcPr/>
                </a:tc>
                <a:tc>
                  <a:txBody>
                    <a:bodyPr/>
                    <a:lstStyle/>
                    <a:p>
                      <a:pPr algn="ctr"/>
                      <a:r>
                        <a:rPr lang="en-US" sz="3200" dirty="0" smtClean="0"/>
                        <a:t>52</a:t>
                      </a:r>
                      <a:endParaRPr lang="en-US" sz="3200" dirty="0"/>
                    </a:p>
                  </a:txBody>
                  <a:tcPr/>
                </a:tc>
                <a:tc>
                  <a:txBody>
                    <a:bodyPr/>
                    <a:lstStyle/>
                    <a:p>
                      <a:pPr algn="ctr"/>
                      <a:r>
                        <a:rPr lang="en-US" sz="3200" dirty="0" smtClean="0"/>
                        <a:t>44</a:t>
                      </a:r>
                      <a:endParaRPr lang="en-US" sz="3200" dirty="0"/>
                    </a:p>
                  </a:txBody>
                  <a:tcPr/>
                </a:tc>
                <a:tc>
                  <a:txBody>
                    <a:bodyPr/>
                    <a:lstStyle/>
                    <a:p>
                      <a:pPr algn="ctr"/>
                      <a:r>
                        <a:rPr lang="en-US" sz="3200" dirty="0" smtClean="0"/>
                        <a:t>60</a:t>
                      </a:r>
                      <a:endParaRPr lang="en-US" sz="3200" dirty="0"/>
                    </a:p>
                  </a:txBody>
                  <a:tcPr/>
                </a:tc>
                <a:tc>
                  <a:txBody>
                    <a:bodyPr/>
                    <a:lstStyle/>
                    <a:p>
                      <a:pPr algn="ctr"/>
                      <a:r>
                        <a:rPr lang="en-US" sz="3200" dirty="0" smtClean="0"/>
                        <a:t>88</a:t>
                      </a:r>
                      <a:endParaRPr lang="en-US" sz="3200" dirty="0"/>
                    </a:p>
                  </a:txBody>
                  <a:tcPr/>
                </a:tc>
                <a:tc>
                  <a:txBody>
                    <a:bodyPr/>
                    <a:lstStyle/>
                    <a:p>
                      <a:pPr algn="ctr"/>
                      <a:r>
                        <a:rPr lang="en-US" sz="3200" dirty="0" smtClean="0"/>
                        <a:t>62.5</a:t>
                      </a:r>
                      <a:endParaRPr lang="en-US" sz="3200" dirty="0"/>
                    </a:p>
                  </a:txBody>
                  <a:tcPr/>
                </a:tc>
                <a:tc>
                  <a:txBody>
                    <a:bodyPr/>
                    <a:lstStyle/>
                    <a:p>
                      <a:pPr algn="ctr"/>
                      <a:r>
                        <a:rPr lang="en-US" sz="3200" dirty="0" smtClean="0"/>
                        <a:t>58</a:t>
                      </a:r>
                    </a:p>
                    <a:p>
                      <a:pPr algn="ctr"/>
                      <a:endParaRPr lang="en-US" sz="3200" dirty="0"/>
                    </a:p>
                  </a:txBody>
                  <a:tcPr/>
                </a:tc>
                <a:tc>
                  <a:txBody>
                    <a:bodyPr/>
                    <a:lstStyle/>
                    <a:p>
                      <a:pPr algn="ctr"/>
                      <a:r>
                        <a:rPr lang="en-US" sz="3200" dirty="0" smtClean="0"/>
                        <a:t>0</a:t>
                      </a:r>
                      <a:endParaRPr lang="en-US" sz="3200" dirty="0"/>
                    </a:p>
                  </a:txBody>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81733959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5"/>
                                        </p:tgtEl>
                                        <p:attrNameLst>
                                          <p:attrName>style.visibility</p:attrName>
                                        </p:attrNameLst>
                                      </p:cBhvr>
                                      <p:to>
                                        <p:strVal val="visible"/>
                                      </p:to>
                                    </p:set>
                                    <p:animEffect transition="in" filter="fade">
                                      <p:cBhvr>
                                        <p:cTn id="12" dur="500"/>
                                        <p:tgtEl>
                                          <p:spTgt spid="35"/>
                                        </p:tgtEl>
                                      </p:cBhvr>
                                    </p:animEffect>
                                  </p:childTnLst>
                                </p:cTn>
                              </p:par>
                              <p:par>
                                <p:cTn id="13" presetID="10" presetClass="entr" presetSubtype="0" fill="hold" nodeType="withEffect">
                                  <p:stCondLst>
                                    <p:cond delay="0"/>
                                  </p:stCondLst>
                                  <p:childTnLst>
                                    <p:set>
                                      <p:cBhvr>
                                        <p:cTn id="14" dur="1" fill="hold">
                                          <p:stCondLst>
                                            <p:cond delay="0"/>
                                          </p:stCondLst>
                                        </p:cTn>
                                        <p:tgtEl>
                                          <p:spTgt spid="33"/>
                                        </p:tgtEl>
                                        <p:attrNameLst>
                                          <p:attrName>style.visibility</p:attrName>
                                        </p:attrNameLst>
                                      </p:cBhvr>
                                      <p:to>
                                        <p:strVal val="visible"/>
                                      </p:to>
                                    </p:set>
                                    <p:animEffect transition="in" filter="fade">
                                      <p:cBhvr>
                                        <p:cTn id="15"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 y="22697"/>
            <a:ext cx="24377651" cy="13388280"/>
          </a:xfrm>
          <a:prstGeom prst="rect">
            <a:avLst/>
          </a:prstGeom>
          <a:noFill/>
        </p:spPr>
        <p:txBody>
          <a:bodyPr wrap="square" rtlCol="0">
            <a:spAutoFit/>
          </a:bodyPr>
          <a:lstStyle/>
          <a:p>
            <a:pPr>
              <a:lnSpc>
                <a:spcPct val="150000"/>
              </a:lnSpc>
            </a:pPr>
            <a:r>
              <a:rPr lang="en-US" b="1" dirty="0" smtClean="0"/>
              <a:t>Divisive Hierarchical Method:</a:t>
            </a:r>
          </a:p>
          <a:p>
            <a:pPr>
              <a:lnSpc>
                <a:spcPct val="150000"/>
              </a:lnSpc>
            </a:pPr>
            <a:r>
              <a:rPr lang="en-US" dirty="0" smtClean="0"/>
              <a:t>The basic idea of the divisive method is that it starts with the whole dataset as one cluster and then proceeds to recursively divide the cluster into two sub-clusters and continues until each cluster has only one object or some other stopping criterion has been reached. There are two types of divisive methods:</a:t>
            </a:r>
          </a:p>
          <a:p>
            <a:pPr marL="571500" indent="-571500">
              <a:lnSpc>
                <a:spcPct val="150000"/>
              </a:lnSpc>
              <a:buFont typeface="Arial" pitchFamily="34" charset="0"/>
              <a:buChar char="•"/>
            </a:pPr>
            <a:r>
              <a:rPr lang="en-US" b="1" i="1" dirty="0" err="1" smtClean="0"/>
              <a:t>Monothetic</a:t>
            </a:r>
            <a:r>
              <a:rPr lang="en-US" dirty="0" smtClean="0"/>
              <a:t>:	It splits a cluster using only one attribute at a time.</a:t>
            </a:r>
          </a:p>
          <a:p>
            <a:pPr marL="571500" indent="-571500">
              <a:lnSpc>
                <a:spcPct val="150000"/>
              </a:lnSpc>
              <a:buFont typeface="Arial" pitchFamily="34" charset="0"/>
              <a:buChar char="•"/>
            </a:pPr>
            <a:r>
              <a:rPr lang="en-US" b="1" i="1" dirty="0" err="1" smtClean="0"/>
              <a:t>Polythetic</a:t>
            </a:r>
            <a:r>
              <a:rPr lang="en-US" dirty="0" smtClean="0"/>
              <a:t>:	It splits a cluster using all attributes together.</a:t>
            </a:r>
          </a:p>
          <a:p>
            <a:pPr>
              <a:lnSpc>
                <a:spcPct val="150000"/>
              </a:lnSpc>
            </a:pPr>
            <a:endParaRPr lang="en-US" dirty="0" smtClean="0"/>
          </a:p>
          <a:p>
            <a:pPr>
              <a:lnSpc>
                <a:spcPct val="150000"/>
              </a:lnSpc>
            </a:pPr>
            <a:r>
              <a:rPr lang="en-US" b="1" dirty="0" smtClean="0"/>
              <a:t>Steps involved in a </a:t>
            </a:r>
            <a:r>
              <a:rPr lang="en-US" b="1" dirty="0" err="1" smtClean="0"/>
              <a:t>polythetic</a:t>
            </a:r>
            <a:r>
              <a:rPr lang="en-US" b="1" dirty="0" smtClean="0"/>
              <a:t> divisive method:</a:t>
            </a:r>
          </a:p>
          <a:p>
            <a:pPr marL="742950" indent="-742950">
              <a:lnSpc>
                <a:spcPct val="150000"/>
              </a:lnSpc>
              <a:buFont typeface="+mj-lt"/>
              <a:buAutoNum type="arabicPeriod"/>
            </a:pPr>
            <a:r>
              <a:rPr lang="en-US" dirty="0" smtClean="0"/>
              <a:t>Decide a method of measuring the distance between two objects. Also decide a threshold distance.</a:t>
            </a:r>
          </a:p>
          <a:p>
            <a:pPr marL="742950" indent="-742950">
              <a:lnSpc>
                <a:spcPct val="150000"/>
              </a:lnSpc>
              <a:buFont typeface="+mj-lt"/>
              <a:buAutoNum type="arabicPeriod"/>
            </a:pPr>
            <a:r>
              <a:rPr lang="en-US" dirty="0" smtClean="0"/>
              <a:t>Create a distance matrix by computing distance between all pairs of objects within the cluster. Sort these distances in ascending order.</a:t>
            </a:r>
          </a:p>
          <a:p>
            <a:pPr marL="742950" indent="-742950">
              <a:lnSpc>
                <a:spcPct val="150000"/>
              </a:lnSpc>
              <a:buFont typeface="+mj-lt"/>
              <a:buAutoNum type="arabicPeriod"/>
            </a:pPr>
            <a:r>
              <a:rPr lang="en-US" dirty="0" smtClean="0"/>
              <a:t>Find the two objects that have the largest distance between them. They are most dissimilar.</a:t>
            </a:r>
          </a:p>
          <a:p>
            <a:pPr marL="742950" indent="-742950">
              <a:lnSpc>
                <a:spcPct val="150000"/>
              </a:lnSpc>
              <a:buFont typeface="+mj-lt"/>
              <a:buAutoNum type="arabicPeriod"/>
            </a:pPr>
            <a:r>
              <a:rPr lang="en-US" dirty="0" smtClean="0"/>
              <a:t>If the distance between the two objects is smaller than the pre-specified threshold and there is no other cluster that needs to be divided then stop, otherwise continue.</a:t>
            </a:r>
          </a:p>
          <a:p>
            <a:pPr marL="742950" indent="-742950">
              <a:lnSpc>
                <a:spcPct val="150000"/>
              </a:lnSpc>
              <a:buFont typeface="+mj-lt"/>
              <a:buAutoNum type="arabicPeriod"/>
            </a:pPr>
            <a:r>
              <a:rPr lang="en-US" dirty="0" smtClean="0"/>
              <a:t>Use the pair of objects as seeds of a K-means method to create two new clusters</a:t>
            </a:r>
          </a:p>
          <a:p>
            <a:pPr marL="742950" indent="-742950">
              <a:lnSpc>
                <a:spcPct val="150000"/>
              </a:lnSpc>
              <a:buFont typeface="+mj-lt"/>
              <a:buAutoNum type="arabicPeriod"/>
            </a:pPr>
            <a:r>
              <a:rPr lang="en-US" dirty="0" smtClean="0"/>
              <a:t>If there is only one object in each cluster, then stop otherwise continue with Step 2.</a:t>
            </a:r>
          </a:p>
        </p:txBody>
      </p:sp>
    </p:spTree>
    <p:extLst>
      <p:ext uri="{BB962C8B-B14F-4D97-AF65-F5344CB8AC3E}">
        <p14:creationId xmlns:p14="http://schemas.microsoft.com/office/powerpoint/2010/main" val="171730670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24093871" cy="1045223"/>
          </a:xfrm>
          <a:prstGeom prst="rect">
            <a:avLst/>
          </a:prstGeom>
          <a:noFill/>
        </p:spPr>
        <p:txBody>
          <a:bodyPr wrap="square" rtlCol="0">
            <a:spAutoFit/>
          </a:bodyPr>
          <a:lstStyle/>
          <a:p>
            <a:pPr>
              <a:lnSpc>
                <a:spcPct val="200000"/>
              </a:lnSpc>
            </a:pPr>
            <a:r>
              <a:rPr lang="en-US" sz="3400" b="1" dirty="0" smtClean="0"/>
              <a:t>Use divisive clustering method for clustering the data (use centroid method for calculating distance between clusters)</a:t>
            </a:r>
            <a:r>
              <a:rPr lang="en-US" dirty="0" smtClean="0"/>
              <a:t>.</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227648787"/>
              </p:ext>
            </p:extLst>
          </p:nvPr>
        </p:nvGraphicFramePr>
        <p:xfrm>
          <a:off x="436872" y="1616063"/>
          <a:ext cx="16251765" cy="6370320"/>
        </p:xfrm>
        <a:graphic>
          <a:graphicData uri="http://schemas.openxmlformats.org/drawingml/2006/table">
            <a:tbl>
              <a:tblPr firstRow="1" bandRow="1">
                <a:tableStyleId>{5C22544A-7EE6-4342-B048-85BDC9FD1C3A}</a:tableStyleId>
              </a:tblPr>
              <a:tblGrid>
                <a:gridCol w="3250353">
                  <a:extLst>
                    <a:ext uri="{9D8B030D-6E8A-4147-A177-3AD203B41FA5}">
                      <a16:colId xmlns:a16="http://schemas.microsoft.com/office/drawing/2014/main" val="20000"/>
                    </a:ext>
                  </a:extLst>
                </a:gridCol>
                <a:gridCol w="3250353">
                  <a:extLst>
                    <a:ext uri="{9D8B030D-6E8A-4147-A177-3AD203B41FA5}">
                      <a16:colId xmlns:a16="http://schemas.microsoft.com/office/drawing/2014/main" val="20001"/>
                    </a:ext>
                  </a:extLst>
                </a:gridCol>
                <a:gridCol w="3250353">
                  <a:extLst>
                    <a:ext uri="{9D8B030D-6E8A-4147-A177-3AD203B41FA5}">
                      <a16:colId xmlns:a16="http://schemas.microsoft.com/office/drawing/2014/main" val="20002"/>
                    </a:ext>
                  </a:extLst>
                </a:gridCol>
                <a:gridCol w="3250353">
                  <a:extLst>
                    <a:ext uri="{9D8B030D-6E8A-4147-A177-3AD203B41FA5}">
                      <a16:colId xmlns:a16="http://schemas.microsoft.com/office/drawing/2014/main" val="20003"/>
                    </a:ext>
                  </a:extLst>
                </a:gridCol>
                <a:gridCol w="3250353">
                  <a:extLst>
                    <a:ext uri="{9D8B030D-6E8A-4147-A177-3AD203B41FA5}">
                      <a16:colId xmlns:a16="http://schemas.microsoft.com/office/drawing/2014/main" val="20004"/>
                    </a:ext>
                  </a:extLst>
                </a:gridCol>
              </a:tblGrid>
              <a:tr h="370840">
                <a:tc>
                  <a:txBody>
                    <a:bodyPr/>
                    <a:lstStyle/>
                    <a:p>
                      <a:pPr algn="ctr"/>
                      <a:r>
                        <a:rPr lang="en-US" sz="3200" dirty="0" smtClean="0"/>
                        <a:t>Student</a:t>
                      </a:r>
                      <a:endParaRPr lang="en-US" sz="3200" dirty="0"/>
                    </a:p>
                  </a:txBody>
                  <a:tcPr/>
                </a:tc>
                <a:tc>
                  <a:txBody>
                    <a:bodyPr/>
                    <a:lstStyle/>
                    <a:p>
                      <a:pPr algn="ctr"/>
                      <a:r>
                        <a:rPr lang="en-US" sz="3200" dirty="0" smtClean="0"/>
                        <a:t>Age</a:t>
                      </a:r>
                      <a:endParaRPr lang="en-US" sz="3200" dirty="0"/>
                    </a:p>
                  </a:txBody>
                  <a:tcPr/>
                </a:tc>
                <a:tc>
                  <a:txBody>
                    <a:bodyPr/>
                    <a:lstStyle/>
                    <a:p>
                      <a:pPr algn="ctr"/>
                      <a:r>
                        <a:rPr lang="en-US" sz="3200" dirty="0" smtClean="0"/>
                        <a:t>Mark1</a:t>
                      </a:r>
                      <a:endParaRPr lang="en-US" sz="3200" dirty="0"/>
                    </a:p>
                  </a:txBody>
                  <a:tcPr/>
                </a:tc>
                <a:tc>
                  <a:txBody>
                    <a:bodyPr/>
                    <a:lstStyle/>
                    <a:p>
                      <a:pPr algn="ctr"/>
                      <a:r>
                        <a:rPr lang="en-US" sz="3200" dirty="0" smtClean="0"/>
                        <a:t>Mark2</a:t>
                      </a:r>
                      <a:endParaRPr lang="en-US" sz="3200" dirty="0"/>
                    </a:p>
                  </a:txBody>
                  <a:tcPr/>
                </a:tc>
                <a:tc>
                  <a:txBody>
                    <a:bodyPr/>
                    <a:lstStyle/>
                    <a:p>
                      <a:pPr algn="ctr"/>
                      <a:r>
                        <a:rPr lang="en-US" sz="3200" dirty="0" smtClean="0"/>
                        <a:t>Mark3</a:t>
                      </a:r>
                      <a:endParaRPr lang="en-US" sz="3200" dirty="0"/>
                    </a:p>
                  </a:txBody>
                  <a:tcPr/>
                </a:tc>
                <a:extLst>
                  <a:ext uri="{0D108BD9-81ED-4DB2-BD59-A6C34878D82A}">
                    <a16:rowId xmlns:a16="http://schemas.microsoft.com/office/drawing/2014/main" val="10000"/>
                  </a:ext>
                </a:extLst>
              </a:tr>
              <a:tr h="370840">
                <a:tc>
                  <a:txBody>
                    <a:bodyPr/>
                    <a:lstStyle/>
                    <a:p>
                      <a:pPr algn="ctr"/>
                      <a:r>
                        <a:rPr lang="en-US" sz="3200" dirty="0" smtClean="0"/>
                        <a:t>S1</a:t>
                      </a:r>
                      <a:endParaRPr lang="en-US" sz="3200" dirty="0"/>
                    </a:p>
                  </a:txBody>
                  <a:tcPr/>
                </a:tc>
                <a:tc>
                  <a:txBody>
                    <a:bodyPr/>
                    <a:lstStyle/>
                    <a:p>
                      <a:pPr algn="ctr"/>
                      <a:r>
                        <a:rPr lang="en-US" sz="3200" dirty="0" smtClean="0"/>
                        <a:t>18</a:t>
                      </a:r>
                      <a:endParaRPr lang="en-US" sz="3200" dirty="0"/>
                    </a:p>
                  </a:txBody>
                  <a:tcPr/>
                </a:tc>
                <a:tc>
                  <a:txBody>
                    <a:bodyPr/>
                    <a:lstStyle/>
                    <a:p>
                      <a:pPr algn="ctr"/>
                      <a:r>
                        <a:rPr lang="en-US" sz="3200" dirty="0" smtClean="0"/>
                        <a:t>73</a:t>
                      </a:r>
                      <a:endParaRPr lang="en-US" sz="3200" dirty="0"/>
                    </a:p>
                  </a:txBody>
                  <a:tcPr/>
                </a:tc>
                <a:tc>
                  <a:txBody>
                    <a:bodyPr/>
                    <a:lstStyle/>
                    <a:p>
                      <a:pPr algn="ctr"/>
                      <a:r>
                        <a:rPr lang="en-US" sz="3200" dirty="0" smtClean="0"/>
                        <a:t>75</a:t>
                      </a:r>
                      <a:endParaRPr lang="en-US" sz="3200" dirty="0"/>
                    </a:p>
                  </a:txBody>
                  <a:tcPr/>
                </a:tc>
                <a:tc>
                  <a:txBody>
                    <a:bodyPr/>
                    <a:lstStyle/>
                    <a:p>
                      <a:pPr algn="ctr"/>
                      <a:r>
                        <a:rPr lang="en-US" sz="3200" dirty="0" smtClean="0"/>
                        <a:t>57</a:t>
                      </a:r>
                      <a:endParaRPr lang="en-US" sz="3200" dirty="0"/>
                    </a:p>
                  </a:txBody>
                  <a:tcPr/>
                </a:tc>
                <a:extLst>
                  <a:ext uri="{0D108BD9-81ED-4DB2-BD59-A6C34878D82A}">
                    <a16:rowId xmlns:a16="http://schemas.microsoft.com/office/drawing/2014/main" val="10001"/>
                  </a:ext>
                </a:extLst>
              </a:tr>
              <a:tr h="370840">
                <a:tc>
                  <a:txBody>
                    <a:bodyPr/>
                    <a:lstStyle/>
                    <a:p>
                      <a:pPr algn="ctr"/>
                      <a:r>
                        <a:rPr lang="en-US" sz="3200" dirty="0" smtClean="0"/>
                        <a:t>S2</a:t>
                      </a:r>
                      <a:endParaRPr lang="en-US" sz="3200" dirty="0"/>
                    </a:p>
                  </a:txBody>
                  <a:tcPr/>
                </a:tc>
                <a:tc>
                  <a:txBody>
                    <a:bodyPr/>
                    <a:lstStyle/>
                    <a:p>
                      <a:pPr algn="ctr"/>
                      <a:r>
                        <a:rPr lang="en-US" sz="3200" dirty="0" smtClean="0"/>
                        <a:t>18</a:t>
                      </a:r>
                      <a:endParaRPr lang="en-US" sz="3200" dirty="0"/>
                    </a:p>
                  </a:txBody>
                  <a:tcPr/>
                </a:tc>
                <a:tc>
                  <a:txBody>
                    <a:bodyPr/>
                    <a:lstStyle/>
                    <a:p>
                      <a:pPr algn="ctr"/>
                      <a:r>
                        <a:rPr lang="en-US" sz="3200" dirty="0" smtClean="0"/>
                        <a:t>79</a:t>
                      </a:r>
                      <a:endParaRPr lang="en-US" sz="3200" dirty="0"/>
                    </a:p>
                  </a:txBody>
                  <a:tcPr/>
                </a:tc>
                <a:tc>
                  <a:txBody>
                    <a:bodyPr/>
                    <a:lstStyle/>
                    <a:p>
                      <a:pPr algn="ctr"/>
                      <a:r>
                        <a:rPr lang="en-US" sz="3200" dirty="0" smtClean="0"/>
                        <a:t>85</a:t>
                      </a:r>
                      <a:endParaRPr lang="en-US" sz="3200" dirty="0"/>
                    </a:p>
                  </a:txBody>
                  <a:tcPr/>
                </a:tc>
                <a:tc>
                  <a:txBody>
                    <a:bodyPr/>
                    <a:lstStyle/>
                    <a:p>
                      <a:pPr algn="ctr"/>
                      <a:r>
                        <a:rPr lang="en-US" sz="3200" dirty="0" smtClean="0"/>
                        <a:t>75</a:t>
                      </a:r>
                      <a:endParaRPr lang="en-US" sz="3200" dirty="0"/>
                    </a:p>
                  </a:txBody>
                  <a:tcPr/>
                </a:tc>
                <a:extLst>
                  <a:ext uri="{0D108BD9-81ED-4DB2-BD59-A6C34878D82A}">
                    <a16:rowId xmlns:a16="http://schemas.microsoft.com/office/drawing/2014/main" val="10002"/>
                  </a:ext>
                </a:extLst>
              </a:tr>
              <a:tr h="370840">
                <a:tc>
                  <a:txBody>
                    <a:bodyPr/>
                    <a:lstStyle/>
                    <a:p>
                      <a:pPr algn="ctr"/>
                      <a:r>
                        <a:rPr lang="en-US" sz="3200" dirty="0" smtClean="0"/>
                        <a:t>S3</a:t>
                      </a:r>
                      <a:endParaRPr lang="en-US" sz="3200" dirty="0"/>
                    </a:p>
                  </a:txBody>
                  <a:tcPr/>
                </a:tc>
                <a:tc>
                  <a:txBody>
                    <a:bodyPr/>
                    <a:lstStyle/>
                    <a:p>
                      <a:pPr algn="ctr"/>
                      <a:r>
                        <a:rPr lang="en-US" sz="3200" dirty="0" smtClean="0"/>
                        <a:t>23</a:t>
                      </a:r>
                      <a:endParaRPr lang="en-US" sz="3200" dirty="0"/>
                    </a:p>
                  </a:txBody>
                  <a:tcPr/>
                </a:tc>
                <a:tc>
                  <a:txBody>
                    <a:bodyPr/>
                    <a:lstStyle/>
                    <a:p>
                      <a:pPr algn="ctr"/>
                      <a:r>
                        <a:rPr lang="en-US" sz="3200" dirty="0" smtClean="0"/>
                        <a:t>70</a:t>
                      </a:r>
                      <a:endParaRPr lang="en-US" sz="3200" dirty="0"/>
                    </a:p>
                  </a:txBody>
                  <a:tcPr/>
                </a:tc>
                <a:tc>
                  <a:txBody>
                    <a:bodyPr/>
                    <a:lstStyle/>
                    <a:p>
                      <a:pPr algn="ctr"/>
                      <a:r>
                        <a:rPr lang="en-US" sz="3200" dirty="0" smtClean="0"/>
                        <a:t>70</a:t>
                      </a:r>
                      <a:endParaRPr lang="en-US" sz="3200" dirty="0"/>
                    </a:p>
                  </a:txBody>
                  <a:tcPr/>
                </a:tc>
                <a:tc>
                  <a:txBody>
                    <a:bodyPr/>
                    <a:lstStyle/>
                    <a:p>
                      <a:pPr algn="ctr"/>
                      <a:r>
                        <a:rPr lang="en-US" sz="3200" dirty="0" smtClean="0"/>
                        <a:t>52</a:t>
                      </a:r>
                      <a:endParaRPr lang="en-US" sz="3200" dirty="0"/>
                    </a:p>
                  </a:txBody>
                  <a:tcPr/>
                </a:tc>
                <a:extLst>
                  <a:ext uri="{0D108BD9-81ED-4DB2-BD59-A6C34878D82A}">
                    <a16:rowId xmlns:a16="http://schemas.microsoft.com/office/drawing/2014/main" val="10003"/>
                  </a:ext>
                </a:extLst>
              </a:tr>
              <a:tr h="370840">
                <a:tc>
                  <a:txBody>
                    <a:bodyPr/>
                    <a:lstStyle/>
                    <a:p>
                      <a:pPr algn="ctr"/>
                      <a:r>
                        <a:rPr lang="en-US" sz="3200" dirty="0" smtClean="0"/>
                        <a:t>S4</a:t>
                      </a:r>
                      <a:endParaRPr lang="en-US" sz="3200" dirty="0"/>
                    </a:p>
                  </a:txBody>
                  <a:tcPr/>
                </a:tc>
                <a:tc>
                  <a:txBody>
                    <a:bodyPr/>
                    <a:lstStyle/>
                    <a:p>
                      <a:pPr algn="ctr"/>
                      <a:r>
                        <a:rPr lang="en-US" sz="3200" dirty="0" smtClean="0"/>
                        <a:t>20</a:t>
                      </a:r>
                      <a:endParaRPr lang="en-US" sz="3200" dirty="0"/>
                    </a:p>
                  </a:txBody>
                  <a:tcPr/>
                </a:tc>
                <a:tc>
                  <a:txBody>
                    <a:bodyPr/>
                    <a:lstStyle/>
                    <a:p>
                      <a:pPr algn="ctr"/>
                      <a:r>
                        <a:rPr lang="en-US" sz="3200" dirty="0" smtClean="0"/>
                        <a:t>55</a:t>
                      </a:r>
                      <a:endParaRPr lang="en-US" sz="3200" dirty="0"/>
                    </a:p>
                  </a:txBody>
                  <a:tcPr/>
                </a:tc>
                <a:tc>
                  <a:txBody>
                    <a:bodyPr/>
                    <a:lstStyle/>
                    <a:p>
                      <a:pPr algn="ctr"/>
                      <a:r>
                        <a:rPr lang="en-US" sz="3200" dirty="0" smtClean="0"/>
                        <a:t>55</a:t>
                      </a:r>
                      <a:endParaRPr lang="en-US" sz="3200" dirty="0"/>
                    </a:p>
                  </a:txBody>
                  <a:tcPr/>
                </a:tc>
                <a:tc>
                  <a:txBody>
                    <a:bodyPr/>
                    <a:lstStyle/>
                    <a:p>
                      <a:pPr algn="ctr"/>
                      <a:r>
                        <a:rPr lang="en-US" sz="3200" dirty="0" smtClean="0"/>
                        <a:t>55</a:t>
                      </a:r>
                      <a:endParaRPr lang="en-US" sz="3200" dirty="0"/>
                    </a:p>
                  </a:txBody>
                  <a:tcPr/>
                </a:tc>
                <a:extLst>
                  <a:ext uri="{0D108BD9-81ED-4DB2-BD59-A6C34878D82A}">
                    <a16:rowId xmlns:a16="http://schemas.microsoft.com/office/drawing/2014/main" val="10004"/>
                  </a:ext>
                </a:extLst>
              </a:tr>
              <a:tr h="370840">
                <a:tc>
                  <a:txBody>
                    <a:bodyPr/>
                    <a:lstStyle/>
                    <a:p>
                      <a:pPr algn="ctr"/>
                      <a:r>
                        <a:rPr lang="en-US" sz="3200" dirty="0" smtClean="0"/>
                        <a:t>S5</a:t>
                      </a:r>
                      <a:endParaRPr lang="en-US" sz="3200" dirty="0"/>
                    </a:p>
                  </a:txBody>
                  <a:tcPr/>
                </a:tc>
                <a:tc>
                  <a:txBody>
                    <a:bodyPr/>
                    <a:lstStyle/>
                    <a:p>
                      <a:pPr algn="ctr"/>
                      <a:r>
                        <a:rPr lang="en-US" sz="3200" dirty="0" smtClean="0"/>
                        <a:t>22</a:t>
                      </a:r>
                      <a:endParaRPr lang="en-US" sz="3200" dirty="0"/>
                    </a:p>
                  </a:txBody>
                  <a:tcPr/>
                </a:tc>
                <a:tc>
                  <a:txBody>
                    <a:bodyPr/>
                    <a:lstStyle/>
                    <a:p>
                      <a:pPr algn="ctr"/>
                      <a:r>
                        <a:rPr lang="en-US" sz="3200" dirty="0" smtClean="0"/>
                        <a:t>85</a:t>
                      </a:r>
                      <a:endParaRPr lang="en-US" sz="3200" dirty="0"/>
                    </a:p>
                  </a:txBody>
                  <a:tcPr/>
                </a:tc>
                <a:tc>
                  <a:txBody>
                    <a:bodyPr/>
                    <a:lstStyle/>
                    <a:p>
                      <a:pPr algn="ctr"/>
                      <a:r>
                        <a:rPr lang="en-US" sz="3200" dirty="0" smtClean="0"/>
                        <a:t>86</a:t>
                      </a:r>
                      <a:endParaRPr lang="en-US" sz="3200" dirty="0"/>
                    </a:p>
                  </a:txBody>
                  <a:tcPr/>
                </a:tc>
                <a:tc>
                  <a:txBody>
                    <a:bodyPr/>
                    <a:lstStyle/>
                    <a:p>
                      <a:pPr algn="ctr"/>
                      <a:r>
                        <a:rPr lang="en-US" sz="3200" dirty="0" smtClean="0"/>
                        <a:t>87</a:t>
                      </a:r>
                      <a:endParaRPr lang="en-US" sz="3200" dirty="0"/>
                    </a:p>
                  </a:txBody>
                  <a:tcPr/>
                </a:tc>
                <a:extLst>
                  <a:ext uri="{0D108BD9-81ED-4DB2-BD59-A6C34878D82A}">
                    <a16:rowId xmlns:a16="http://schemas.microsoft.com/office/drawing/2014/main" val="10005"/>
                  </a:ext>
                </a:extLst>
              </a:tr>
              <a:tr h="370840">
                <a:tc>
                  <a:txBody>
                    <a:bodyPr/>
                    <a:lstStyle/>
                    <a:p>
                      <a:pPr algn="ctr"/>
                      <a:r>
                        <a:rPr lang="en-US" sz="3200" dirty="0" smtClean="0"/>
                        <a:t>S6</a:t>
                      </a:r>
                      <a:endParaRPr lang="en-US" sz="3200" dirty="0"/>
                    </a:p>
                  </a:txBody>
                  <a:tcPr/>
                </a:tc>
                <a:tc>
                  <a:txBody>
                    <a:bodyPr/>
                    <a:lstStyle/>
                    <a:p>
                      <a:pPr algn="ctr"/>
                      <a:r>
                        <a:rPr lang="en-US" sz="3200" dirty="0" smtClean="0"/>
                        <a:t>19</a:t>
                      </a:r>
                      <a:endParaRPr lang="en-US" sz="3200" dirty="0"/>
                    </a:p>
                  </a:txBody>
                  <a:tcPr/>
                </a:tc>
                <a:tc>
                  <a:txBody>
                    <a:bodyPr/>
                    <a:lstStyle/>
                    <a:p>
                      <a:pPr algn="ctr"/>
                      <a:r>
                        <a:rPr lang="en-US" sz="3200" dirty="0" smtClean="0"/>
                        <a:t>91</a:t>
                      </a:r>
                      <a:endParaRPr lang="en-US" sz="3200" dirty="0"/>
                    </a:p>
                  </a:txBody>
                  <a:tcPr/>
                </a:tc>
                <a:tc>
                  <a:txBody>
                    <a:bodyPr/>
                    <a:lstStyle/>
                    <a:p>
                      <a:pPr algn="ctr"/>
                      <a:r>
                        <a:rPr lang="en-US" sz="3200" dirty="0" smtClean="0"/>
                        <a:t>90</a:t>
                      </a:r>
                      <a:endParaRPr lang="en-US" sz="3200" dirty="0"/>
                    </a:p>
                  </a:txBody>
                  <a:tcPr/>
                </a:tc>
                <a:tc>
                  <a:txBody>
                    <a:bodyPr/>
                    <a:lstStyle/>
                    <a:p>
                      <a:pPr algn="ctr"/>
                      <a:r>
                        <a:rPr lang="en-US" sz="3200" dirty="0" smtClean="0"/>
                        <a:t>89</a:t>
                      </a:r>
                      <a:endParaRPr lang="en-US" sz="3200" dirty="0"/>
                    </a:p>
                  </a:txBody>
                  <a:tcPr/>
                </a:tc>
                <a:extLst>
                  <a:ext uri="{0D108BD9-81ED-4DB2-BD59-A6C34878D82A}">
                    <a16:rowId xmlns:a16="http://schemas.microsoft.com/office/drawing/2014/main" val="10006"/>
                  </a:ext>
                </a:extLst>
              </a:tr>
              <a:tr h="370840">
                <a:tc>
                  <a:txBody>
                    <a:bodyPr/>
                    <a:lstStyle/>
                    <a:p>
                      <a:pPr algn="ctr"/>
                      <a:r>
                        <a:rPr lang="en-US" sz="3200" dirty="0" smtClean="0"/>
                        <a:t>S7</a:t>
                      </a:r>
                      <a:endParaRPr lang="en-US" sz="3200" dirty="0"/>
                    </a:p>
                  </a:txBody>
                  <a:tcPr/>
                </a:tc>
                <a:tc>
                  <a:txBody>
                    <a:bodyPr/>
                    <a:lstStyle/>
                    <a:p>
                      <a:pPr algn="ctr"/>
                      <a:r>
                        <a:rPr lang="en-US" sz="3200" dirty="0" smtClean="0"/>
                        <a:t>20</a:t>
                      </a:r>
                      <a:endParaRPr lang="en-US" sz="3200" dirty="0"/>
                    </a:p>
                  </a:txBody>
                  <a:tcPr/>
                </a:tc>
                <a:tc>
                  <a:txBody>
                    <a:bodyPr/>
                    <a:lstStyle/>
                    <a:p>
                      <a:pPr algn="ctr"/>
                      <a:r>
                        <a:rPr lang="en-US" sz="3200" dirty="0" smtClean="0"/>
                        <a:t>70</a:t>
                      </a:r>
                      <a:endParaRPr lang="en-US" sz="3200" dirty="0"/>
                    </a:p>
                  </a:txBody>
                  <a:tcPr/>
                </a:tc>
                <a:tc>
                  <a:txBody>
                    <a:bodyPr/>
                    <a:lstStyle/>
                    <a:p>
                      <a:pPr algn="ctr"/>
                      <a:r>
                        <a:rPr lang="en-US" sz="3200" dirty="0" smtClean="0"/>
                        <a:t>65</a:t>
                      </a:r>
                      <a:endParaRPr lang="en-US" sz="3200" dirty="0"/>
                    </a:p>
                  </a:txBody>
                  <a:tcPr/>
                </a:tc>
                <a:tc>
                  <a:txBody>
                    <a:bodyPr/>
                    <a:lstStyle/>
                    <a:p>
                      <a:pPr algn="ctr"/>
                      <a:r>
                        <a:rPr lang="en-US" sz="3200" dirty="0" smtClean="0"/>
                        <a:t>60</a:t>
                      </a:r>
                      <a:endParaRPr lang="en-US" sz="3200" dirty="0"/>
                    </a:p>
                  </a:txBody>
                  <a:tcPr/>
                </a:tc>
                <a:extLst>
                  <a:ext uri="{0D108BD9-81ED-4DB2-BD59-A6C34878D82A}">
                    <a16:rowId xmlns:a16="http://schemas.microsoft.com/office/drawing/2014/main" val="10007"/>
                  </a:ext>
                </a:extLst>
              </a:tr>
              <a:tr h="370840">
                <a:tc>
                  <a:txBody>
                    <a:bodyPr/>
                    <a:lstStyle/>
                    <a:p>
                      <a:pPr algn="ctr"/>
                      <a:r>
                        <a:rPr lang="en-US" sz="3200" dirty="0" smtClean="0"/>
                        <a:t>S8</a:t>
                      </a:r>
                      <a:endParaRPr lang="en-US" sz="3200" dirty="0"/>
                    </a:p>
                  </a:txBody>
                  <a:tcPr/>
                </a:tc>
                <a:tc>
                  <a:txBody>
                    <a:bodyPr/>
                    <a:lstStyle/>
                    <a:p>
                      <a:pPr algn="ctr"/>
                      <a:r>
                        <a:rPr lang="en-US" sz="3200" dirty="0" smtClean="0"/>
                        <a:t>21</a:t>
                      </a:r>
                      <a:endParaRPr lang="en-US" sz="3200" dirty="0"/>
                    </a:p>
                  </a:txBody>
                  <a:tcPr/>
                </a:tc>
                <a:tc>
                  <a:txBody>
                    <a:bodyPr/>
                    <a:lstStyle/>
                    <a:p>
                      <a:pPr algn="ctr"/>
                      <a:r>
                        <a:rPr lang="en-US" sz="3200" dirty="0" smtClean="0"/>
                        <a:t>53</a:t>
                      </a:r>
                      <a:endParaRPr lang="en-US" sz="3200" dirty="0"/>
                    </a:p>
                  </a:txBody>
                  <a:tcPr/>
                </a:tc>
                <a:tc>
                  <a:txBody>
                    <a:bodyPr/>
                    <a:lstStyle/>
                    <a:p>
                      <a:pPr algn="ctr"/>
                      <a:r>
                        <a:rPr lang="en-US" sz="3200" dirty="0" smtClean="0"/>
                        <a:t>56</a:t>
                      </a:r>
                      <a:endParaRPr lang="en-US" sz="3200" dirty="0"/>
                    </a:p>
                  </a:txBody>
                  <a:tcPr/>
                </a:tc>
                <a:tc>
                  <a:txBody>
                    <a:bodyPr/>
                    <a:lstStyle/>
                    <a:p>
                      <a:pPr algn="ctr"/>
                      <a:r>
                        <a:rPr lang="en-US" sz="3200" dirty="0" smtClean="0"/>
                        <a:t>59</a:t>
                      </a:r>
                      <a:endParaRPr lang="en-US" sz="3200" dirty="0"/>
                    </a:p>
                  </a:txBody>
                  <a:tcPr/>
                </a:tc>
                <a:extLst>
                  <a:ext uri="{0D108BD9-81ED-4DB2-BD59-A6C34878D82A}">
                    <a16:rowId xmlns:a16="http://schemas.microsoft.com/office/drawing/2014/main" val="10008"/>
                  </a:ext>
                </a:extLst>
              </a:tr>
              <a:tr h="370840">
                <a:tc>
                  <a:txBody>
                    <a:bodyPr/>
                    <a:lstStyle/>
                    <a:p>
                      <a:pPr algn="ctr"/>
                      <a:r>
                        <a:rPr lang="en-US" sz="3200" dirty="0" smtClean="0"/>
                        <a:t>S9</a:t>
                      </a:r>
                      <a:endParaRPr lang="en-US" sz="3200" dirty="0"/>
                    </a:p>
                  </a:txBody>
                  <a:tcPr/>
                </a:tc>
                <a:tc>
                  <a:txBody>
                    <a:bodyPr/>
                    <a:lstStyle/>
                    <a:p>
                      <a:pPr algn="ctr"/>
                      <a:r>
                        <a:rPr lang="en-US" sz="3200" dirty="0" smtClean="0"/>
                        <a:t>19</a:t>
                      </a:r>
                      <a:endParaRPr lang="en-US" sz="3200" dirty="0"/>
                    </a:p>
                  </a:txBody>
                  <a:tcPr/>
                </a:tc>
                <a:tc>
                  <a:txBody>
                    <a:bodyPr/>
                    <a:lstStyle/>
                    <a:p>
                      <a:pPr algn="ctr"/>
                      <a:r>
                        <a:rPr lang="en-US" sz="3200" dirty="0" smtClean="0"/>
                        <a:t>82</a:t>
                      </a:r>
                      <a:endParaRPr lang="en-US" sz="3200" dirty="0"/>
                    </a:p>
                  </a:txBody>
                  <a:tcPr/>
                </a:tc>
                <a:tc>
                  <a:txBody>
                    <a:bodyPr/>
                    <a:lstStyle/>
                    <a:p>
                      <a:pPr algn="ctr"/>
                      <a:r>
                        <a:rPr lang="en-US" sz="3200" dirty="0" smtClean="0"/>
                        <a:t>82</a:t>
                      </a:r>
                      <a:endParaRPr lang="en-US" sz="3200" dirty="0"/>
                    </a:p>
                  </a:txBody>
                  <a:tcPr/>
                </a:tc>
                <a:tc>
                  <a:txBody>
                    <a:bodyPr/>
                    <a:lstStyle/>
                    <a:p>
                      <a:pPr algn="ctr"/>
                      <a:r>
                        <a:rPr lang="en-US" sz="3200" dirty="0" smtClean="0"/>
                        <a:t>60</a:t>
                      </a:r>
                      <a:endParaRPr lang="en-US" sz="3200" dirty="0"/>
                    </a:p>
                  </a:txBody>
                  <a:tcPr/>
                </a:tc>
                <a:extLst>
                  <a:ext uri="{0D108BD9-81ED-4DB2-BD59-A6C34878D82A}">
                    <a16:rowId xmlns:a16="http://schemas.microsoft.com/office/drawing/2014/main" val="10009"/>
                  </a:ext>
                </a:extLst>
              </a:tr>
              <a:tr h="370840">
                <a:tc>
                  <a:txBody>
                    <a:bodyPr/>
                    <a:lstStyle/>
                    <a:p>
                      <a:pPr algn="ctr"/>
                      <a:r>
                        <a:rPr lang="en-US" sz="3200" dirty="0" smtClean="0"/>
                        <a:t>S10</a:t>
                      </a:r>
                      <a:endParaRPr lang="en-US" sz="3200" dirty="0"/>
                    </a:p>
                  </a:txBody>
                  <a:tcPr/>
                </a:tc>
                <a:tc>
                  <a:txBody>
                    <a:bodyPr/>
                    <a:lstStyle/>
                    <a:p>
                      <a:pPr algn="ctr"/>
                      <a:r>
                        <a:rPr lang="en-US" sz="3200" dirty="0" smtClean="0"/>
                        <a:t>47</a:t>
                      </a:r>
                      <a:endParaRPr lang="en-US" sz="3200" dirty="0"/>
                    </a:p>
                  </a:txBody>
                  <a:tcPr/>
                </a:tc>
                <a:tc>
                  <a:txBody>
                    <a:bodyPr/>
                    <a:lstStyle/>
                    <a:p>
                      <a:pPr algn="ctr"/>
                      <a:r>
                        <a:rPr lang="en-US" sz="3200" dirty="0" smtClean="0"/>
                        <a:t>75</a:t>
                      </a:r>
                      <a:endParaRPr lang="en-US" sz="3200" dirty="0"/>
                    </a:p>
                  </a:txBody>
                  <a:tcPr/>
                </a:tc>
                <a:tc>
                  <a:txBody>
                    <a:bodyPr/>
                    <a:lstStyle/>
                    <a:p>
                      <a:pPr algn="ctr"/>
                      <a:r>
                        <a:rPr lang="en-US" sz="3200" dirty="0" smtClean="0"/>
                        <a:t>76</a:t>
                      </a:r>
                      <a:endParaRPr lang="en-US" sz="3200" dirty="0"/>
                    </a:p>
                  </a:txBody>
                  <a:tcPr/>
                </a:tc>
                <a:tc>
                  <a:txBody>
                    <a:bodyPr/>
                    <a:lstStyle/>
                    <a:p>
                      <a:pPr algn="ctr"/>
                      <a:r>
                        <a:rPr lang="en-US" sz="3200" dirty="0" smtClean="0"/>
                        <a:t>77</a:t>
                      </a:r>
                      <a:endParaRPr lang="en-US" sz="3200" dirty="0"/>
                    </a:p>
                  </a:txBody>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142845677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andara">
      <a:majorFont>
        <a:latin typeface="Candara"/>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ndara"/>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Crop</Template>
  <TotalTime>22059</TotalTime>
  <Words>1382</Words>
  <Application>Microsoft Office PowerPoint</Application>
  <PresentationFormat>Custom</PresentationFormat>
  <Paragraphs>626</Paragraphs>
  <Slides>13</Slides>
  <Notes>11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Calibri Light</vt:lpstr>
      <vt:lpstr>Candara</vt:lpstr>
      <vt:lpstr>Lato Light</vt:lpstr>
      <vt:lpstr>Lato Regular</vt:lpstr>
      <vt:lpstr>Open Sans Light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Manuel Lopez</dc:creator>
  <cp:lastModifiedBy>Prof. Arghya Ray</cp:lastModifiedBy>
  <cp:revision>2655</cp:revision>
  <cp:lastPrinted>2016-12-11T00:19:30Z</cp:lastPrinted>
  <dcterms:created xsi:type="dcterms:W3CDTF">2014-11-12T21:47:38Z</dcterms:created>
  <dcterms:modified xsi:type="dcterms:W3CDTF">2022-03-24T09:05:39Z</dcterms:modified>
</cp:coreProperties>
</file>