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6"/>
  </p:notesMasterIdLst>
  <p:sldIdLst>
    <p:sldId id="698" r:id="rId2"/>
    <p:sldId id="832" r:id="rId3"/>
    <p:sldId id="833" r:id="rId4"/>
    <p:sldId id="824" r:id="rId5"/>
    <p:sldId id="834" r:id="rId6"/>
    <p:sldId id="825" r:id="rId7"/>
    <p:sldId id="826" r:id="rId8"/>
    <p:sldId id="827" r:id="rId9"/>
    <p:sldId id="836" r:id="rId10"/>
    <p:sldId id="828" r:id="rId11"/>
    <p:sldId id="829" r:id="rId12"/>
    <p:sldId id="830" r:id="rId13"/>
    <p:sldId id="817" r:id="rId14"/>
    <p:sldId id="725" r:id="rId1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8FF89"/>
    <a:srgbClr val="CCFF66"/>
    <a:srgbClr val="FFCC99"/>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4849" autoAdjust="0"/>
  </p:normalViewPr>
  <p:slideViewPr>
    <p:cSldViewPr snapToGrid="0" snapToObjects="1">
      <p:cViewPr varScale="1">
        <p:scale>
          <a:sx n="35" d="100"/>
          <a:sy n="35" d="100"/>
        </p:scale>
        <p:origin x="672" y="72"/>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3/24/2022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https://www.coursera.org/lecture/cluster-analysis/5-1-density-based-and-grid-based-clustering-methods-HIRhw</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https://www.tutorialspoint.com/data_mining/dm_cluster_analysis.htm</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87833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6079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smtClean="0"/>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2"/>
                </a:solidFill>
                <a:latin typeface="Lato Regular"/>
                <a:cs typeface="Lato Regular"/>
              </a:rPr>
              <a:t>Group 8, </a:t>
            </a:r>
            <a:r>
              <a:rPr lang="id-ID" sz="2400" b="0" dirty="0" err="1" smtClean="0">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smtClean="0"/>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timing>
    <p:tnLst>
      <p:par>
        <p:cTn id="1" dur="indefinite" restart="never" nodeType="tmRoot"/>
      </p:par>
    </p:tnLst>
  </p:timing>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4600" dirty="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smtClean="0">
                  <a:solidFill>
                    <a:schemeClr val="bg1"/>
                  </a:solidFill>
                  <a:latin typeface="Lato Regular"/>
                  <a:cs typeface="Lato Regular"/>
                </a:rPr>
                <a:t>Machine Learning </a:t>
              </a:r>
              <a:r>
                <a:rPr lang="en-US" sz="8000" b="1" smtClean="0">
                  <a:solidFill>
                    <a:schemeClr val="bg1"/>
                  </a:solidFill>
                  <a:latin typeface="Lato Regular"/>
                  <a:cs typeface="Lato Regular"/>
                </a:rPr>
                <a:t>with Python</a:t>
              </a:r>
              <a:endParaRPr lang="en-US" sz="8000" b="1" dirty="0">
                <a:solidFill>
                  <a:schemeClr val="bg1"/>
                </a:solidFill>
                <a:latin typeface="Lato Regular"/>
                <a:cs typeface="Lato Regular"/>
              </a:endParaRPr>
            </a:p>
          </p:txBody>
        </p:sp>
        <p:sp>
          <p:nvSpPr>
            <p:cNvPr id="12" name="Subtitle 2"/>
            <p:cNvSpPr txBox="1">
              <a:spLocks/>
            </p:cNvSpPr>
            <p:nvPr/>
          </p:nvSpPr>
          <p:spPr>
            <a:xfrm>
              <a:off x="8080661" y="-842396"/>
              <a:ext cx="8237203"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400" b="1" dirty="0" smtClean="0">
                  <a:solidFill>
                    <a:schemeClr val="bg1"/>
                  </a:solidFill>
                  <a:latin typeface="Lato Regular"/>
                  <a:cs typeface="Lato Regular"/>
                </a:rPr>
                <a:t>Session 12:</a:t>
              </a:r>
              <a:r>
                <a:rPr lang="en-US" sz="5200" b="1" dirty="0" smtClean="0">
                  <a:solidFill>
                    <a:schemeClr val="bg1"/>
                  </a:solidFill>
                  <a:latin typeface="Lato Regular"/>
                  <a:cs typeface="Lato Regular"/>
                </a:rPr>
                <a:t>	</a:t>
              </a:r>
              <a:r>
                <a:rPr lang="en-US" sz="4000" b="1" dirty="0" smtClean="0">
                  <a:solidFill>
                    <a:schemeClr val="bg1"/>
                  </a:solidFill>
                  <a:latin typeface="Lato Regular"/>
                  <a:cs typeface="Lato Regular"/>
                </a:rPr>
                <a:t>Cluster Analysis</a:t>
              </a:r>
              <a:endParaRPr lang="id-ID" sz="4000" b="1" dirty="0">
                <a:solidFill>
                  <a:schemeClr val="bg1"/>
                </a:solidFill>
                <a:latin typeface="Lato Regular"/>
                <a:cs typeface="Lato Regular"/>
              </a:endParaRPr>
            </a:p>
          </p:txBody>
        </p:sp>
      </p:grpSp>
      <p:sp>
        <p:nvSpPr>
          <p:cNvPr id="5" name="TextBox 4"/>
          <p:cNvSpPr txBox="1"/>
          <p:nvPr/>
        </p:nvSpPr>
        <p:spPr>
          <a:xfrm>
            <a:off x="19153149" y="12078792"/>
            <a:ext cx="2816797" cy="738664"/>
          </a:xfrm>
          <a:prstGeom prst="rect">
            <a:avLst/>
          </a:prstGeom>
          <a:noFill/>
        </p:spPr>
        <p:txBody>
          <a:bodyPr wrap="none" rtlCol="0">
            <a:spAutoFit/>
          </a:bodyPr>
          <a:lstStyle/>
          <a:p>
            <a:r>
              <a:rPr lang="en-US" sz="4200" b="1" dirty="0" err="1" smtClean="0">
                <a:solidFill>
                  <a:schemeClr val="bg1"/>
                </a:solidFill>
              </a:rPr>
              <a:t>Arghya</a:t>
            </a:r>
            <a:r>
              <a:rPr lang="en-US" sz="4200" b="1" dirty="0" smtClean="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54922"/>
            <a:ext cx="24377650" cy="923330"/>
          </a:xfrm>
          <a:prstGeom prst="rect">
            <a:avLst/>
          </a:prstGeom>
          <a:noFill/>
        </p:spPr>
        <p:txBody>
          <a:bodyPr wrap="square" rtlCol="0">
            <a:spAutoFit/>
          </a:bodyPr>
          <a:lstStyle/>
          <a:p>
            <a:pPr>
              <a:lnSpc>
                <a:spcPct val="150000"/>
              </a:lnSpc>
            </a:pPr>
            <a:r>
              <a:rPr lang="en-US" b="1" dirty="0" smtClean="0"/>
              <a:t>Q2</a:t>
            </a:r>
            <a:r>
              <a:rPr lang="en-US" dirty="0" smtClean="0"/>
              <a:t>.	Use k-median method to form clusters of students based on the data given below: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09780598"/>
              </p:ext>
            </p:extLst>
          </p:nvPr>
        </p:nvGraphicFramePr>
        <p:xfrm>
          <a:off x="436872" y="2940367"/>
          <a:ext cx="16251765" cy="637032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S4</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87</a:t>
                      </a: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89</a:t>
                      </a: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60</a:t>
                      </a: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53</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59</a:t>
                      </a: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60</a:t>
                      </a: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77</a:t>
                      </a:r>
                      <a:endParaRPr lang="en-US" sz="3200" dirty="0"/>
                    </a:p>
                  </a:txBody>
                  <a:tcPr/>
                </a:tc>
                <a:extLst>
                  <a:ext uri="{0D108BD9-81ED-4DB2-BD59-A6C34878D82A}">
                    <a16:rowId xmlns:a16="http://schemas.microsoft.com/office/drawing/2014/main" val="10010"/>
                  </a:ext>
                </a:extLst>
              </a:tr>
            </a:tbl>
          </a:graphicData>
        </a:graphic>
      </p:graphicFrame>
      <p:sp>
        <p:nvSpPr>
          <p:cNvPr id="4" name="TextBox 3"/>
          <p:cNvSpPr txBox="1"/>
          <p:nvPr/>
        </p:nvSpPr>
        <p:spPr>
          <a:xfrm>
            <a:off x="436872" y="9632031"/>
            <a:ext cx="13120900" cy="615553"/>
          </a:xfrm>
          <a:prstGeom prst="rect">
            <a:avLst/>
          </a:prstGeom>
          <a:noFill/>
        </p:spPr>
        <p:txBody>
          <a:bodyPr wrap="none" rtlCol="0">
            <a:spAutoFit/>
          </a:bodyPr>
          <a:lstStyle/>
          <a:p>
            <a:r>
              <a:rPr lang="en-US" sz="3400" b="1" dirty="0" smtClean="0"/>
              <a:t>Steps 1 and 2</a:t>
            </a:r>
            <a:r>
              <a:rPr lang="en-US" sz="3400" dirty="0" smtClean="0"/>
              <a:t>: Let the three seeds be the first three students as shown.</a:t>
            </a:r>
            <a:endParaRPr lang="en-US" sz="3400" dirty="0"/>
          </a:p>
        </p:txBody>
      </p:sp>
      <p:graphicFrame>
        <p:nvGraphicFramePr>
          <p:cNvPr id="5" name="Table 4"/>
          <p:cNvGraphicFramePr>
            <a:graphicFrameLocks noGrp="1"/>
          </p:cNvGraphicFramePr>
          <p:nvPr>
            <p:extLst>
              <p:ext uri="{D42A27DB-BD31-4B8C-83A1-F6EECF244321}">
                <p14:modId xmlns:p14="http://schemas.microsoft.com/office/powerpoint/2010/main" val="267325791"/>
              </p:ext>
            </p:extLst>
          </p:nvPr>
        </p:nvGraphicFramePr>
        <p:xfrm>
          <a:off x="436872" y="10745730"/>
          <a:ext cx="16251765" cy="231648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6276" y="26276"/>
            <a:ext cx="24377650" cy="1754326"/>
          </a:xfrm>
          <a:prstGeom prst="rect">
            <a:avLst/>
          </a:prstGeom>
          <a:noFill/>
        </p:spPr>
        <p:txBody>
          <a:bodyPr wrap="square" rtlCol="0">
            <a:spAutoFit/>
          </a:bodyPr>
          <a:lstStyle/>
          <a:p>
            <a:pPr>
              <a:lnSpc>
                <a:spcPct val="150000"/>
              </a:lnSpc>
            </a:pPr>
            <a:r>
              <a:rPr lang="en-US" b="1" dirty="0" smtClean="0"/>
              <a:t>Q1</a:t>
            </a:r>
            <a:r>
              <a:rPr lang="en-US" dirty="0" smtClean="0"/>
              <a:t>.	Use k-mean clustering to divide the following set of numbers into two clusters.</a:t>
            </a:r>
          </a:p>
          <a:p>
            <a:pPr>
              <a:lnSpc>
                <a:spcPct val="150000"/>
              </a:lnSpc>
            </a:pPr>
            <a:r>
              <a:rPr lang="en-US" dirty="0"/>
              <a:t>	</a:t>
            </a:r>
            <a:r>
              <a:rPr lang="en-US" dirty="0" smtClean="0"/>
              <a:t>1	2	3	4	5	6	7	8	9	10</a:t>
            </a:r>
            <a:endParaRPr lang="en-US" dirty="0"/>
          </a:p>
        </p:txBody>
      </p:sp>
      <p:sp>
        <p:nvSpPr>
          <p:cNvPr id="7" name="TextBox 6"/>
          <p:cNvSpPr txBox="1"/>
          <p:nvPr/>
        </p:nvSpPr>
        <p:spPr>
          <a:xfrm>
            <a:off x="18059400" y="3286125"/>
            <a:ext cx="914033" cy="646331"/>
          </a:xfrm>
          <a:prstGeom prst="rect">
            <a:avLst/>
          </a:prstGeom>
          <a:noFill/>
        </p:spPr>
        <p:txBody>
          <a:bodyPr wrap="none" rtlCol="0">
            <a:spAutoFit/>
          </a:bodyPr>
          <a:lstStyle/>
          <a:p>
            <a:r>
              <a:rPr lang="en-US" dirty="0" smtClean="0"/>
              <a:t>K=3</a:t>
            </a:r>
            <a:endParaRPr lang="en-US" dirty="0"/>
          </a:p>
        </p:txBody>
      </p:sp>
    </p:spTree>
    <p:extLst>
      <p:ext uri="{BB962C8B-B14F-4D97-AF65-F5344CB8AC3E}">
        <p14:creationId xmlns:p14="http://schemas.microsoft.com/office/powerpoint/2010/main" val="4101951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377650" cy="877163"/>
          </a:xfrm>
          <a:prstGeom prst="rect">
            <a:avLst/>
          </a:prstGeom>
          <a:noFill/>
        </p:spPr>
        <p:txBody>
          <a:bodyPr wrap="square" rtlCol="0">
            <a:spAutoFit/>
          </a:bodyPr>
          <a:lstStyle/>
          <a:p>
            <a:pPr>
              <a:lnSpc>
                <a:spcPct val="150000"/>
              </a:lnSpc>
            </a:pPr>
            <a:r>
              <a:rPr lang="en-US" sz="3400" b="1" dirty="0" smtClean="0"/>
              <a:t>Step 3 and 4</a:t>
            </a:r>
            <a:r>
              <a:rPr lang="en-US" sz="3400" dirty="0" smtClean="0"/>
              <a:t>: Compute the distances using the four attributes and using the sum of absolute differences (k-Median method)</a:t>
            </a:r>
            <a:endParaRPr lang="en-US" sz="3400" dirty="0"/>
          </a:p>
        </p:txBody>
      </p:sp>
      <p:graphicFrame>
        <p:nvGraphicFramePr>
          <p:cNvPr id="3" name="Table 2"/>
          <p:cNvGraphicFramePr>
            <a:graphicFrameLocks noGrp="1"/>
          </p:cNvGraphicFramePr>
          <p:nvPr>
            <p:extLst>
              <p:ext uri="{D42A27DB-BD31-4B8C-83A1-F6EECF244321}">
                <p14:modId xmlns:p14="http://schemas.microsoft.com/office/powerpoint/2010/main" val="3889136457"/>
              </p:ext>
            </p:extLst>
          </p:nvPr>
        </p:nvGraphicFramePr>
        <p:xfrm>
          <a:off x="436872" y="953914"/>
          <a:ext cx="23337531" cy="8107680"/>
        </p:xfrm>
        <a:graphic>
          <a:graphicData uri="http://schemas.openxmlformats.org/drawingml/2006/table">
            <a:tbl>
              <a:tblPr firstRow="1" bandRow="1">
                <a:tableStyleId>{5C22544A-7EE6-4342-B048-85BDC9FD1C3A}</a:tableStyleId>
              </a:tblPr>
              <a:tblGrid>
                <a:gridCol w="2593059">
                  <a:extLst>
                    <a:ext uri="{9D8B030D-6E8A-4147-A177-3AD203B41FA5}">
                      <a16:colId xmlns:a16="http://schemas.microsoft.com/office/drawing/2014/main" val="20000"/>
                    </a:ext>
                  </a:extLst>
                </a:gridCol>
                <a:gridCol w="2593059">
                  <a:extLst>
                    <a:ext uri="{9D8B030D-6E8A-4147-A177-3AD203B41FA5}">
                      <a16:colId xmlns:a16="http://schemas.microsoft.com/office/drawing/2014/main" val="20001"/>
                    </a:ext>
                  </a:extLst>
                </a:gridCol>
                <a:gridCol w="2593059">
                  <a:extLst>
                    <a:ext uri="{9D8B030D-6E8A-4147-A177-3AD203B41FA5}">
                      <a16:colId xmlns:a16="http://schemas.microsoft.com/office/drawing/2014/main" val="20002"/>
                    </a:ext>
                  </a:extLst>
                </a:gridCol>
                <a:gridCol w="2593059">
                  <a:extLst>
                    <a:ext uri="{9D8B030D-6E8A-4147-A177-3AD203B41FA5}">
                      <a16:colId xmlns:a16="http://schemas.microsoft.com/office/drawing/2014/main" val="20003"/>
                    </a:ext>
                  </a:extLst>
                </a:gridCol>
                <a:gridCol w="2593059">
                  <a:extLst>
                    <a:ext uri="{9D8B030D-6E8A-4147-A177-3AD203B41FA5}">
                      <a16:colId xmlns:a16="http://schemas.microsoft.com/office/drawing/2014/main" val="20004"/>
                    </a:ext>
                  </a:extLst>
                </a:gridCol>
                <a:gridCol w="2593059">
                  <a:extLst>
                    <a:ext uri="{9D8B030D-6E8A-4147-A177-3AD203B41FA5}">
                      <a16:colId xmlns:a16="http://schemas.microsoft.com/office/drawing/2014/main" val="20005"/>
                    </a:ext>
                  </a:extLst>
                </a:gridCol>
                <a:gridCol w="2593059">
                  <a:extLst>
                    <a:ext uri="{9D8B030D-6E8A-4147-A177-3AD203B41FA5}">
                      <a16:colId xmlns:a16="http://schemas.microsoft.com/office/drawing/2014/main" val="20006"/>
                    </a:ext>
                  </a:extLst>
                </a:gridCol>
                <a:gridCol w="2593059">
                  <a:extLst>
                    <a:ext uri="{9D8B030D-6E8A-4147-A177-3AD203B41FA5}">
                      <a16:colId xmlns:a16="http://schemas.microsoft.com/office/drawing/2014/main" val="20007"/>
                    </a:ext>
                  </a:extLst>
                </a:gridCol>
                <a:gridCol w="2593059">
                  <a:extLst>
                    <a:ext uri="{9D8B030D-6E8A-4147-A177-3AD203B41FA5}">
                      <a16:colId xmlns:a16="http://schemas.microsoft.com/office/drawing/2014/main" val="20008"/>
                    </a:ext>
                  </a:extLst>
                </a:gridCol>
              </a:tblGrid>
              <a:tr h="370840">
                <a:tc>
                  <a:txBody>
                    <a:bodyPr/>
                    <a:lstStyle/>
                    <a:p>
                      <a:pPr algn="ctr"/>
                      <a:endParaRPr lang="en-US" sz="3200" dirty="0"/>
                    </a:p>
                  </a:txBody>
                  <a:tcPr/>
                </a:tc>
                <a:tc>
                  <a:txBody>
                    <a:bodyPr/>
                    <a:lstStyle/>
                    <a:p>
                      <a:pPr algn="ctr"/>
                      <a:r>
                        <a:rPr lang="en-US" sz="3200" smtClean="0"/>
                        <a:t>Age</a:t>
                      </a:r>
                      <a:endParaRPr lang="en-US" sz="3200" dirty="0"/>
                    </a:p>
                  </a:txBody>
                  <a:tcPr/>
                </a:tc>
                <a:tc>
                  <a:txBody>
                    <a:bodyPr/>
                    <a:lstStyle/>
                    <a:p>
                      <a:pPr algn="ctr"/>
                      <a:r>
                        <a:rPr lang="en-US" sz="3200" smtClean="0"/>
                        <a:t>Mark1</a:t>
                      </a:r>
                      <a:endParaRPr lang="en-US" sz="3200" dirty="0"/>
                    </a:p>
                  </a:txBody>
                  <a:tcPr/>
                </a:tc>
                <a:tc>
                  <a:txBody>
                    <a:bodyPr/>
                    <a:lstStyle/>
                    <a:p>
                      <a:pPr algn="ctr"/>
                      <a:r>
                        <a:rPr lang="en-US" sz="3200" smtClean="0"/>
                        <a:t>Mark2</a:t>
                      </a:r>
                      <a:endParaRPr lang="en-US" sz="3200" dirty="0"/>
                    </a:p>
                  </a:txBody>
                  <a:tcPr/>
                </a:tc>
                <a:tc>
                  <a:txBody>
                    <a:bodyPr/>
                    <a:lstStyle/>
                    <a:p>
                      <a:pPr algn="ctr"/>
                      <a:r>
                        <a:rPr lang="en-US" sz="3200" dirty="0" smtClean="0"/>
                        <a:t>Mark3</a:t>
                      </a:r>
                      <a:endParaRPr lang="en-US" sz="3200" dirty="0"/>
                    </a:p>
                  </a:txBody>
                  <a:tcPr/>
                </a:tc>
                <a:tc gridSpan="3">
                  <a:txBody>
                    <a:bodyPr/>
                    <a:lstStyle/>
                    <a:p>
                      <a:pPr algn="ctr"/>
                      <a:r>
                        <a:rPr lang="en-US" sz="3200" dirty="0" smtClean="0"/>
                        <a:t>Distance from Clusters</a:t>
                      </a:r>
                      <a:endParaRPr lang="en-US" sz="3200" dirty="0"/>
                    </a:p>
                  </a:txBody>
                  <a:tcPr/>
                </a:tc>
                <a:tc hMerge="1">
                  <a:txBody>
                    <a:bodyPr/>
                    <a:lstStyle/>
                    <a:p>
                      <a:pPr algn="ctr"/>
                      <a:endParaRPr lang="en-US" sz="3200" dirty="0"/>
                    </a:p>
                  </a:txBody>
                  <a:tcPr/>
                </a:tc>
                <a:tc hMerge="1">
                  <a:txBody>
                    <a:bodyPr/>
                    <a:lstStyle/>
                    <a:p>
                      <a:pPr algn="ctr"/>
                      <a:endParaRPr lang="en-US" sz="3200" dirty="0"/>
                    </a:p>
                  </a:txBody>
                  <a:tcPr/>
                </a:tc>
                <a:tc rowSpan="4">
                  <a:txBody>
                    <a:bodyPr/>
                    <a:lstStyle/>
                    <a:p>
                      <a:pPr algn="ctr"/>
                      <a:r>
                        <a:rPr lang="en-US" sz="3200" dirty="0" smtClean="0"/>
                        <a:t>Allocation to the nearest Cluster</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C1</a:t>
                      </a:r>
                      <a:endParaRPr lang="en-US" sz="3200" dirty="0"/>
                    </a:p>
                  </a:txBody>
                  <a:tcPr>
                    <a:solidFill>
                      <a:schemeClr val="bg1">
                        <a:lumMod val="65000"/>
                      </a:schemeClr>
                    </a:solidFill>
                  </a:tcPr>
                </a:tc>
                <a:tc>
                  <a:txBody>
                    <a:bodyPr/>
                    <a:lstStyle/>
                    <a:p>
                      <a:pPr algn="ctr"/>
                      <a:r>
                        <a:rPr lang="en-US" sz="3200" dirty="0" smtClean="0"/>
                        <a:t>18</a:t>
                      </a:r>
                      <a:endParaRPr lang="en-US" sz="3200" dirty="0"/>
                    </a:p>
                  </a:txBody>
                  <a:tcPr>
                    <a:solidFill>
                      <a:schemeClr val="bg1">
                        <a:lumMod val="65000"/>
                      </a:schemeClr>
                    </a:solidFill>
                  </a:tcPr>
                </a:tc>
                <a:tc>
                  <a:txBody>
                    <a:bodyPr/>
                    <a:lstStyle/>
                    <a:p>
                      <a:pPr algn="ctr"/>
                      <a:r>
                        <a:rPr lang="en-US" sz="3200" dirty="0" smtClean="0"/>
                        <a:t>73</a:t>
                      </a:r>
                      <a:endParaRPr lang="en-US" sz="3200" dirty="0"/>
                    </a:p>
                  </a:txBody>
                  <a:tcPr>
                    <a:solidFill>
                      <a:schemeClr val="bg1">
                        <a:lumMod val="65000"/>
                      </a:schemeClr>
                    </a:solidFill>
                  </a:tcPr>
                </a:tc>
                <a:tc>
                  <a:txBody>
                    <a:bodyPr/>
                    <a:lstStyle/>
                    <a:p>
                      <a:pPr algn="ctr"/>
                      <a:r>
                        <a:rPr lang="en-US" sz="3200" dirty="0" smtClean="0"/>
                        <a:t>75</a:t>
                      </a:r>
                      <a:endParaRPr lang="en-US" sz="3200" dirty="0"/>
                    </a:p>
                  </a:txBody>
                  <a:tcPr>
                    <a:solidFill>
                      <a:schemeClr val="bg1">
                        <a:lumMod val="65000"/>
                      </a:schemeClr>
                    </a:solidFill>
                  </a:tcPr>
                </a:tc>
                <a:tc>
                  <a:txBody>
                    <a:bodyPr/>
                    <a:lstStyle/>
                    <a:p>
                      <a:pPr algn="ctr"/>
                      <a:r>
                        <a:rPr lang="en-US" sz="3200" dirty="0" smtClean="0"/>
                        <a:t>57</a:t>
                      </a:r>
                      <a:endParaRPr lang="en-US" sz="3200" dirty="0"/>
                    </a:p>
                  </a:txBody>
                  <a:tcPr>
                    <a:solidFill>
                      <a:schemeClr val="bg1">
                        <a:lumMod val="65000"/>
                      </a:schemeClr>
                    </a:solidFill>
                  </a:tcPr>
                </a:tc>
                <a:tc rowSpan="3">
                  <a:txBody>
                    <a:bodyPr/>
                    <a:lstStyle/>
                    <a:p>
                      <a:pPr algn="ctr"/>
                      <a:r>
                        <a:rPr lang="en-US" sz="3200" dirty="0" smtClean="0"/>
                        <a:t>From C1</a:t>
                      </a:r>
                      <a:endParaRPr lang="en-US" sz="3200" dirty="0"/>
                    </a:p>
                  </a:txBody>
                  <a:tcPr/>
                </a:tc>
                <a:tc rowSpan="3">
                  <a:txBody>
                    <a:bodyPr/>
                    <a:lstStyle/>
                    <a:p>
                      <a:pPr algn="ctr"/>
                      <a:r>
                        <a:rPr lang="en-US" sz="3200" dirty="0" smtClean="0"/>
                        <a:t>From C2</a:t>
                      </a:r>
                      <a:endParaRPr lang="en-US" sz="3200" dirty="0"/>
                    </a:p>
                  </a:txBody>
                  <a:tcPr/>
                </a:tc>
                <a:tc rowSpan="3">
                  <a:txBody>
                    <a:bodyPr/>
                    <a:lstStyle/>
                    <a:p>
                      <a:pPr algn="ctr"/>
                      <a:r>
                        <a:rPr lang="en-US" sz="3200" dirty="0" smtClean="0"/>
                        <a:t>From C3</a:t>
                      </a:r>
                      <a:endParaRPr lang="en-US" sz="3200" dirty="0"/>
                    </a:p>
                  </a:txBody>
                  <a:tcPr/>
                </a:tc>
                <a:tc vMerge="1">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C2</a:t>
                      </a:r>
                      <a:endParaRPr lang="en-US" sz="3200" dirty="0"/>
                    </a:p>
                  </a:txBody>
                  <a:tcPr>
                    <a:solidFill>
                      <a:schemeClr val="bg1">
                        <a:lumMod val="65000"/>
                      </a:schemeClr>
                    </a:solidFill>
                  </a:tcPr>
                </a:tc>
                <a:tc>
                  <a:txBody>
                    <a:bodyPr/>
                    <a:lstStyle/>
                    <a:p>
                      <a:pPr algn="ctr"/>
                      <a:r>
                        <a:rPr lang="en-US" sz="3200" dirty="0" smtClean="0"/>
                        <a:t>18</a:t>
                      </a:r>
                      <a:endParaRPr lang="en-US" sz="3200" dirty="0"/>
                    </a:p>
                  </a:txBody>
                  <a:tcPr>
                    <a:solidFill>
                      <a:schemeClr val="bg1">
                        <a:lumMod val="65000"/>
                      </a:schemeClr>
                    </a:solidFill>
                  </a:tcPr>
                </a:tc>
                <a:tc>
                  <a:txBody>
                    <a:bodyPr/>
                    <a:lstStyle/>
                    <a:p>
                      <a:pPr algn="ctr"/>
                      <a:r>
                        <a:rPr lang="en-US" sz="3200" dirty="0" smtClean="0"/>
                        <a:t>79</a:t>
                      </a:r>
                      <a:endParaRPr lang="en-US" sz="3200" dirty="0"/>
                    </a:p>
                  </a:txBody>
                  <a:tcPr>
                    <a:solidFill>
                      <a:schemeClr val="bg1">
                        <a:lumMod val="65000"/>
                      </a:schemeClr>
                    </a:solidFill>
                  </a:tcPr>
                </a:tc>
                <a:tc>
                  <a:txBody>
                    <a:bodyPr/>
                    <a:lstStyle/>
                    <a:p>
                      <a:pPr algn="ctr"/>
                      <a:r>
                        <a:rPr lang="en-US" sz="3200" dirty="0" smtClean="0"/>
                        <a:t>85</a:t>
                      </a:r>
                      <a:endParaRPr lang="en-US" sz="3200" dirty="0"/>
                    </a:p>
                  </a:txBody>
                  <a:tcPr>
                    <a:solidFill>
                      <a:schemeClr val="bg1">
                        <a:lumMod val="65000"/>
                      </a:schemeClr>
                    </a:solidFill>
                  </a:tcPr>
                </a:tc>
                <a:tc>
                  <a:txBody>
                    <a:bodyPr/>
                    <a:lstStyle/>
                    <a:p>
                      <a:pPr algn="ctr"/>
                      <a:r>
                        <a:rPr lang="en-US" sz="3200" dirty="0" smtClean="0"/>
                        <a:t>75</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C3</a:t>
                      </a:r>
                      <a:endParaRPr lang="en-US" sz="3200" dirty="0"/>
                    </a:p>
                  </a:txBody>
                  <a:tcPr>
                    <a:solidFill>
                      <a:schemeClr val="bg1">
                        <a:lumMod val="65000"/>
                      </a:schemeClr>
                    </a:solidFill>
                  </a:tcPr>
                </a:tc>
                <a:tc>
                  <a:txBody>
                    <a:bodyPr/>
                    <a:lstStyle/>
                    <a:p>
                      <a:pPr algn="ctr"/>
                      <a:r>
                        <a:rPr lang="en-US" sz="3200" dirty="0" smtClean="0"/>
                        <a:t>23</a:t>
                      </a:r>
                      <a:endParaRPr lang="en-US" sz="3200" dirty="0"/>
                    </a:p>
                  </a:txBody>
                  <a:tcPr>
                    <a:solidFill>
                      <a:schemeClr val="bg1">
                        <a:lumMod val="65000"/>
                      </a:schemeClr>
                    </a:solidFill>
                  </a:tcPr>
                </a:tc>
                <a:tc>
                  <a:txBody>
                    <a:bodyPr/>
                    <a:lstStyle/>
                    <a:p>
                      <a:pPr algn="ctr"/>
                      <a:r>
                        <a:rPr lang="en-US" sz="3200" dirty="0" smtClean="0"/>
                        <a:t>70</a:t>
                      </a:r>
                      <a:endParaRPr lang="en-US" sz="3200" dirty="0"/>
                    </a:p>
                  </a:txBody>
                  <a:tcPr>
                    <a:solidFill>
                      <a:schemeClr val="bg1">
                        <a:lumMod val="65000"/>
                      </a:schemeClr>
                    </a:solidFill>
                  </a:tcPr>
                </a:tc>
                <a:tc>
                  <a:txBody>
                    <a:bodyPr/>
                    <a:lstStyle/>
                    <a:p>
                      <a:pPr algn="ctr"/>
                      <a:r>
                        <a:rPr lang="en-US" sz="3200" dirty="0" smtClean="0"/>
                        <a:t>70</a:t>
                      </a:r>
                      <a:endParaRPr lang="en-US" sz="3200" dirty="0"/>
                    </a:p>
                  </a:txBody>
                  <a:tcPr>
                    <a:solidFill>
                      <a:schemeClr val="bg1">
                        <a:lumMod val="65000"/>
                      </a:schemeClr>
                    </a:solidFill>
                  </a:tcPr>
                </a:tc>
                <a:tc>
                  <a:txBody>
                    <a:bodyPr/>
                    <a:lstStyle/>
                    <a:p>
                      <a:pPr algn="ctr"/>
                      <a:r>
                        <a:rPr lang="en-US" sz="3200" dirty="0" smtClean="0"/>
                        <a:t>52</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C1</a:t>
                      </a: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C2</a:t>
                      </a: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C3</a:t>
                      </a: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S4</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42</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C3</a:t>
                      </a: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87</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67</a:t>
                      </a:r>
                      <a:endParaRPr lang="en-US" sz="3200" dirty="0"/>
                    </a:p>
                  </a:txBody>
                  <a:tcPr/>
                </a:tc>
                <a:tc>
                  <a:txBody>
                    <a:bodyPr/>
                    <a:lstStyle/>
                    <a:p>
                      <a:pPr algn="ctr"/>
                      <a:r>
                        <a:rPr lang="en-US" sz="3200" dirty="0" smtClean="0"/>
                        <a:t>C2</a:t>
                      </a: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89</a:t>
                      </a:r>
                      <a:endParaRPr lang="en-US" sz="3200" dirty="0"/>
                    </a:p>
                  </a:txBody>
                  <a:tcPr/>
                </a:tc>
                <a:tc>
                  <a:txBody>
                    <a:bodyPr/>
                    <a:lstStyle/>
                    <a:p>
                      <a:pPr algn="ctr"/>
                      <a:r>
                        <a:rPr lang="en-US" sz="3200" dirty="0" smtClean="0"/>
                        <a:t>66</a:t>
                      </a:r>
                      <a:endParaRPr lang="en-US" sz="3200" dirty="0"/>
                    </a:p>
                  </a:txBody>
                  <a:tcPr/>
                </a:tc>
                <a:tc>
                  <a:txBody>
                    <a:bodyPr/>
                    <a:lstStyle/>
                    <a:p>
                      <a:pPr algn="ctr"/>
                      <a:r>
                        <a:rPr lang="en-US" sz="3200" dirty="0" smtClean="0"/>
                        <a:t>32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C2</a:t>
                      </a: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C3</a:t>
                      </a:r>
                      <a:endParaRPr lang="en-US" sz="3200" dirty="0"/>
                    </a:p>
                  </a:txBody>
                  <a:tcPr/>
                </a:tc>
                <a:extLst>
                  <a:ext uri="{0D108BD9-81ED-4DB2-BD59-A6C34878D82A}">
                    <a16:rowId xmlns:a16="http://schemas.microsoft.com/office/drawing/2014/main" val="10010"/>
                  </a:ext>
                </a:extLst>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53</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40</a:t>
                      </a:r>
                      <a:endParaRPr lang="en-US" sz="3200" dirty="0"/>
                    </a:p>
                  </a:txBody>
                  <a:tcPr/>
                </a:tc>
                <a:tc>
                  <a:txBody>
                    <a:bodyPr/>
                    <a:lstStyle/>
                    <a:p>
                      <a:pPr algn="ctr"/>
                      <a:r>
                        <a:rPr lang="en-US" sz="3200" dirty="0" smtClean="0"/>
                        <a:t>C3</a:t>
                      </a:r>
                      <a:endParaRPr lang="en-US" sz="3200" dirty="0"/>
                    </a:p>
                  </a:txBody>
                  <a:tcPr/>
                </a:tc>
                <a:extLst>
                  <a:ext uri="{0D108BD9-81ED-4DB2-BD59-A6C34878D82A}">
                    <a16:rowId xmlns:a16="http://schemas.microsoft.com/office/drawing/2014/main" val="10011"/>
                  </a:ext>
                </a:extLst>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C1</a:t>
                      </a:r>
                      <a:endParaRPr lang="en-US" sz="3200" dirty="0"/>
                    </a:p>
                  </a:txBody>
                  <a:tcPr/>
                </a:tc>
                <a:extLst>
                  <a:ext uri="{0D108BD9-81ED-4DB2-BD59-A6C34878D82A}">
                    <a16:rowId xmlns:a16="http://schemas.microsoft.com/office/drawing/2014/main" val="10012"/>
                  </a:ext>
                </a:extLst>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77</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C2</a:t>
                      </a:r>
                      <a:endParaRPr lang="en-US" sz="3200" dirty="0"/>
                    </a:p>
                  </a:txBody>
                  <a:tcPr/>
                </a:tc>
                <a:extLst>
                  <a:ext uri="{0D108BD9-81ED-4DB2-BD59-A6C34878D82A}">
                    <a16:rowId xmlns:a16="http://schemas.microsoft.com/office/drawing/2014/main" val="10013"/>
                  </a:ext>
                </a:extLst>
              </a:tr>
            </a:tbl>
          </a:graphicData>
        </a:graphic>
      </p:graphicFrame>
      <p:sp>
        <p:nvSpPr>
          <p:cNvPr id="6" name="TextBox 5"/>
          <p:cNvSpPr txBox="1"/>
          <p:nvPr/>
        </p:nvSpPr>
        <p:spPr>
          <a:xfrm>
            <a:off x="0" y="9141597"/>
            <a:ext cx="24377650" cy="877163"/>
          </a:xfrm>
          <a:prstGeom prst="rect">
            <a:avLst/>
          </a:prstGeom>
          <a:noFill/>
        </p:spPr>
        <p:txBody>
          <a:bodyPr wrap="square" rtlCol="0">
            <a:spAutoFit/>
          </a:bodyPr>
          <a:lstStyle/>
          <a:p>
            <a:pPr>
              <a:lnSpc>
                <a:spcPct val="150000"/>
              </a:lnSpc>
            </a:pPr>
            <a:r>
              <a:rPr lang="en-US" sz="3400" b="1" dirty="0" smtClean="0"/>
              <a:t>Step 5</a:t>
            </a:r>
            <a:r>
              <a:rPr lang="en-US" sz="3400" dirty="0" smtClean="0"/>
              <a:t>: The new cluster means of clusters are given in the table below: </a:t>
            </a:r>
            <a:endParaRPr lang="en-US" sz="3400" dirty="0"/>
          </a:p>
        </p:txBody>
      </p:sp>
      <p:graphicFrame>
        <p:nvGraphicFramePr>
          <p:cNvPr id="7" name="Table 6"/>
          <p:cNvGraphicFramePr>
            <a:graphicFrameLocks noGrp="1"/>
          </p:cNvGraphicFramePr>
          <p:nvPr>
            <p:extLst>
              <p:ext uri="{D42A27DB-BD31-4B8C-83A1-F6EECF244321}">
                <p14:modId xmlns:p14="http://schemas.microsoft.com/office/powerpoint/2010/main" val="43753053"/>
              </p:ext>
            </p:extLst>
          </p:nvPr>
        </p:nvGraphicFramePr>
        <p:xfrm>
          <a:off x="436872" y="10430421"/>
          <a:ext cx="16251765" cy="231648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C1</a:t>
                      </a:r>
                      <a:endParaRPr lang="en-US" sz="3200" dirty="0"/>
                    </a:p>
                  </a:txBody>
                  <a:tcPr/>
                </a:tc>
                <a:tc>
                  <a:txBody>
                    <a:bodyPr/>
                    <a:lstStyle/>
                    <a:p>
                      <a:pPr algn="ctr"/>
                      <a:r>
                        <a:rPr lang="en-US" sz="3200" dirty="0" smtClean="0"/>
                        <a:t>18.5</a:t>
                      </a:r>
                      <a:endParaRPr lang="en-US" sz="3200" dirty="0"/>
                    </a:p>
                  </a:txBody>
                  <a:tcPr/>
                </a:tc>
                <a:tc>
                  <a:txBody>
                    <a:bodyPr/>
                    <a:lstStyle/>
                    <a:p>
                      <a:pPr algn="ctr"/>
                      <a:r>
                        <a:rPr lang="en-US" sz="3200" dirty="0" smtClean="0"/>
                        <a:t>77.5</a:t>
                      </a:r>
                      <a:endParaRPr lang="en-US" sz="3200" dirty="0"/>
                    </a:p>
                  </a:txBody>
                  <a:tcPr/>
                </a:tc>
                <a:tc>
                  <a:txBody>
                    <a:bodyPr/>
                    <a:lstStyle/>
                    <a:p>
                      <a:pPr algn="ctr"/>
                      <a:r>
                        <a:rPr lang="en-US" sz="3200" dirty="0" smtClean="0"/>
                        <a:t>78.5</a:t>
                      </a:r>
                      <a:endParaRPr lang="en-US" sz="3200" dirty="0"/>
                    </a:p>
                  </a:txBody>
                  <a:tcPr/>
                </a:tc>
                <a:tc>
                  <a:txBody>
                    <a:bodyPr/>
                    <a:lstStyle/>
                    <a:p>
                      <a:pPr algn="ctr"/>
                      <a:r>
                        <a:rPr lang="en-US" sz="3200" dirty="0" smtClean="0"/>
                        <a:t>58.5</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C2</a:t>
                      </a:r>
                      <a:endParaRPr lang="en-US" sz="3200" dirty="0"/>
                    </a:p>
                  </a:txBody>
                  <a:tcPr/>
                </a:tc>
                <a:tc>
                  <a:txBody>
                    <a:bodyPr/>
                    <a:lstStyle/>
                    <a:p>
                      <a:pPr algn="ctr"/>
                      <a:r>
                        <a:rPr lang="en-US" sz="3200" dirty="0" smtClean="0"/>
                        <a:t>26.5</a:t>
                      </a:r>
                      <a:endParaRPr lang="en-US" sz="3200" dirty="0"/>
                    </a:p>
                  </a:txBody>
                  <a:tcPr/>
                </a:tc>
                <a:tc>
                  <a:txBody>
                    <a:bodyPr/>
                    <a:lstStyle/>
                    <a:p>
                      <a:pPr algn="ctr"/>
                      <a:r>
                        <a:rPr lang="en-US" sz="3200" dirty="0" smtClean="0"/>
                        <a:t>82.5</a:t>
                      </a:r>
                      <a:endParaRPr lang="en-US" sz="3200" dirty="0"/>
                    </a:p>
                  </a:txBody>
                  <a:tcPr/>
                </a:tc>
                <a:tc>
                  <a:txBody>
                    <a:bodyPr/>
                    <a:lstStyle/>
                    <a:p>
                      <a:pPr algn="ctr"/>
                      <a:r>
                        <a:rPr lang="en-US" sz="3200" dirty="0" smtClean="0"/>
                        <a:t>84.3</a:t>
                      </a:r>
                      <a:endParaRPr lang="en-US" sz="3200" dirty="0"/>
                    </a:p>
                  </a:txBody>
                  <a:tcPr/>
                </a:tc>
                <a:tc>
                  <a:txBody>
                    <a:bodyPr/>
                    <a:lstStyle/>
                    <a:p>
                      <a:pPr algn="ctr"/>
                      <a:r>
                        <a:rPr lang="en-US" sz="3200" dirty="0" smtClean="0"/>
                        <a:t>82.0</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C3</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61.5</a:t>
                      </a:r>
                      <a:endParaRPr lang="en-US" sz="3200" dirty="0"/>
                    </a:p>
                  </a:txBody>
                  <a:tcPr/>
                </a:tc>
                <a:tc>
                  <a:txBody>
                    <a:bodyPr/>
                    <a:lstStyle/>
                    <a:p>
                      <a:pPr algn="ctr"/>
                      <a:r>
                        <a:rPr lang="en-US" sz="3200" dirty="0" smtClean="0"/>
                        <a:t>61.5</a:t>
                      </a:r>
                      <a:endParaRPr lang="en-US" sz="3200" dirty="0"/>
                    </a:p>
                  </a:txBody>
                  <a:tcPr/>
                </a:tc>
                <a:tc>
                  <a:txBody>
                    <a:bodyPr/>
                    <a:lstStyle/>
                    <a:p>
                      <a:pPr algn="ctr"/>
                      <a:r>
                        <a:rPr lang="en-US" sz="3200" dirty="0" smtClean="0"/>
                        <a:t>65.5</a:t>
                      </a:r>
                      <a:endParaRPr lang="en-US" sz="32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13687425" y="9372600"/>
            <a:ext cx="10487166" cy="646331"/>
          </a:xfrm>
          <a:prstGeom prst="rect">
            <a:avLst/>
          </a:prstGeom>
          <a:noFill/>
        </p:spPr>
        <p:txBody>
          <a:bodyPr wrap="none" rtlCol="0">
            <a:spAutoFit/>
          </a:bodyPr>
          <a:lstStyle/>
          <a:p>
            <a:r>
              <a:rPr lang="en-US" dirty="0" smtClean="0"/>
              <a:t>Manhattan Distance-&gt;  |x1-x2| + |y1-y2|+|z1-z2|+|w1-w2|</a:t>
            </a:r>
            <a:endParaRPr lang="en-US" dirty="0"/>
          </a:p>
        </p:txBody>
      </p:sp>
    </p:spTree>
    <p:extLst>
      <p:ext uri="{BB962C8B-B14F-4D97-AF65-F5344CB8AC3E}">
        <p14:creationId xmlns:p14="http://schemas.microsoft.com/office/powerpoint/2010/main" val="3124320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377650" cy="796052"/>
          </a:xfrm>
          <a:prstGeom prst="rect">
            <a:avLst/>
          </a:prstGeom>
          <a:noFill/>
        </p:spPr>
        <p:txBody>
          <a:bodyPr wrap="square" rtlCol="0">
            <a:spAutoFit/>
          </a:bodyPr>
          <a:lstStyle/>
          <a:p>
            <a:pPr>
              <a:lnSpc>
                <a:spcPct val="150000"/>
              </a:lnSpc>
            </a:pPr>
            <a:r>
              <a:rPr lang="en-US" sz="3400" b="1" dirty="0" smtClean="0"/>
              <a:t>Step 3 and 4</a:t>
            </a:r>
            <a:r>
              <a:rPr lang="en-US" sz="3400" dirty="0" smtClean="0"/>
              <a:t>: </a:t>
            </a:r>
            <a:r>
              <a:rPr lang="en-US" sz="3200" dirty="0" smtClean="0"/>
              <a:t>Using this new cluster means compute the distances of each object to each of the means and allocate to nearest cluster. </a:t>
            </a:r>
            <a:endParaRPr lang="en-US" sz="3400" dirty="0"/>
          </a:p>
        </p:txBody>
      </p:sp>
      <p:graphicFrame>
        <p:nvGraphicFramePr>
          <p:cNvPr id="3" name="Table 2"/>
          <p:cNvGraphicFramePr>
            <a:graphicFrameLocks noGrp="1"/>
          </p:cNvGraphicFramePr>
          <p:nvPr>
            <p:extLst>
              <p:ext uri="{D42A27DB-BD31-4B8C-83A1-F6EECF244321}">
                <p14:modId xmlns:p14="http://schemas.microsoft.com/office/powerpoint/2010/main" val="1477792328"/>
              </p:ext>
            </p:extLst>
          </p:nvPr>
        </p:nvGraphicFramePr>
        <p:xfrm>
          <a:off x="436872" y="953914"/>
          <a:ext cx="23337531" cy="8107680"/>
        </p:xfrm>
        <a:graphic>
          <a:graphicData uri="http://schemas.openxmlformats.org/drawingml/2006/table">
            <a:tbl>
              <a:tblPr firstRow="1" bandRow="1">
                <a:tableStyleId>{5C22544A-7EE6-4342-B048-85BDC9FD1C3A}</a:tableStyleId>
              </a:tblPr>
              <a:tblGrid>
                <a:gridCol w="2593059">
                  <a:extLst>
                    <a:ext uri="{9D8B030D-6E8A-4147-A177-3AD203B41FA5}">
                      <a16:colId xmlns:a16="http://schemas.microsoft.com/office/drawing/2014/main" val="20000"/>
                    </a:ext>
                  </a:extLst>
                </a:gridCol>
                <a:gridCol w="2593059">
                  <a:extLst>
                    <a:ext uri="{9D8B030D-6E8A-4147-A177-3AD203B41FA5}">
                      <a16:colId xmlns:a16="http://schemas.microsoft.com/office/drawing/2014/main" val="20001"/>
                    </a:ext>
                  </a:extLst>
                </a:gridCol>
                <a:gridCol w="2593059">
                  <a:extLst>
                    <a:ext uri="{9D8B030D-6E8A-4147-A177-3AD203B41FA5}">
                      <a16:colId xmlns:a16="http://schemas.microsoft.com/office/drawing/2014/main" val="20002"/>
                    </a:ext>
                  </a:extLst>
                </a:gridCol>
                <a:gridCol w="2593059">
                  <a:extLst>
                    <a:ext uri="{9D8B030D-6E8A-4147-A177-3AD203B41FA5}">
                      <a16:colId xmlns:a16="http://schemas.microsoft.com/office/drawing/2014/main" val="20003"/>
                    </a:ext>
                  </a:extLst>
                </a:gridCol>
                <a:gridCol w="2593059">
                  <a:extLst>
                    <a:ext uri="{9D8B030D-6E8A-4147-A177-3AD203B41FA5}">
                      <a16:colId xmlns:a16="http://schemas.microsoft.com/office/drawing/2014/main" val="20004"/>
                    </a:ext>
                  </a:extLst>
                </a:gridCol>
                <a:gridCol w="2593059">
                  <a:extLst>
                    <a:ext uri="{9D8B030D-6E8A-4147-A177-3AD203B41FA5}">
                      <a16:colId xmlns:a16="http://schemas.microsoft.com/office/drawing/2014/main" val="20005"/>
                    </a:ext>
                  </a:extLst>
                </a:gridCol>
                <a:gridCol w="2593059">
                  <a:extLst>
                    <a:ext uri="{9D8B030D-6E8A-4147-A177-3AD203B41FA5}">
                      <a16:colId xmlns:a16="http://schemas.microsoft.com/office/drawing/2014/main" val="20006"/>
                    </a:ext>
                  </a:extLst>
                </a:gridCol>
                <a:gridCol w="2593059">
                  <a:extLst>
                    <a:ext uri="{9D8B030D-6E8A-4147-A177-3AD203B41FA5}">
                      <a16:colId xmlns:a16="http://schemas.microsoft.com/office/drawing/2014/main" val="20007"/>
                    </a:ext>
                  </a:extLst>
                </a:gridCol>
                <a:gridCol w="2593059">
                  <a:extLst>
                    <a:ext uri="{9D8B030D-6E8A-4147-A177-3AD203B41FA5}">
                      <a16:colId xmlns:a16="http://schemas.microsoft.com/office/drawing/2014/main" val="20008"/>
                    </a:ext>
                  </a:extLst>
                </a:gridCol>
              </a:tblGrid>
              <a:tr h="370840">
                <a:tc>
                  <a:txBody>
                    <a:bodyPr/>
                    <a:lstStyle/>
                    <a:p>
                      <a:pPr algn="ctr"/>
                      <a:endParaRPr lang="en-US" sz="3200" dirty="0"/>
                    </a:p>
                  </a:txBody>
                  <a:tcPr/>
                </a:tc>
                <a:tc>
                  <a:txBody>
                    <a:bodyPr/>
                    <a:lstStyle/>
                    <a:p>
                      <a:pPr algn="ctr"/>
                      <a:r>
                        <a:rPr lang="en-US" sz="3200" smtClean="0"/>
                        <a:t>Age</a:t>
                      </a:r>
                      <a:endParaRPr lang="en-US" sz="3200" dirty="0"/>
                    </a:p>
                  </a:txBody>
                  <a:tcPr/>
                </a:tc>
                <a:tc>
                  <a:txBody>
                    <a:bodyPr/>
                    <a:lstStyle/>
                    <a:p>
                      <a:pPr algn="ctr"/>
                      <a:r>
                        <a:rPr lang="en-US" sz="3200" smtClean="0"/>
                        <a:t>Mark1</a:t>
                      </a:r>
                      <a:endParaRPr lang="en-US" sz="3200" dirty="0"/>
                    </a:p>
                  </a:txBody>
                  <a:tcPr/>
                </a:tc>
                <a:tc>
                  <a:txBody>
                    <a:bodyPr/>
                    <a:lstStyle/>
                    <a:p>
                      <a:pPr algn="ctr"/>
                      <a:r>
                        <a:rPr lang="en-US" sz="3200" smtClean="0"/>
                        <a:t>Mark2</a:t>
                      </a:r>
                      <a:endParaRPr lang="en-US" sz="3200" dirty="0"/>
                    </a:p>
                  </a:txBody>
                  <a:tcPr/>
                </a:tc>
                <a:tc>
                  <a:txBody>
                    <a:bodyPr/>
                    <a:lstStyle/>
                    <a:p>
                      <a:pPr algn="ctr"/>
                      <a:r>
                        <a:rPr lang="en-US" sz="3200" dirty="0" smtClean="0"/>
                        <a:t>Mark3</a:t>
                      </a:r>
                      <a:endParaRPr lang="en-US" sz="3200" dirty="0"/>
                    </a:p>
                  </a:txBody>
                  <a:tcPr/>
                </a:tc>
                <a:tc gridSpan="3">
                  <a:txBody>
                    <a:bodyPr/>
                    <a:lstStyle/>
                    <a:p>
                      <a:pPr algn="ctr"/>
                      <a:r>
                        <a:rPr lang="en-US" sz="3200" dirty="0" smtClean="0"/>
                        <a:t>Distance from Clusters</a:t>
                      </a:r>
                      <a:endParaRPr lang="en-US" sz="3200" dirty="0"/>
                    </a:p>
                  </a:txBody>
                  <a:tcPr/>
                </a:tc>
                <a:tc hMerge="1">
                  <a:txBody>
                    <a:bodyPr/>
                    <a:lstStyle/>
                    <a:p>
                      <a:pPr algn="ctr"/>
                      <a:endParaRPr lang="en-US" sz="3200" dirty="0"/>
                    </a:p>
                  </a:txBody>
                  <a:tcPr/>
                </a:tc>
                <a:tc hMerge="1">
                  <a:txBody>
                    <a:bodyPr/>
                    <a:lstStyle/>
                    <a:p>
                      <a:pPr algn="ctr"/>
                      <a:endParaRPr lang="en-US" sz="3200" dirty="0"/>
                    </a:p>
                  </a:txBody>
                  <a:tcPr/>
                </a:tc>
                <a:tc rowSpan="4">
                  <a:txBody>
                    <a:bodyPr/>
                    <a:lstStyle/>
                    <a:p>
                      <a:pPr algn="ctr"/>
                      <a:r>
                        <a:rPr lang="en-US" sz="3200" dirty="0" smtClean="0"/>
                        <a:t>Allocation to the nearest Cluster</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C1</a:t>
                      </a:r>
                      <a:endParaRPr lang="en-US" sz="3200" dirty="0"/>
                    </a:p>
                  </a:txBody>
                  <a:tcPr>
                    <a:solidFill>
                      <a:schemeClr val="bg1">
                        <a:lumMod val="65000"/>
                      </a:schemeClr>
                    </a:solidFill>
                  </a:tcPr>
                </a:tc>
                <a:tc>
                  <a:txBody>
                    <a:bodyPr/>
                    <a:lstStyle/>
                    <a:p>
                      <a:pPr algn="ctr"/>
                      <a:r>
                        <a:rPr lang="en-US" sz="3200" dirty="0" smtClean="0"/>
                        <a:t>18.5</a:t>
                      </a:r>
                      <a:endParaRPr lang="en-US" sz="3200" dirty="0"/>
                    </a:p>
                  </a:txBody>
                  <a:tcPr>
                    <a:solidFill>
                      <a:schemeClr val="bg1">
                        <a:lumMod val="65000"/>
                      </a:schemeClr>
                    </a:solidFill>
                  </a:tcPr>
                </a:tc>
                <a:tc>
                  <a:txBody>
                    <a:bodyPr/>
                    <a:lstStyle/>
                    <a:p>
                      <a:pPr algn="ctr"/>
                      <a:r>
                        <a:rPr lang="en-US" sz="3200" dirty="0" smtClean="0"/>
                        <a:t>77.5</a:t>
                      </a:r>
                      <a:endParaRPr lang="en-US" sz="3200" dirty="0"/>
                    </a:p>
                  </a:txBody>
                  <a:tcPr>
                    <a:solidFill>
                      <a:schemeClr val="bg1">
                        <a:lumMod val="65000"/>
                      </a:schemeClr>
                    </a:solidFill>
                  </a:tcPr>
                </a:tc>
                <a:tc>
                  <a:txBody>
                    <a:bodyPr/>
                    <a:lstStyle/>
                    <a:p>
                      <a:pPr algn="ctr"/>
                      <a:r>
                        <a:rPr lang="en-US" sz="3200" dirty="0" smtClean="0"/>
                        <a:t>78.5</a:t>
                      </a:r>
                      <a:endParaRPr lang="en-US" sz="3200" dirty="0"/>
                    </a:p>
                  </a:txBody>
                  <a:tcPr>
                    <a:solidFill>
                      <a:schemeClr val="bg1">
                        <a:lumMod val="65000"/>
                      </a:schemeClr>
                    </a:solidFill>
                  </a:tcPr>
                </a:tc>
                <a:tc>
                  <a:txBody>
                    <a:bodyPr/>
                    <a:lstStyle/>
                    <a:p>
                      <a:pPr algn="ctr"/>
                      <a:r>
                        <a:rPr lang="en-US" sz="3200" dirty="0" smtClean="0"/>
                        <a:t>58.5</a:t>
                      </a:r>
                      <a:endParaRPr lang="en-US" sz="3200" dirty="0"/>
                    </a:p>
                  </a:txBody>
                  <a:tcPr>
                    <a:solidFill>
                      <a:schemeClr val="bg1">
                        <a:lumMod val="65000"/>
                      </a:schemeClr>
                    </a:solidFill>
                  </a:tcPr>
                </a:tc>
                <a:tc rowSpan="3">
                  <a:txBody>
                    <a:bodyPr/>
                    <a:lstStyle/>
                    <a:p>
                      <a:pPr algn="ctr"/>
                      <a:r>
                        <a:rPr lang="en-US" sz="3200" dirty="0" smtClean="0"/>
                        <a:t>From C1</a:t>
                      </a:r>
                      <a:endParaRPr lang="en-US" sz="3200" dirty="0"/>
                    </a:p>
                  </a:txBody>
                  <a:tcPr/>
                </a:tc>
                <a:tc rowSpan="3">
                  <a:txBody>
                    <a:bodyPr/>
                    <a:lstStyle/>
                    <a:p>
                      <a:pPr algn="ctr"/>
                      <a:r>
                        <a:rPr lang="en-US" sz="3200" dirty="0" smtClean="0"/>
                        <a:t>From C2</a:t>
                      </a:r>
                      <a:endParaRPr lang="en-US" sz="3200" dirty="0"/>
                    </a:p>
                  </a:txBody>
                  <a:tcPr/>
                </a:tc>
                <a:tc rowSpan="3">
                  <a:txBody>
                    <a:bodyPr/>
                    <a:lstStyle/>
                    <a:p>
                      <a:pPr algn="ctr"/>
                      <a:r>
                        <a:rPr lang="en-US" sz="3200" dirty="0" smtClean="0"/>
                        <a:t>From C3</a:t>
                      </a:r>
                      <a:endParaRPr lang="en-US" sz="3200" dirty="0"/>
                    </a:p>
                  </a:txBody>
                  <a:tcPr/>
                </a:tc>
                <a:tc vMerge="1">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C2</a:t>
                      </a:r>
                      <a:endParaRPr lang="en-US" sz="3200" dirty="0"/>
                    </a:p>
                  </a:txBody>
                  <a:tcPr>
                    <a:solidFill>
                      <a:schemeClr val="bg1">
                        <a:lumMod val="65000"/>
                      </a:schemeClr>
                    </a:solidFill>
                  </a:tcPr>
                </a:tc>
                <a:tc>
                  <a:txBody>
                    <a:bodyPr/>
                    <a:lstStyle/>
                    <a:p>
                      <a:pPr algn="ctr"/>
                      <a:r>
                        <a:rPr lang="en-US" sz="3200" dirty="0" smtClean="0"/>
                        <a:t>26.5</a:t>
                      </a:r>
                      <a:endParaRPr lang="en-US" sz="3200" dirty="0"/>
                    </a:p>
                  </a:txBody>
                  <a:tcPr>
                    <a:solidFill>
                      <a:schemeClr val="bg1">
                        <a:lumMod val="65000"/>
                      </a:schemeClr>
                    </a:solidFill>
                  </a:tcPr>
                </a:tc>
                <a:tc>
                  <a:txBody>
                    <a:bodyPr/>
                    <a:lstStyle/>
                    <a:p>
                      <a:pPr algn="ctr"/>
                      <a:r>
                        <a:rPr lang="en-US" sz="3200" dirty="0" smtClean="0"/>
                        <a:t>82.5</a:t>
                      </a:r>
                      <a:endParaRPr lang="en-US" sz="3200" dirty="0"/>
                    </a:p>
                  </a:txBody>
                  <a:tcPr>
                    <a:solidFill>
                      <a:schemeClr val="bg1">
                        <a:lumMod val="65000"/>
                      </a:schemeClr>
                    </a:solidFill>
                  </a:tcPr>
                </a:tc>
                <a:tc>
                  <a:txBody>
                    <a:bodyPr/>
                    <a:lstStyle/>
                    <a:p>
                      <a:pPr algn="ctr"/>
                      <a:r>
                        <a:rPr lang="en-US" sz="3200" dirty="0" smtClean="0"/>
                        <a:t>84.3</a:t>
                      </a:r>
                      <a:endParaRPr lang="en-US" sz="3200" dirty="0"/>
                    </a:p>
                  </a:txBody>
                  <a:tcPr>
                    <a:solidFill>
                      <a:schemeClr val="bg1">
                        <a:lumMod val="65000"/>
                      </a:schemeClr>
                    </a:solidFill>
                  </a:tcPr>
                </a:tc>
                <a:tc>
                  <a:txBody>
                    <a:bodyPr/>
                    <a:lstStyle/>
                    <a:p>
                      <a:pPr algn="ctr"/>
                      <a:r>
                        <a:rPr lang="en-US" sz="3200" dirty="0" smtClean="0"/>
                        <a:t>82.0</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C3</a:t>
                      </a:r>
                      <a:endParaRPr lang="en-US" sz="3200" dirty="0"/>
                    </a:p>
                  </a:txBody>
                  <a:tcPr>
                    <a:solidFill>
                      <a:schemeClr val="bg1">
                        <a:lumMod val="65000"/>
                      </a:schemeClr>
                    </a:solidFill>
                  </a:tcPr>
                </a:tc>
                <a:tc>
                  <a:txBody>
                    <a:bodyPr/>
                    <a:lstStyle/>
                    <a:p>
                      <a:pPr algn="ctr"/>
                      <a:r>
                        <a:rPr lang="en-US" sz="3200" dirty="0" smtClean="0"/>
                        <a:t>21</a:t>
                      </a:r>
                      <a:endParaRPr lang="en-US" sz="3200" dirty="0"/>
                    </a:p>
                  </a:txBody>
                  <a:tcPr>
                    <a:solidFill>
                      <a:schemeClr val="bg1">
                        <a:lumMod val="65000"/>
                      </a:schemeClr>
                    </a:solidFill>
                  </a:tcPr>
                </a:tc>
                <a:tc>
                  <a:txBody>
                    <a:bodyPr/>
                    <a:lstStyle/>
                    <a:p>
                      <a:pPr algn="ctr"/>
                      <a:r>
                        <a:rPr lang="en-US" sz="3200" dirty="0" smtClean="0"/>
                        <a:t>61.5</a:t>
                      </a:r>
                      <a:endParaRPr lang="en-US" sz="3200" dirty="0"/>
                    </a:p>
                  </a:txBody>
                  <a:tcPr>
                    <a:solidFill>
                      <a:schemeClr val="bg1">
                        <a:lumMod val="65000"/>
                      </a:schemeClr>
                    </a:solidFill>
                  </a:tcPr>
                </a:tc>
                <a:tc>
                  <a:txBody>
                    <a:bodyPr/>
                    <a:lstStyle/>
                    <a:p>
                      <a:pPr algn="ctr"/>
                      <a:r>
                        <a:rPr lang="en-US" sz="3200" dirty="0" smtClean="0"/>
                        <a:t>61.5</a:t>
                      </a:r>
                      <a:endParaRPr lang="en-US" sz="3200" dirty="0"/>
                    </a:p>
                  </a:txBody>
                  <a:tcPr>
                    <a:solidFill>
                      <a:schemeClr val="bg1">
                        <a:lumMod val="65000"/>
                      </a:schemeClr>
                    </a:solidFill>
                  </a:tcPr>
                </a:tc>
                <a:tc>
                  <a:txBody>
                    <a:bodyPr/>
                    <a:lstStyle/>
                    <a:p>
                      <a:pPr algn="ctr"/>
                      <a:r>
                        <a:rPr lang="en-US" sz="3200" dirty="0" smtClean="0"/>
                        <a:t>65.5</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smtClean="0"/>
                        <a:t>73</a:t>
                      </a:r>
                      <a:endParaRPr lang="en-US" sz="3200" dirty="0"/>
                    </a:p>
                  </a:txBody>
                  <a:tcPr/>
                </a:tc>
                <a:tc>
                  <a:txBody>
                    <a:bodyPr/>
                    <a:lstStyle/>
                    <a:p>
                      <a:pPr algn="ctr"/>
                      <a:r>
                        <a:rPr lang="en-US" sz="3200" smtClean="0"/>
                        <a:t>75</a:t>
                      </a:r>
                      <a:endParaRPr lang="en-US" sz="3200" dirty="0"/>
                    </a:p>
                  </a:txBody>
                  <a:tcPr/>
                </a:tc>
                <a:tc>
                  <a:txBody>
                    <a:bodyPr/>
                    <a:lstStyle/>
                    <a:p>
                      <a:pPr algn="ctr"/>
                      <a:r>
                        <a:rPr lang="en-US" sz="3200" smtClean="0"/>
                        <a:t>57</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52.3</a:t>
                      </a:r>
                      <a:endParaRPr lang="en-US" sz="3200" dirty="0"/>
                    </a:p>
                  </a:txBody>
                  <a:tcPr/>
                </a:tc>
                <a:tc>
                  <a:txBody>
                    <a:bodyPr/>
                    <a:lstStyle/>
                    <a:p>
                      <a:pPr algn="ctr"/>
                      <a:r>
                        <a:rPr lang="en-US" sz="3200" dirty="0" smtClean="0"/>
                        <a:t>28</a:t>
                      </a:r>
                      <a:endParaRPr lang="en-US" sz="3200" dirty="0"/>
                    </a:p>
                  </a:txBody>
                  <a:tcPr/>
                </a:tc>
                <a:tc>
                  <a:txBody>
                    <a:bodyPr/>
                    <a:lstStyle/>
                    <a:p>
                      <a:pPr algn="ctr"/>
                      <a:r>
                        <a:rPr lang="en-US" sz="3200" smtClean="0"/>
                        <a:t>C1</a:t>
                      </a: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S2</a:t>
                      </a:r>
                      <a:endParaRPr lang="en-US" sz="3200" dirty="0"/>
                    </a:p>
                  </a:txBody>
                  <a:tcPr/>
                </a:tc>
                <a:tc>
                  <a:txBody>
                    <a:bodyPr/>
                    <a:lstStyle/>
                    <a:p>
                      <a:pPr algn="ctr"/>
                      <a:r>
                        <a:rPr lang="en-US" sz="3200" smtClean="0"/>
                        <a:t>18</a:t>
                      </a:r>
                      <a:endParaRPr lang="en-US" sz="3200" dirty="0"/>
                    </a:p>
                  </a:txBody>
                  <a:tcPr/>
                </a:tc>
                <a:tc>
                  <a:txBody>
                    <a:bodyPr/>
                    <a:lstStyle/>
                    <a:p>
                      <a:pPr algn="ctr"/>
                      <a:r>
                        <a:rPr lang="en-US" sz="3200" smtClean="0"/>
                        <a:t>79</a:t>
                      </a:r>
                      <a:endParaRPr lang="en-US" sz="3200" dirty="0"/>
                    </a:p>
                  </a:txBody>
                  <a:tcPr/>
                </a:tc>
                <a:tc>
                  <a:txBody>
                    <a:bodyPr/>
                    <a:lstStyle/>
                    <a:p>
                      <a:pPr algn="ctr"/>
                      <a:r>
                        <a:rPr lang="en-US" sz="3200" smtClean="0"/>
                        <a:t>85</a:t>
                      </a:r>
                      <a:endParaRPr lang="en-US" sz="3200" dirty="0"/>
                    </a:p>
                  </a:txBody>
                  <a:tcPr/>
                </a:tc>
                <a:tc>
                  <a:txBody>
                    <a:bodyPr/>
                    <a:lstStyle/>
                    <a:p>
                      <a:pPr algn="ctr"/>
                      <a:r>
                        <a:rPr lang="en-US" sz="3200" smtClean="0"/>
                        <a:t>75</a:t>
                      </a:r>
                      <a:endParaRPr lang="en-US" sz="3200" dirty="0"/>
                    </a:p>
                  </a:txBody>
                  <a:tcPr/>
                </a:tc>
                <a:tc>
                  <a:txBody>
                    <a:bodyPr/>
                    <a:lstStyle/>
                    <a:p>
                      <a:pPr algn="ctr"/>
                      <a:r>
                        <a:rPr lang="en-US" sz="3200" dirty="0" smtClean="0"/>
                        <a:t>25</a:t>
                      </a:r>
                      <a:endParaRPr lang="en-US" sz="3200" dirty="0"/>
                    </a:p>
                  </a:txBody>
                  <a:tcPr/>
                </a:tc>
                <a:tc>
                  <a:txBody>
                    <a:bodyPr/>
                    <a:lstStyle/>
                    <a:p>
                      <a:pPr algn="ctr"/>
                      <a:r>
                        <a:rPr lang="en-US" sz="3200" dirty="0" smtClean="0"/>
                        <a:t>19.8</a:t>
                      </a:r>
                      <a:endParaRPr lang="en-US" sz="3200" dirty="0"/>
                    </a:p>
                  </a:txBody>
                  <a:tcPr/>
                </a:tc>
                <a:tc>
                  <a:txBody>
                    <a:bodyPr/>
                    <a:lstStyle/>
                    <a:p>
                      <a:pPr algn="ctr"/>
                      <a:r>
                        <a:rPr lang="en-US" sz="3200" dirty="0" smtClean="0"/>
                        <a:t>62</a:t>
                      </a:r>
                      <a:endParaRPr lang="en-US" sz="3200" dirty="0"/>
                    </a:p>
                  </a:txBody>
                  <a:tcPr/>
                </a:tc>
                <a:tc>
                  <a:txBody>
                    <a:bodyPr/>
                    <a:lstStyle/>
                    <a:p>
                      <a:pPr algn="ctr"/>
                      <a:r>
                        <a:rPr lang="en-US" sz="3200" smtClean="0"/>
                        <a:t>C2</a:t>
                      </a: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smtClean="0"/>
                        <a:t>70</a:t>
                      </a:r>
                      <a:endParaRPr lang="en-US" sz="3200" dirty="0"/>
                    </a:p>
                  </a:txBody>
                  <a:tcPr/>
                </a:tc>
                <a:tc>
                  <a:txBody>
                    <a:bodyPr/>
                    <a:lstStyle/>
                    <a:p>
                      <a:pPr algn="ctr"/>
                      <a:r>
                        <a:rPr lang="en-US" sz="3200" smtClean="0"/>
                        <a:t>70</a:t>
                      </a:r>
                      <a:endParaRPr lang="en-US" sz="3200" dirty="0"/>
                    </a:p>
                  </a:txBody>
                  <a:tcPr/>
                </a:tc>
                <a:tc>
                  <a:txBody>
                    <a:bodyPr/>
                    <a:lstStyle/>
                    <a:p>
                      <a:pPr algn="ctr"/>
                      <a:r>
                        <a:rPr lang="en-US" sz="3200" smtClean="0"/>
                        <a:t>52</a:t>
                      </a:r>
                      <a:endParaRPr lang="en-US" sz="3200" dirty="0"/>
                    </a:p>
                  </a:txBody>
                  <a:tcPr/>
                </a:tc>
                <a:tc>
                  <a:txBody>
                    <a:bodyPr/>
                    <a:lstStyle/>
                    <a:p>
                      <a:pPr algn="ctr"/>
                      <a:r>
                        <a:rPr lang="en-US" sz="3200" dirty="0" smtClean="0"/>
                        <a:t>27</a:t>
                      </a:r>
                      <a:endParaRPr lang="en-US" sz="3200" dirty="0"/>
                    </a:p>
                  </a:txBody>
                  <a:tcPr/>
                </a:tc>
                <a:tc>
                  <a:txBody>
                    <a:bodyPr/>
                    <a:lstStyle/>
                    <a:p>
                      <a:pPr algn="ctr"/>
                      <a:r>
                        <a:rPr lang="en-US" sz="3200" dirty="0" smtClean="0"/>
                        <a:t>60.3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smtClean="0"/>
                        <a:t>C3</a:t>
                      </a: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S4</a:t>
                      </a:r>
                      <a:endParaRPr lang="en-US" sz="3200" dirty="0"/>
                    </a:p>
                  </a:txBody>
                  <a:tcPr/>
                </a:tc>
                <a:tc>
                  <a:txBody>
                    <a:bodyPr/>
                    <a:lstStyle/>
                    <a:p>
                      <a:pPr algn="ctr"/>
                      <a:r>
                        <a:rPr lang="en-US" sz="3200" smtClean="0"/>
                        <a:t>20</a:t>
                      </a:r>
                      <a:endParaRPr lang="en-US" sz="3200" dirty="0"/>
                    </a:p>
                  </a:txBody>
                  <a:tcPr/>
                </a:tc>
                <a:tc>
                  <a:txBody>
                    <a:bodyPr/>
                    <a:lstStyle/>
                    <a:p>
                      <a:pPr algn="ctr"/>
                      <a:r>
                        <a:rPr lang="en-US" sz="3200" smtClean="0"/>
                        <a:t>55</a:t>
                      </a:r>
                      <a:endParaRPr lang="en-US" sz="3200" dirty="0"/>
                    </a:p>
                  </a:txBody>
                  <a:tcPr/>
                </a:tc>
                <a:tc>
                  <a:txBody>
                    <a:bodyPr/>
                    <a:lstStyle/>
                    <a:p>
                      <a:pPr algn="ctr"/>
                      <a:r>
                        <a:rPr lang="en-US" sz="320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51</a:t>
                      </a:r>
                      <a:endParaRPr lang="en-US" sz="3200" dirty="0"/>
                    </a:p>
                  </a:txBody>
                  <a:tcPr/>
                </a:tc>
                <a:tc>
                  <a:txBody>
                    <a:bodyPr/>
                    <a:lstStyle/>
                    <a:p>
                      <a:pPr algn="ctr"/>
                      <a:r>
                        <a:rPr lang="en-US" sz="3200" dirty="0" smtClean="0"/>
                        <a:t>90.3</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C3</a:t>
                      </a: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smtClean="0"/>
                        <a:t>85</a:t>
                      </a:r>
                      <a:endParaRPr lang="en-US" sz="3200" dirty="0"/>
                    </a:p>
                  </a:txBody>
                  <a:tcPr/>
                </a:tc>
                <a:tc>
                  <a:txBody>
                    <a:bodyPr/>
                    <a:lstStyle/>
                    <a:p>
                      <a:pPr algn="ctr"/>
                      <a:r>
                        <a:rPr lang="en-US" sz="3200" smtClean="0"/>
                        <a:t>86</a:t>
                      </a:r>
                      <a:endParaRPr lang="en-US" sz="3200" dirty="0"/>
                    </a:p>
                  </a:txBody>
                  <a:tcPr/>
                </a:tc>
                <a:tc>
                  <a:txBody>
                    <a:bodyPr/>
                    <a:lstStyle/>
                    <a:p>
                      <a:pPr algn="ctr"/>
                      <a:r>
                        <a:rPr lang="en-US" sz="3200" dirty="0" smtClean="0"/>
                        <a:t>87</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13.8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smtClean="0"/>
                        <a:t>C2</a:t>
                      </a: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smtClean="0"/>
                        <a:t>91</a:t>
                      </a:r>
                      <a:endParaRPr lang="en-US" sz="3200" dirty="0"/>
                    </a:p>
                  </a:txBody>
                  <a:tcPr/>
                </a:tc>
                <a:tc>
                  <a:txBody>
                    <a:bodyPr/>
                    <a:lstStyle/>
                    <a:p>
                      <a:pPr algn="ctr"/>
                      <a:r>
                        <a:rPr lang="en-US" sz="3200" smtClean="0"/>
                        <a:t>90</a:t>
                      </a:r>
                      <a:endParaRPr lang="en-US" sz="3200" dirty="0"/>
                    </a:p>
                  </a:txBody>
                  <a:tcPr/>
                </a:tc>
                <a:tc>
                  <a:txBody>
                    <a:bodyPr/>
                    <a:lstStyle/>
                    <a:p>
                      <a:pPr algn="ctr"/>
                      <a:r>
                        <a:rPr lang="en-US" sz="3200" dirty="0" smtClean="0"/>
                        <a:t>89</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28.8</a:t>
                      </a:r>
                      <a:endParaRPr lang="en-US" sz="3200" dirty="0"/>
                    </a:p>
                  </a:txBody>
                  <a:tcPr/>
                </a:tc>
                <a:tc>
                  <a:txBody>
                    <a:bodyPr/>
                    <a:lstStyle/>
                    <a:p>
                      <a:pPr algn="ctr"/>
                      <a:r>
                        <a:rPr lang="en-US" sz="3200" dirty="0" smtClean="0"/>
                        <a:t>92</a:t>
                      </a:r>
                      <a:endParaRPr lang="en-US" sz="3200" dirty="0"/>
                    </a:p>
                  </a:txBody>
                  <a:tcPr/>
                </a:tc>
                <a:tc>
                  <a:txBody>
                    <a:bodyPr/>
                    <a:lstStyle/>
                    <a:p>
                      <a:pPr algn="ctr"/>
                      <a:r>
                        <a:rPr lang="en-US" sz="3200" smtClean="0"/>
                        <a:t>C2</a:t>
                      </a: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smtClean="0"/>
                        <a:t>70</a:t>
                      </a:r>
                      <a:endParaRPr lang="en-US" sz="3200" dirty="0"/>
                    </a:p>
                  </a:txBody>
                  <a:tcPr/>
                </a:tc>
                <a:tc>
                  <a:txBody>
                    <a:bodyPr/>
                    <a:lstStyle/>
                    <a:p>
                      <a:pPr algn="ctr"/>
                      <a:r>
                        <a:rPr lang="en-US" sz="3200" smtClean="0"/>
                        <a:t>65</a:t>
                      </a:r>
                      <a:endParaRPr lang="en-US" sz="3200" dirty="0"/>
                    </a:p>
                  </a:txBody>
                  <a:tcPr/>
                </a:tc>
                <a:tc>
                  <a:txBody>
                    <a:bodyPr/>
                    <a:lstStyle/>
                    <a:p>
                      <a:pPr algn="ctr"/>
                      <a:r>
                        <a:rPr lang="en-US" sz="3200" smtClean="0"/>
                        <a:t>60</a:t>
                      </a:r>
                      <a:endParaRPr lang="en-US" sz="3200" dirty="0"/>
                    </a:p>
                  </a:txBody>
                  <a:tcPr/>
                </a:tc>
                <a:tc>
                  <a:txBody>
                    <a:bodyPr/>
                    <a:lstStyle/>
                    <a:p>
                      <a:pPr algn="ctr"/>
                      <a:r>
                        <a:rPr lang="en-US" sz="3200" dirty="0" smtClean="0"/>
                        <a:t>24</a:t>
                      </a:r>
                      <a:endParaRPr lang="en-US" sz="3200" dirty="0"/>
                    </a:p>
                  </a:txBody>
                  <a:tcPr/>
                </a:tc>
                <a:tc>
                  <a:txBody>
                    <a:bodyPr/>
                    <a:lstStyle/>
                    <a:p>
                      <a:pPr algn="ctr"/>
                      <a:r>
                        <a:rPr lang="en-US" sz="3200" dirty="0" smtClean="0"/>
                        <a:t>60.3</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smtClean="0"/>
                        <a:t>C3</a:t>
                      </a:r>
                      <a:endParaRPr lang="en-US" sz="3200" dirty="0"/>
                    </a:p>
                  </a:txBody>
                  <a:tcPr/>
                </a:tc>
                <a:extLst>
                  <a:ext uri="{0D108BD9-81ED-4DB2-BD59-A6C34878D82A}">
                    <a16:rowId xmlns:a16="http://schemas.microsoft.com/office/drawing/2014/main" val="10010"/>
                  </a:ext>
                </a:extLst>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smtClean="0"/>
                        <a:t>53</a:t>
                      </a:r>
                      <a:endParaRPr lang="en-US" sz="3200" dirty="0"/>
                    </a:p>
                  </a:txBody>
                  <a:tcPr/>
                </a:tc>
                <a:tc>
                  <a:txBody>
                    <a:bodyPr/>
                    <a:lstStyle/>
                    <a:p>
                      <a:pPr algn="ctr"/>
                      <a:r>
                        <a:rPr lang="en-US" sz="3200" smtClean="0"/>
                        <a:t>56</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50</a:t>
                      </a:r>
                      <a:endParaRPr lang="en-US" sz="3200" dirty="0"/>
                    </a:p>
                  </a:txBody>
                  <a:tcPr/>
                </a:tc>
                <a:tc>
                  <a:txBody>
                    <a:bodyPr/>
                    <a:lstStyle/>
                    <a:p>
                      <a:pPr algn="ctr"/>
                      <a:r>
                        <a:rPr lang="en-US" sz="3200" dirty="0" smtClean="0"/>
                        <a:t>86.3</a:t>
                      </a:r>
                      <a:endParaRPr lang="en-US" sz="3200" dirty="0"/>
                    </a:p>
                  </a:txBody>
                  <a:tcPr/>
                </a:tc>
                <a:tc>
                  <a:txBody>
                    <a:bodyPr/>
                    <a:lstStyle/>
                    <a:p>
                      <a:pPr algn="ctr"/>
                      <a:r>
                        <a:rPr lang="en-US" sz="3200" dirty="0" smtClean="0"/>
                        <a:t>17</a:t>
                      </a:r>
                      <a:endParaRPr lang="en-US" sz="3200" dirty="0"/>
                    </a:p>
                  </a:txBody>
                  <a:tcPr/>
                </a:tc>
                <a:tc>
                  <a:txBody>
                    <a:bodyPr/>
                    <a:lstStyle/>
                    <a:p>
                      <a:pPr algn="ctr"/>
                      <a:r>
                        <a:rPr lang="en-US" sz="3200" smtClean="0"/>
                        <a:t>C3</a:t>
                      </a:r>
                      <a:endParaRPr lang="en-US" sz="3200" dirty="0"/>
                    </a:p>
                  </a:txBody>
                  <a:tcPr/>
                </a:tc>
                <a:extLst>
                  <a:ext uri="{0D108BD9-81ED-4DB2-BD59-A6C34878D82A}">
                    <a16:rowId xmlns:a16="http://schemas.microsoft.com/office/drawing/2014/main" val="10011"/>
                  </a:ext>
                </a:extLst>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smtClean="0"/>
                        <a:t>82</a:t>
                      </a:r>
                      <a:endParaRPr lang="en-US" sz="3200" dirty="0"/>
                    </a:p>
                  </a:txBody>
                  <a:tcPr/>
                </a:tc>
                <a:tc>
                  <a:txBody>
                    <a:bodyPr/>
                    <a:lstStyle/>
                    <a:p>
                      <a:pPr algn="ctr"/>
                      <a:r>
                        <a:rPr lang="en-US" sz="3200" smtClean="0"/>
                        <a:t>82</a:t>
                      </a:r>
                      <a:endParaRPr lang="en-US" sz="3200" dirty="0"/>
                    </a:p>
                  </a:txBody>
                  <a:tcPr/>
                </a:tc>
                <a:tc>
                  <a:txBody>
                    <a:bodyPr/>
                    <a:lstStyle/>
                    <a:p>
                      <a:pPr algn="ctr"/>
                      <a:r>
                        <a:rPr lang="en-US" sz="3200" smtClean="0"/>
                        <a:t>60</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32.3</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smtClean="0"/>
                        <a:t>C1</a:t>
                      </a:r>
                      <a:endParaRPr lang="en-US" sz="3200" dirty="0"/>
                    </a:p>
                  </a:txBody>
                  <a:tcPr/>
                </a:tc>
                <a:extLst>
                  <a:ext uri="{0D108BD9-81ED-4DB2-BD59-A6C34878D82A}">
                    <a16:rowId xmlns:a16="http://schemas.microsoft.com/office/drawing/2014/main" val="10012"/>
                  </a:ext>
                </a:extLst>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smtClean="0"/>
                        <a:t>75</a:t>
                      </a:r>
                      <a:endParaRPr lang="en-US" sz="3200" dirty="0"/>
                    </a:p>
                  </a:txBody>
                  <a:tcPr/>
                </a:tc>
                <a:tc>
                  <a:txBody>
                    <a:bodyPr/>
                    <a:lstStyle/>
                    <a:p>
                      <a:pPr algn="ctr"/>
                      <a:r>
                        <a:rPr lang="en-US" sz="3200" smtClean="0"/>
                        <a:t>76</a:t>
                      </a:r>
                      <a:endParaRPr lang="en-US" sz="3200" dirty="0"/>
                    </a:p>
                  </a:txBody>
                  <a:tcPr/>
                </a:tc>
                <a:tc>
                  <a:txBody>
                    <a:bodyPr/>
                    <a:lstStyle/>
                    <a:p>
                      <a:pPr algn="ctr"/>
                      <a:r>
                        <a:rPr lang="en-US" sz="3200" smtClean="0"/>
                        <a:t>77</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41.3</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C2</a:t>
                      </a:r>
                      <a:endParaRPr lang="en-US" sz="3200" dirty="0"/>
                    </a:p>
                  </a:txBody>
                  <a:tcPr/>
                </a:tc>
                <a:extLst>
                  <a:ext uri="{0D108BD9-81ED-4DB2-BD59-A6C34878D82A}">
                    <a16:rowId xmlns:a16="http://schemas.microsoft.com/office/drawing/2014/main" val="10013"/>
                  </a:ext>
                </a:extLst>
              </a:tr>
            </a:tbl>
          </a:graphicData>
        </a:graphic>
      </p:graphicFrame>
      <p:sp>
        <p:nvSpPr>
          <p:cNvPr id="6" name="TextBox 5"/>
          <p:cNvSpPr txBox="1"/>
          <p:nvPr/>
        </p:nvSpPr>
        <p:spPr>
          <a:xfrm>
            <a:off x="252248" y="9236190"/>
            <a:ext cx="20085269" cy="1138773"/>
          </a:xfrm>
          <a:prstGeom prst="rect">
            <a:avLst/>
          </a:prstGeom>
          <a:noFill/>
        </p:spPr>
        <p:txBody>
          <a:bodyPr wrap="square" rtlCol="0">
            <a:spAutoFit/>
          </a:bodyPr>
          <a:lstStyle/>
          <a:p>
            <a:r>
              <a:rPr lang="en-US" sz="3400" b="1" dirty="0" smtClean="0"/>
              <a:t>Step 6</a:t>
            </a:r>
            <a:r>
              <a:rPr lang="en-US" sz="3400" dirty="0" smtClean="0"/>
              <a:t>: The clusters have not changed and hence we can stop. </a:t>
            </a:r>
          </a:p>
          <a:p>
            <a:r>
              <a:rPr lang="en-US" sz="3400" dirty="0" smtClean="0"/>
              <a:t>Therefore, </a:t>
            </a:r>
            <a:r>
              <a:rPr lang="en-US" sz="3400" b="1" dirty="0" smtClean="0"/>
              <a:t>Cluster 1</a:t>
            </a:r>
            <a:r>
              <a:rPr lang="en-US" sz="3400" dirty="0" smtClean="0"/>
              <a:t>: S1, S9. </a:t>
            </a:r>
            <a:r>
              <a:rPr lang="en-US" sz="3400" b="1" dirty="0" smtClean="0"/>
              <a:t>Cluster 2</a:t>
            </a:r>
            <a:r>
              <a:rPr lang="en-US" sz="3400" dirty="0" smtClean="0"/>
              <a:t>: S2, S5, S6, S10. </a:t>
            </a:r>
            <a:r>
              <a:rPr lang="en-US" sz="3400" b="1" dirty="0" smtClean="0"/>
              <a:t>Cluster 3</a:t>
            </a:r>
            <a:r>
              <a:rPr lang="en-US" sz="3400" dirty="0" smtClean="0"/>
              <a:t>: S3, S4, S7, S8. </a:t>
            </a:r>
            <a:endParaRPr lang="en-US" sz="3400" dirty="0"/>
          </a:p>
        </p:txBody>
      </p:sp>
      <p:graphicFrame>
        <p:nvGraphicFramePr>
          <p:cNvPr id="7" name="Table 6"/>
          <p:cNvGraphicFramePr>
            <a:graphicFrameLocks noGrp="1"/>
          </p:cNvGraphicFramePr>
          <p:nvPr>
            <p:extLst>
              <p:ext uri="{D42A27DB-BD31-4B8C-83A1-F6EECF244321}">
                <p14:modId xmlns:p14="http://schemas.microsoft.com/office/powerpoint/2010/main" val="3044619398"/>
              </p:ext>
            </p:extLst>
          </p:nvPr>
        </p:nvGraphicFramePr>
        <p:xfrm>
          <a:off x="436872" y="10840324"/>
          <a:ext cx="13001412" cy="231648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tblGrid>
              <a:tr h="370840">
                <a:tc>
                  <a:txBody>
                    <a:bodyPr/>
                    <a:lstStyle/>
                    <a:p>
                      <a:pPr algn="ctr"/>
                      <a:r>
                        <a:rPr lang="en-US" sz="3200" dirty="0" smtClean="0"/>
                        <a:t>Cluster</a:t>
                      </a:r>
                      <a:endParaRPr lang="en-US" sz="3200" dirty="0"/>
                    </a:p>
                  </a:txBody>
                  <a:tcPr/>
                </a:tc>
                <a:tc>
                  <a:txBody>
                    <a:bodyPr/>
                    <a:lstStyle/>
                    <a:p>
                      <a:pPr algn="ctr"/>
                      <a:r>
                        <a:rPr lang="en-US" sz="3200" dirty="0" smtClean="0"/>
                        <a:t>C1</a:t>
                      </a:r>
                      <a:endParaRPr lang="en-US" sz="3200" dirty="0"/>
                    </a:p>
                  </a:txBody>
                  <a:tcPr/>
                </a:tc>
                <a:tc>
                  <a:txBody>
                    <a:bodyPr/>
                    <a:lstStyle/>
                    <a:p>
                      <a:pPr algn="ctr"/>
                      <a:r>
                        <a:rPr lang="en-US" sz="3200" dirty="0" smtClean="0"/>
                        <a:t>C2</a:t>
                      </a:r>
                      <a:endParaRPr lang="en-US" sz="3200" dirty="0"/>
                    </a:p>
                  </a:txBody>
                  <a:tcPr/>
                </a:tc>
                <a:tc>
                  <a:txBody>
                    <a:bodyPr/>
                    <a:lstStyle/>
                    <a:p>
                      <a:pPr algn="ctr"/>
                      <a:r>
                        <a:rPr lang="en-US" sz="3200" dirty="0" smtClean="0"/>
                        <a:t>C3</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C1</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26.5</a:t>
                      </a:r>
                      <a:endParaRPr lang="en-US" sz="3200" dirty="0"/>
                    </a:p>
                  </a:txBody>
                  <a:tcPr/>
                </a:tc>
                <a:tc>
                  <a:txBody>
                    <a:bodyPr/>
                    <a:lstStyle/>
                    <a:p>
                      <a:pPr algn="ctr"/>
                      <a:r>
                        <a:rPr lang="en-US" sz="3200" dirty="0" smtClean="0"/>
                        <a:t>23.3</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C2</a:t>
                      </a:r>
                      <a:endParaRPr lang="en-US" sz="3200" dirty="0"/>
                    </a:p>
                  </a:txBody>
                  <a:tcPr/>
                </a:tc>
                <a:tc>
                  <a:txBody>
                    <a:bodyPr/>
                    <a:lstStyle/>
                    <a:p>
                      <a:pPr algn="ctr"/>
                      <a:r>
                        <a:rPr lang="en-US" sz="3200" dirty="0" smtClean="0"/>
                        <a:t>29.5</a:t>
                      </a:r>
                      <a:endParaRPr lang="en-US" sz="3200" dirty="0"/>
                    </a:p>
                  </a:txBody>
                  <a:tcPr/>
                </a:tc>
                <a:tc>
                  <a:txBody>
                    <a:bodyPr/>
                    <a:lstStyle/>
                    <a:p>
                      <a:pPr algn="ctr"/>
                      <a:r>
                        <a:rPr lang="en-US" sz="3200" dirty="0" smtClean="0"/>
                        <a:t>14.3</a:t>
                      </a:r>
                      <a:endParaRPr lang="en-US" sz="3200" dirty="0"/>
                    </a:p>
                  </a:txBody>
                  <a:tcPr/>
                </a:tc>
                <a:tc>
                  <a:txBody>
                    <a:bodyPr/>
                    <a:lstStyle/>
                    <a:p>
                      <a:pPr algn="ctr"/>
                      <a:r>
                        <a:rPr lang="en-US" sz="3200" dirty="0" smtClean="0"/>
                        <a:t>42.6</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C3</a:t>
                      </a:r>
                      <a:endParaRPr lang="en-US" sz="3200" dirty="0"/>
                    </a:p>
                  </a:txBody>
                  <a:tcPr/>
                </a:tc>
                <a:tc>
                  <a:txBody>
                    <a:bodyPr/>
                    <a:lstStyle/>
                    <a:p>
                      <a:pPr algn="ctr"/>
                      <a:r>
                        <a:rPr lang="en-US" sz="3200" dirty="0" smtClean="0"/>
                        <a:t>23.9</a:t>
                      </a:r>
                      <a:endParaRPr lang="en-US" sz="3200" dirty="0"/>
                    </a:p>
                  </a:txBody>
                  <a:tcPr/>
                </a:tc>
                <a:tc>
                  <a:txBody>
                    <a:bodyPr/>
                    <a:lstStyle/>
                    <a:p>
                      <a:pPr algn="ctr"/>
                      <a:r>
                        <a:rPr lang="en-US" sz="3200" dirty="0" smtClean="0"/>
                        <a:t>41.0</a:t>
                      </a:r>
                      <a:endParaRPr lang="en-US" sz="3200" dirty="0"/>
                    </a:p>
                  </a:txBody>
                  <a:tcPr/>
                </a:tc>
                <a:tc>
                  <a:txBody>
                    <a:bodyPr/>
                    <a:lstStyle/>
                    <a:p>
                      <a:pPr algn="ctr"/>
                      <a:r>
                        <a:rPr lang="en-US" sz="3200" dirty="0" smtClean="0"/>
                        <a:t>13.7</a:t>
                      </a:r>
                      <a:endParaRPr lang="en-US" sz="3200"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14068904" y="11705868"/>
            <a:ext cx="8895384" cy="646331"/>
          </a:xfrm>
          <a:prstGeom prst="rect">
            <a:avLst/>
          </a:prstGeom>
          <a:noFill/>
        </p:spPr>
        <p:txBody>
          <a:bodyPr wrap="none" rtlCol="0">
            <a:spAutoFit/>
          </a:bodyPr>
          <a:lstStyle/>
          <a:p>
            <a:r>
              <a:rPr lang="en-US" dirty="0" smtClean="0"/>
              <a:t>Within cluster and between cluster distances</a:t>
            </a:r>
            <a:endParaRPr lang="en-US" dirty="0"/>
          </a:p>
        </p:txBody>
      </p:sp>
    </p:spTree>
    <p:extLst>
      <p:ext uri="{BB962C8B-B14F-4D97-AF65-F5344CB8AC3E}">
        <p14:creationId xmlns:p14="http://schemas.microsoft.com/office/powerpoint/2010/main" val="199189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7848302"/>
          </a:xfrm>
          <a:prstGeom prst="rect">
            <a:avLst/>
          </a:prstGeom>
          <a:noFill/>
        </p:spPr>
        <p:txBody>
          <a:bodyPr wrap="square" rtlCol="0">
            <a:spAutoFit/>
          </a:bodyPr>
          <a:lstStyle/>
          <a:p>
            <a:pPr>
              <a:lnSpc>
                <a:spcPct val="300000"/>
              </a:lnSpc>
            </a:pPr>
            <a:r>
              <a:rPr lang="en-US" dirty="0" smtClean="0"/>
              <a:t>The content of the slides are prepared from different textbooks.</a:t>
            </a:r>
          </a:p>
          <a:p>
            <a:pPr>
              <a:lnSpc>
                <a:spcPct val="300000"/>
              </a:lnSpc>
            </a:pPr>
            <a:r>
              <a:rPr lang="en-US" dirty="0" smtClean="0"/>
              <a:t>References:</a:t>
            </a:r>
          </a:p>
          <a:p>
            <a:pPr marL="457200" indent="-457200">
              <a:lnSpc>
                <a:spcPct val="300000"/>
              </a:lnSpc>
              <a:buFont typeface="Arial" pitchFamily="34" charset="0"/>
              <a:buChar char="•"/>
            </a:pPr>
            <a:r>
              <a:rPr lang="en-US" sz="3200" dirty="0"/>
              <a:t>Data Mining and Predictive Analytics, By Daniel T. Larose. Copyright 2015 John Wiley &amp; Sons, Inc.</a:t>
            </a:r>
          </a:p>
          <a:p>
            <a:pPr marL="457200" indent="-457200">
              <a:lnSpc>
                <a:spcPct val="300000"/>
              </a:lnSpc>
              <a:buFont typeface="Arial" pitchFamily="34" charset="0"/>
              <a:buChar char="•"/>
            </a:pPr>
            <a:r>
              <a:rPr lang="en-US" sz="3200" dirty="0" smtClean="0"/>
              <a:t>Predictive Analytics for Dummies, By </a:t>
            </a:r>
            <a:r>
              <a:rPr lang="en-US" sz="3200" dirty="0" err="1" smtClean="0"/>
              <a:t>Anasse</a:t>
            </a:r>
            <a:r>
              <a:rPr lang="en-US" sz="3200" dirty="0" smtClean="0"/>
              <a:t> Bari, Mohamed </a:t>
            </a:r>
            <a:r>
              <a:rPr lang="en-US" sz="3200" dirty="0" err="1" smtClean="0"/>
              <a:t>Chaouchi</a:t>
            </a:r>
            <a:r>
              <a:rPr lang="en-US" sz="3200" dirty="0" smtClean="0"/>
              <a:t>, &amp; Tommy Jung, Copyright 2016, </a:t>
            </a:r>
            <a:r>
              <a:rPr lang="en-US" sz="3200" dirty="0"/>
              <a:t>John Wiley &amp; Sons, Inc</a:t>
            </a:r>
            <a:r>
              <a:rPr lang="en-US" sz="3200" dirty="0" smtClean="0"/>
              <a:t>.</a:t>
            </a:r>
          </a:p>
          <a:p>
            <a:pPr marL="457200" indent="-457200">
              <a:lnSpc>
                <a:spcPct val="300000"/>
              </a:lnSpc>
              <a:buFont typeface="Arial" pitchFamily="34" charset="0"/>
              <a:buChar char="•"/>
            </a:pPr>
            <a:r>
              <a:rPr lang="en-US" sz="3200" dirty="0" smtClean="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000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smtClean="0">
                  <a:solidFill>
                    <a:schemeClr val="bg1"/>
                  </a:solidFill>
                  <a:latin typeface="Lato Regular"/>
                  <a:cs typeface="Lato Regular"/>
                </a:rPr>
                <a:t>Thank you</a:t>
              </a:r>
              <a:r>
                <a:rPr lang="en-US" sz="9600" b="1" dirty="0" smtClean="0">
                  <a:solidFill>
                    <a:schemeClr val="bg1"/>
                  </a:solidFill>
                  <a:latin typeface="Lato Regular"/>
                  <a:cs typeface="Lato Regular"/>
                </a:rPr>
                <a:t>..</a:t>
              </a:r>
              <a:endParaRPr lang="id-ID" sz="9600" b="1" dirty="0" smtClean="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0041" y="6396335"/>
            <a:ext cx="11777584" cy="1169551"/>
          </a:xfrm>
          <a:prstGeom prst="rect">
            <a:avLst/>
          </a:prstGeom>
          <a:noFill/>
        </p:spPr>
        <p:txBody>
          <a:bodyPr wrap="none" lIns="91440" tIns="45720" rIns="91440" bIns="45720">
            <a:spAutoFit/>
          </a:bodyPr>
          <a:lstStyle/>
          <a:p>
            <a:pPr algn="ctr"/>
            <a:r>
              <a:rPr lang="en-US" sz="7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Identifying Similarities in Data</a:t>
            </a:r>
            <a:endParaRPr lang="en-US" sz="7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042139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4945"/>
            <a:ext cx="24377650" cy="13042032"/>
          </a:xfrm>
          <a:prstGeom prst="rect">
            <a:avLst/>
          </a:prstGeom>
          <a:noFill/>
        </p:spPr>
        <p:txBody>
          <a:bodyPr wrap="square" rtlCol="0">
            <a:spAutoFit/>
          </a:bodyPr>
          <a:lstStyle/>
          <a:p>
            <a:pPr marL="346075" indent="-346075">
              <a:lnSpc>
                <a:spcPct val="150000"/>
              </a:lnSpc>
              <a:buFont typeface="Arial" pitchFamily="34" charset="0"/>
              <a:buChar char="•"/>
            </a:pPr>
            <a:r>
              <a:rPr lang="en-US" sz="3300" dirty="0" smtClean="0"/>
              <a:t>Large amount of information are constantly being generated, organized, analyzed and stored. </a:t>
            </a:r>
          </a:p>
          <a:p>
            <a:pPr marL="346075" indent="-346075">
              <a:lnSpc>
                <a:spcPct val="150000"/>
              </a:lnSpc>
              <a:buFont typeface="Arial" pitchFamily="34" charset="0"/>
              <a:buChar char="•"/>
            </a:pPr>
            <a:r>
              <a:rPr lang="en-US" sz="3300" dirty="0" smtClean="0"/>
              <a:t>Identifying important patterns, associations and groupings of similar data can be helpful for customers as well as organizations.</a:t>
            </a:r>
          </a:p>
          <a:p>
            <a:pPr marL="346075" indent="-346075">
              <a:lnSpc>
                <a:spcPct val="150000"/>
              </a:lnSpc>
              <a:buFont typeface="Arial" pitchFamily="34" charset="0"/>
              <a:buChar char="•"/>
            </a:pPr>
            <a:r>
              <a:rPr lang="en-US" sz="3300" b="1" dirty="0" smtClean="0"/>
              <a:t>Data Clustering</a:t>
            </a:r>
            <a:r>
              <a:rPr lang="en-US" sz="3300" dirty="0" smtClean="0"/>
              <a:t> can help us make sense of the huge amount of data by discovering hidden groupings of similar items.</a:t>
            </a:r>
          </a:p>
          <a:p>
            <a:pPr marL="346075" indent="-346075">
              <a:lnSpc>
                <a:spcPct val="150000"/>
              </a:lnSpc>
              <a:buFont typeface="Arial" pitchFamily="34" charset="0"/>
              <a:buChar char="•"/>
            </a:pPr>
            <a:r>
              <a:rPr lang="en-US" sz="3300" dirty="0" smtClean="0"/>
              <a:t>Clustering can help in analysis of online social networks.</a:t>
            </a:r>
          </a:p>
          <a:p>
            <a:pPr marL="346075" indent="-346075">
              <a:lnSpc>
                <a:spcPct val="150000"/>
              </a:lnSpc>
              <a:buFont typeface="Arial" pitchFamily="34" charset="0"/>
              <a:buChar char="•"/>
            </a:pPr>
            <a:r>
              <a:rPr lang="en-US" sz="3300" dirty="0" smtClean="0"/>
              <a:t>Clustering can help to distinguish between different items. E.g. Fresh vegetables are more similar to each other than frozen items.</a:t>
            </a:r>
          </a:p>
          <a:p>
            <a:pPr marL="346075" indent="-346075">
              <a:lnSpc>
                <a:spcPct val="150000"/>
              </a:lnSpc>
              <a:buFont typeface="Arial" pitchFamily="34" charset="0"/>
              <a:buChar char="•"/>
            </a:pPr>
            <a:r>
              <a:rPr lang="en-US" sz="3300" dirty="0" smtClean="0"/>
              <a:t>Clustering is useful in </a:t>
            </a:r>
            <a:r>
              <a:rPr lang="en-US" sz="3300" b="1" i="1" dirty="0" smtClean="0"/>
              <a:t>market segmentation</a:t>
            </a:r>
            <a:r>
              <a:rPr lang="en-US" sz="3300" dirty="0" smtClean="0"/>
              <a:t> by partitioning the target market data into groups such as customer who share the same interests or those with common needs. Identifying clusters of similar items can help develop a marketing strategy that addresses the needs of specific clusters.</a:t>
            </a:r>
          </a:p>
          <a:p>
            <a:pPr marL="346075" indent="-346075">
              <a:lnSpc>
                <a:spcPct val="150000"/>
              </a:lnSpc>
              <a:buFont typeface="Arial" pitchFamily="34" charset="0"/>
              <a:buChar char="•"/>
            </a:pPr>
            <a:r>
              <a:rPr lang="en-US" sz="3300" dirty="0" smtClean="0"/>
              <a:t>Data Clustering can help </a:t>
            </a:r>
            <a:r>
              <a:rPr lang="en-US" sz="3300" b="1" i="1" dirty="0" smtClean="0"/>
              <a:t>to identify, learn, or predict the nature of new data items</a:t>
            </a:r>
            <a:r>
              <a:rPr lang="en-US" sz="3300" dirty="0" smtClean="0"/>
              <a:t>– especially how new data can be linked with making predictions. For e.g., in pattern recognition analyzing patterns in the data (such as buying patterns in particular regions or age groups) can help to develop predictive analytics to predict the nature of future data items that can fit well with established patterns.</a:t>
            </a:r>
          </a:p>
          <a:p>
            <a:pPr marL="346075" indent="-346075">
              <a:lnSpc>
                <a:spcPct val="150000"/>
              </a:lnSpc>
              <a:buFont typeface="Arial" pitchFamily="34" charset="0"/>
              <a:buChar char="•"/>
            </a:pPr>
            <a:r>
              <a:rPr lang="en-US" sz="3300" dirty="0" smtClean="0"/>
              <a:t>Clustering can help in </a:t>
            </a:r>
            <a:r>
              <a:rPr lang="en-US" sz="3300" b="1" i="1" dirty="0" smtClean="0"/>
              <a:t>dividing the e-mail dataset into spam and non-spam messages</a:t>
            </a:r>
            <a:r>
              <a:rPr lang="en-US" sz="3300" dirty="0" smtClean="0"/>
              <a:t>.</a:t>
            </a:r>
          </a:p>
          <a:p>
            <a:pPr marL="346075" indent="-346075">
              <a:lnSpc>
                <a:spcPct val="150000"/>
              </a:lnSpc>
              <a:buFont typeface="Arial" pitchFamily="34" charset="0"/>
              <a:buChar char="•"/>
            </a:pPr>
            <a:r>
              <a:rPr lang="en-US" sz="3300" dirty="0" smtClean="0"/>
              <a:t>Data Clustering is also helpful </a:t>
            </a:r>
            <a:r>
              <a:rPr lang="en-US" sz="3300" b="1" i="1" dirty="0" smtClean="0"/>
              <a:t>in image segmentation</a:t>
            </a:r>
            <a:r>
              <a:rPr lang="en-US" sz="3300" dirty="0" smtClean="0"/>
              <a:t> for analyzing the image more easily.</a:t>
            </a:r>
          </a:p>
          <a:p>
            <a:pPr marL="346075" indent="-346075">
              <a:lnSpc>
                <a:spcPct val="150000"/>
              </a:lnSpc>
              <a:buFont typeface="Arial" pitchFamily="34" charset="0"/>
              <a:buChar char="•"/>
            </a:pPr>
            <a:r>
              <a:rPr lang="en-US" sz="3300" dirty="0" smtClean="0"/>
              <a:t>Data Clustering can help </a:t>
            </a:r>
            <a:r>
              <a:rPr lang="en-US" sz="3300" b="1" i="1" dirty="0" smtClean="0"/>
              <a:t>in information retrieval from a collection of data</a:t>
            </a:r>
            <a:r>
              <a:rPr lang="en-US" sz="3300" dirty="0" smtClean="0"/>
              <a:t>, mainly documents (using </a:t>
            </a:r>
            <a:r>
              <a:rPr lang="en-US" sz="3300" dirty="0" err="1" smtClean="0"/>
              <a:t>tf-idf</a:t>
            </a:r>
            <a:r>
              <a:rPr lang="en-US" sz="3300" dirty="0" smtClean="0"/>
              <a:t> concepts).</a:t>
            </a:r>
          </a:p>
          <a:p>
            <a:pPr marL="346075" indent="-346075">
              <a:lnSpc>
                <a:spcPct val="150000"/>
              </a:lnSpc>
              <a:buFont typeface="Arial" pitchFamily="34" charset="0"/>
              <a:buChar char="•"/>
            </a:pPr>
            <a:r>
              <a:rPr lang="en-US" sz="3300" dirty="0" smtClean="0"/>
              <a:t>On the other hand, finding important </a:t>
            </a:r>
            <a:r>
              <a:rPr lang="en-US" sz="3300" b="1" dirty="0" smtClean="0"/>
              <a:t>association rules in a dataset</a:t>
            </a:r>
            <a:r>
              <a:rPr lang="en-US" sz="3300" dirty="0" smtClean="0"/>
              <a:t> of customer transactions helps a company to maximize revenue by deciding which products should be on sale, how to position products in the store’s aisles, and how and when to offer promotional pricing.</a:t>
            </a:r>
            <a:endParaRPr lang="en-US" sz="3300" dirty="0"/>
          </a:p>
        </p:txBody>
      </p:sp>
    </p:spTree>
    <p:extLst>
      <p:ext uri="{BB962C8B-B14F-4D97-AF65-F5344CB8AC3E}">
        <p14:creationId xmlns:p14="http://schemas.microsoft.com/office/powerpoint/2010/main" val="2566611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3295948"/>
          </a:xfrm>
          <a:prstGeom prst="rect">
            <a:avLst/>
          </a:prstGeom>
          <a:noFill/>
        </p:spPr>
        <p:txBody>
          <a:bodyPr wrap="square" rtlCol="0">
            <a:spAutoFit/>
          </a:bodyPr>
          <a:lstStyle/>
          <a:p>
            <a:pPr>
              <a:lnSpc>
                <a:spcPct val="150000"/>
              </a:lnSpc>
            </a:pPr>
            <a:r>
              <a:rPr lang="en-US" b="1" dirty="0" smtClean="0"/>
              <a:t>Types of Cluster Analysis Methods:</a:t>
            </a:r>
          </a:p>
          <a:p>
            <a:pPr marL="571500" indent="-571500">
              <a:lnSpc>
                <a:spcPct val="150000"/>
              </a:lnSpc>
              <a:buFont typeface="Arial" pitchFamily="34" charset="0"/>
              <a:buChar char="•"/>
            </a:pPr>
            <a:r>
              <a:rPr lang="en-US" b="1" dirty="0" err="1" smtClean="0"/>
              <a:t>Partitional</a:t>
            </a:r>
            <a:r>
              <a:rPr lang="en-US" b="1" dirty="0" smtClean="0"/>
              <a:t> Methods</a:t>
            </a:r>
            <a:r>
              <a:rPr lang="en-US" dirty="0" smtClean="0"/>
              <a:t>:	</a:t>
            </a:r>
            <a:r>
              <a:rPr lang="en-US" dirty="0" err="1" smtClean="0"/>
              <a:t>Partitional</a:t>
            </a:r>
            <a:r>
              <a:rPr lang="en-US" dirty="0" smtClean="0"/>
              <a:t> methods obtain a single level partition of objects. These methods are usually based on a greedy heuristics that are used to obtain a local optimum solution. Given </a:t>
            </a:r>
            <a:r>
              <a:rPr lang="en-US" i="1" dirty="0" smtClean="0"/>
              <a:t>n</a:t>
            </a:r>
            <a:r>
              <a:rPr lang="en-US" dirty="0" smtClean="0"/>
              <a:t> objects, these methods make k&lt;=n clusters.</a:t>
            </a:r>
          </a:p>
          <a:p>
            <a:pPr marL="1485717" lvl="1" indent="-571500">
              <a:lnSpc>
                <a:spcPct val="150000"/>
              </a:lnSpc>
              <a:buFont typeface="Arial" pitchFamily="34" charset="0"/>
              <a:buChar char="•"/>
            </a:pPr>
            <a:r>
              <a:rPr lang="en-US" b="1" i="1" dirty="0" smtClean="0"/>
              <a:t>K-means</a:t>
            </a:r>
            <a:r>
              <a:rPr lang="en-US" dirty="0" smtClean="0"/>
              <a:t>:	Each of the K-clusters is represented by the mean of the objects inside each cluster.</a:t>
            </a:r>
          </a:p>
          <a:p>
            <a:pPr marL="1485717" lvl="1" indent="-571500">
              <a:lnSpc>
                <a:spcPct val="150000"/>
              </a:lnSpc>
              <a:buFont typeface="Arial" pitchFamily="34" charset="0"/>
              <a:buChar char="•"/>
            </a:pPr>
            <a:r>
              <a:rPr lang="en-US" b="1" i="1" dirty="0" smtClean="0"/>
              <a:t>Density-Based</a:t>
            </a:r>
            <a:r>
              <a:rPr lang="en-US" dirty="0" smtClean="0"/>
              <a:t>:	It is based on the assumption that clusters have high density collection of data of arbitrary shape that are separated by a large space of low density data (which is assumed to be the noise).</a:t>
            </a:r>
          </a:p>
          <a:p>
            <a:pPr marL="1485717" lvl="1" indent="-571500">
              <a:lnSpc>
                <a:spcPct val="150000"/>
              </a:lnSpc>
              <a:buFont typeface="Arial" pitchFamily="34" charset="0"/>
              <a:buChar char="•"/>
            </a:pPr>
            <a:r>
              <a:rPr lang="en-US" b="1" i="1" dirty="0" smtClean="0"/>
              <a:t>Expectation-Maximization</a:t>
            </a:r>
            <a:r>
              <a:rPr lang="en-US" dirty="0" smtClean="0"/>
              <a:t>:	The EM method assigns objects to different clusters with certain probabilities in an attempt to maximize the expectation (or likelihood) of assignment.</a:t>
            </a:r>
          </a:p>
          <a:p>
            <a:pPr marL="571500" indent="-571500">
              <a:lnSpc>
                <a:spcPct val="150000"/>
              </a:lnSpc>
              <a:buFont typeface="Arial" pitchFamily="34" charset="0"/>
              <a:buChar char="•"/>
            </a:pPr>
            <a:r>
              <a:rPr lang="en-US" b="1" dirty="0" smtClean="0"/>
              <a:t>Hierarchical Methods</a:t>
            </a:r>
            <a:r>
              <a:rPr lang="en-US" dirty="0" smtClean="0"/>
              <a:t>:	Hierarchical methods obtain a nested partition of the objects resulting in a tree of clusters.</a:t>
            </a:r>
          </a:p>
          <a:p>
            <a:pPr marL="1485717" lvl="1" indent="-571500">
              <a:lnSpc>
                <a:spcPct val="150000"/>
              </a:lnSpc>
              <a:buFont typeface="Arial" pitchFamily="34" charset="0"/>
              <a:buChar char="•"/>
            </a:pPr>
            <a:r>
              <a:rPr lang="en-US" b="1" i="1" dirty="0" smtClean="0"/>
              <a:t>Agglomerative</a:t>
            </a:r>
            <a:r>
              <a:rPr lang="en-US" dirty="0" smtClean="0"/>
              <a:t>:	Start with each object in an individual cluster and then try to merge similar clusters into larger and larger clusters.</a:t>
            </a:r>
          </a:p>
          <a:p>
            <a:pPr marL="1485717" lvl="1" indent="-571500">
              <a:lnSpc>
                <a:spcPct val="150000"/>
              </a:lnSpc>
              <a:buFont typeface="Arial" pitchFamily="34" charset="0"/>
              <a:buChar char="•"/>
            </a:pPr>
            <a:r>
              <a:rPr lang="en-US" b="1" i="1" dirty="0" smtClean="0"/>
              <a:t>Divisive</a:t>
            </a:r>
            <a:r>
              <a:rPr lang="en-US" dirty="0" smtClean="0"/>
              <a:t>:	Start with one cluster and then split into smaller and smaller clusters.</a:t>
            </a:r>
          </a:p>
          <a:p>
            <a:pPr marL="571500" indent="-571500">
              <a:lnSpc>
                <a:spcPct val="150000"/>
              </a:lnSpc>
              <a:buFont typeface="Arial" pitchFamily="34" charset="0"/>
              <a:buChar char="•"/>
            </a:pPr>
            <a:r>
              <a:rPr lang="en-US" b="1" dirty="0" smtClean="0"/>
              <a:t>Grid Based method</a:t>
            </a:r>
            <a:r>
              <a:rPr lang="en-US" dirty="0" smtClean="0"/>
              <a:t>:	</a:t>
            </a:r>
            <a:r>
              <a:rPr lang="en-US" sz="3400" dirty="0" smtClean="0"/>
              <a:t>The object space rather than the data is divided into a grid. Grid partitioning is based on characteristics of the data and such methods can deal with non-parametric data more easily.</a:t>
            </a:r>
            <a:endParaRPr lang="en-US" dirty="0" smtClean="0"/>
          </a:p>
          <a:p>
            <a:pPr marL="571500" indent="-571500">
              <a:lnSpc>
                <a:spcPct val="150000"/>
              </a:lnSpc>
              <a:buFont typeface="Arial" pitchFamily="34" charset="0"/>
              <a:buChar char="•"/>
            </a:pPr>
            <a:r>
              <a:rPr lang="en-US" b="1" dirty="0" smtClean="0"/>
              <a:t>Model based method</a:t>
            </a:r>
            <a:r>
              <a:rPr lang="en-US" dirty="0" smtClean="0"/>
              <a:t>:	</a:t>
            </a:r>
            <a:r>
              <a:rPr lang="en-US" sz="3400" dirty="0" smtClean="0"/>
              <a:t>A model is assumed based on a probability distribution. Essentially the algorithm tries to build clusters with a high level of similarity with them and a low level of similarity between them. It tries to </a:t>
            </a:r>
            <a:r>
              <a:rPr lang="en-US" sz="3400" dirty="0" err="1" smtClean="0"/>
              <a:t>minimise</a:t>
            </a:r>
            <a:r>
              <a:rPr lang="en-US" sz="3400" dirty="0" smtClean="0"/>
              <a:t> the squared-error function.</a:t>
            </a:r>
            <a:endParaRPr lang="en-US" sz="3400" dirty="0"/>
          </a:p>
        </p:txBody>
      </p:sp>
    </p:spTree>
    <p:extLst>
      <p:ext uri="{BB962C8B-B14F-4D97-AF65-F5344CB8AC3E}">
        <p14:creationId xmlns:p14="http://schemas.microsoft.com/office/powerpoint/2010/main" val="3551162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4377649" cy="13233174"/>
          </a:xfrm>
          <a:prstGeom prst="rect">
            <a:avLst/>
          </a:prstGeom>
        </p:spPr>
        <p:txBody>
          <a:bodyPr wrap="square">
            <a:spAutoFit/>
          </a:bodyPr>
          <a:lstStyle/>
          <a:p>
            <a:pPr>
              <a:lnSpc>
                <a:spcPct val="200000"/>
              </a:lnSpc>
            </a:pPr>
            <a:r>
              <a:rPr lang="en-US" b="1" dirty="0"/>
              <a:t>Requirements of Clustering in Data Mining</a:t>
            </a:r>
          </a:p>
          <a:p>
            <a:pPr>
              <a:lnSpc>
                <a:spcPct val="200000"/>
              </a:lnSpc>
            </a:pPr>
            <a:r>
              <a:rPr lang="en-US" dirty="0"/>
              <a:t>The following points throw light on why clustering is required in data mining −</a:t>
            </a:r>
          </a:p>
          <a:p>
            <a:pPr>
              <a:lnSpc>
                <a:spcPct val="200000"/>
              </a:lnSpc>
            </a:pPr>
            <a:r>
              <a:rPr lang="en-US" b="1" dirty="0"/>
              <a:t>Scalability</a:t>
            </a:r>
            <a:r>
              <a:rPr lang="en-US" dirty="0"/>
              <a:t> − We need highly scalable clustering algorithms to deal with large databases.</a:t>
            </a:r>
          </a:p>
          <a:p>
            <a:pPr>
              <a:lnSpc>
                <a:spcPct val="200000"/>
              </a:lnSpc>
            </a:pPr>
            <a:r>
              <a:rPr lang="en-US" b="1" dirty="0"/>
              <a:t>Ability to deal with different kinds of attributes</a:t>
            </a:r>
            <a:r>
              <a:rPr lang="en-US" dirty="0"/>
              <a:t> − Algorithms should be capable to be applied on any kind of data such as interval-based (numerical) data, categorical, and binary data.</a:t>
            </a:r>
          </a:p>
          <a:p>
            <a:pPr>
              <a:lnSpc>
                <a:spcPct val="200000"/>
              </a:lnSpc>
            </a:pPr>
            <a:r>
              <a:rPr lang="en-US" b="1" dirty="0"/>
              <a:t>Discovery of clusters with attribute shape</a:t>
            </a:r>
            <a:r>
              <a:rPr lang="en-US" dirty="0"/>
              <a:t> − The clustering algorithm should be capable of detecting clusters of arbitrary shape. They should not be bounded to only distance measures that tend to find spherical cluster of small sizes.</a:t>
            </a:r>
          </a:p>
          <a:p>
            <a:pPr>
              <a:lnSpc>
                <a:spcPct val="200000"/>
              </a:lnSpc>
            </a:pPr>
            <a:r>
              <a:rPr lang="en-US" b="1" dirty="0"/>
              <a:t>High dimensionality</a:t>
            </a:r>
            <a:r>
              <a:rPr lang="en-US" dirty="0"/>
              <a:t> − The clustering algorithm should not only be able to handle low-dimensional data but also the high dimensional space.</a:t>
            </a:r>
          </a:p>
          <a:p>
            <a:pPr>
              <a:lnSpc>
                <a:spcPct val="200000"/>
              </a:lnSpc>
            </a:pPr>
            <a:r>
              <a:rPr lang="en-US" b="1" dirty="0"/>
              <a:t>Ability to deal with noisy data</a:t>
            </a:r>
            <a:r>
              <a:rPr lang="en-US" dirty="0"/>
              <a:t> − Databases contain noisy, missing or erroneous data. Some algorithms are sensitive to such data and may lead to poor quality clusters.</a:t>
            </a:r>
          </a:p>
          <a:p>
            <a:pPr>
              <a:lnSpc>
                <a:spcPct val="200000"/>
              </a:lnSpc>
            </a:pPr>
            <a:r>
              <a:rPr lang="en-US" b="1" dirty="0"/>
              <a:t>Interpretability</a:t>
            </a:r>
            <a:r>
              <a:rPr lang="en-US" dirty="0"/>
              <a:t> − The clustering results should be interpretable, comprehensible, and usable.</a:t>
            </a:r>
          </a:p>
        </p:txBody>
      </p:sp>
    </p:spTree>
    <p:extLst>
      <p:ext uri="{BB962C8B-B14F-4D97-AF65-F5344CB8AC3E}">
        <p14:creationId xmlns:p14="http://schemas.microsoft.com/office/powerpoint/2010/main" val="84932822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3388280"/>
          </a:xfrm>
          <a:prstGeom prst="rect">
            <a:avLst/>
          </a:prstGeom>
          <a:noFill/>
        </p:spPr>
        <p:txBody>
          <a:bodyPr wrap="square" rtlCol="0">
            <a:spAutoFit/>
          </a:bodyPr>
          <a:lstStyle/>
          <a:p>
            <a:pPr>
              <a:lnSpc>
                <a:spcPct val="200000"/>
              </a:lnSpc>
            </a:pPr>
            <a:r>
              <a:rPr lang="en-US" b="1" dirty="0" smtClean="0"/>
              <a:t>Some important concepts:</a:t>
            </a:r>
          </a:p>
          <a:p>
            <a:pPr marL="571500" indent="-571500">
              <a:lnSpc>
                <a:spcPct val="200000"/>
              </a:lnSpc>
              <a:buFont typeface="Arial" pitchFamily="34" charset="0"/>
              <a:buChar char="•"/>
            </a:pPr>
            <a:r>
              <a:rPr lang="en-US" altLang="en-US" b="1" dirty="0"/>
              <a:t>Measuring </a:t>
            </a:r>
            <a:r>
              <a:rPr lang="en-US" altLang="en-US" b="1" dirty="0" smtClean="0"/>
              <a:t>Distance</a:t>
            </a:r>
          </a:p>
          <a:p>
            <a:pPr marL="1485717" lvl="1" indent="-571500">
              <a:lnSpc>
                <a:spcPct val="200000"/>
              </a:lnSpc>
              <a:buFont typeface="Arial" pitchFamily="34" charset="0"/>
              <a:buChar char="•"/>
            </a:pPr>
            <a:r>
              <a:rPr lang="en-US" dirty="0"/>
              <a:t>Between </a:t>
            </a:r>
            <a:r>
              <a:rPr lang="en-US" dirty="0" smtClean="0"/>
              <a:t>records:	Distance between each record in a cluster.</a:t>
            </a:r>
            <a:endParaRPr lang="en-US" dirty="0"/>
          </a:p>
          <a:p>
            <a:pPr marL="1485717" lvl="1" indent="-571500">
              <a:lnSpc>
                <a:spcPct val="200000"/>
              </a:lnSpc>
              <a:buFont typeface="Arial" pitchFamily="34" charset="0"/>
              <a:buChar char="•"/>
            </a:pPr>
            <a:r>
              <a:rPr lang="en-US" dirty="0"/>
              <a:t>Between </a:t>
            </a:r>
            <a:r>
              <a:rPr lang="en-US" dirty="0" smtClean="0"/>
              <a:t>clusters:	Distance between each cluster.</a:t>
            </a:r>
            <a:endParaRPr lang="en-US" dirty="0"/>
          </a:p>
          <a:p>
            <a:pPr marL="571500" indent="-571500">
              <a:lnSpc>
                <a:spcPct val="200000"/>
              </a:lnSpc>
              <a:buFont typeface="Arial" pitchFamily="34" charset="0"/>
              <a:buChar char="•"/>
            </a:pPr>
            <a:r>
              <a:rPr lang="en-US" b="1" dirty="0"/>
              <a:t>Distance Between Two </a:t>
            </a:r>
            <a:r>
              <a:rPr lang="en-US" b="1" dirty="0" smtClean="0"/>
              <a:t>Records</a:t>
            </a:r>
            <a:r>
              <a:rPr lang="en-US" dirty="0" smtClean="0"/>
              <a:t>: Euclidian distance is most popular. </a:t>
            </a:r>
          </a:p>
          <a:p>
            <a:pPr>
              <a:lnSpc>
                <a:spcPct val="200000"/>
              </a:lnSpc>
            </a:pPr>
            <a:endParaRPr lang="en-US" dirty="0" smtClean="0"/>
          </a:p>
          <a:p>
            <a:pPr marL="571500" indent="-571500">
              <a:lnSpc>
                <a:spcPct val="200000"/>
              </a:lnSpc>
              <a:buFont typeface="Arial" pitchFamily="34" charset="0"/>
              <a:buChar char="•"/>
            </a:pPr>
            <a:endParaRPr lang="en-US" b="1" dirty="0" smtClean="0"/>
          </a:p>
          <a:p>
            <a:pPr marL="571500" indent="-571500">
              <a:lnSpc>
                <a:spcPct val="200000"/>
              </a:lnSpc>
              <a:buFont typeface="Arial" pitchFamily="34" charset="0"/>
              <a:buChar char="•"/>
            </a:pPr>
            <a:r>
              <a:rPr lang="en-US" b="1" dirty="0" smtClean="0"/>
              <a:t>Normalizing</a:t>
            </a:r>
            <a:r>
              <a:rPr lang="en-US" dirty="0" smtClean="0"/>
              <a:t>:</a:t>
            </a:r>
            <a:endParaRPr lang="en-US" dirty="0"/>
          </a:p>
          <a:p>
            <a:pPr marL="1485717" lvl="1" indent="-571500">
              <a:lnSpc>
                <a:spcPct val="200000"/>
              </a:lnSpc>
              <a:buFont typeface="Arial" pitchFamily="34" charset="0"/>
              <a:buChar char="•"/>
            </a:pPr>
            <a:r>
              <a:rPr lang="en-US" b="1" i="1" dirty="0"/>
              <a:t>Problem</a:t>
            </a:r>
            <a:r>
              <a:rPr lang="en-US" dirty="0"/>
              <a:t>: Raw distance measures are highly influenced by scale of measurements</a:t>
            </a:r>
          </a:p>
          <a:p>
            <a:pPr marL="1485717" lvl="1" indent="-571500">
              <a:lnSpc>
                <a:spcPct val="200000"/>
              </a:lnSpc>
              <a:buFont typeface="Arial" pitchFamily="34" charset="0"/>
              <a:buChar char="•"/>
            </a:pPr>
            <a:r>
              <a:rPr lang="en-US" b="1" i="1" dirty="0"/>
              <a:t>Solution</a:t>
            </a:r>
            <a:r>
              <a:rPr lang="en-US" dirty="0"/>
              <a:t>: </a:t>
            </a:r>
            <a:r>
              <a:rPr lang="en-US" dirty="0" smtClean="0"/>
              <a:t>Normalize </a:t>
            </a:r>
            <a:r>
              <a:rPr lang="en-US" dirty="0"/>
              <a:t>(standardize) the data </a:t>
            </a:r>
            <a:r>
              <a:rPr lang="en-US" dirty="0" smtClean="0"/>
              <a:t>first.</a:t>
            </a:r>
            <a:endParaRPr lang="en-US" dirty="0"/>
          </a:p>
          <a:p>
            <a:pPr marL="1485717" lvl="1" indent="-571500">
              <a:lnSpc>
                <a:spcPct val="200000"/>
              </a:lnSpc>
              <a:buFont typeface="Arial" pitchFamily="34" charset="0"/>
              <a:buChar char="•"/>
            </a:pPr>
            <a:r>
              <a:rPr lang="en-US" dirty="0"/>
              <a:t>Subtract mean, divide by std. </a:t>
            </a:r>
            <a:r>
              <a:rPr lang="en-US" dirty="0" smtClean="0"/>
              <a:t>deviation. (Also </a:t>
            </a:r>
            <a:r>
              <a:rPr lang="en-US" dirty="0"/>
              <a:t>called </a:t>
            </a:r>
            <a:r>
              <a:rPr lang="en-US" dirty="0" smtClean="0"/>
              <a:t>z-scores).</a:t>
            </a:r>
          </a:p>
          <a:p>
            <a:pPr marL="1485717" lvl="1" indent="-571500">
              <a:lnSpc>
                <a:spcPct val="200000"/>
              </a:lnSpc>
              <a:buFont typeface="Arial" pitchFamily="34" charset="0"/>
              <a:buChar char="•"/>
            </a:pPr>
            <a:r>
              <a:rPr lang="en-US" dirty="0"/>
              <a:t>Example:	 For 22 </a:t>
            </a:r>
            <a:r>
              <a:rPr lang="en-US" dirty="0" smtClean="0"/>
              <a:t>utilities, Avg</a:t>
            </a:r>
            <a:r>
              <a:rPr lang="en-US" dirty="0"/>
              <a:t>. sales = </a:t>
            </a:r>
            <a:r>
              <a:rPr lang="en-US" dirty="0" smtClean="0"/>
              <a:t>8,914; Std</a:t>
            </a:r>
            <a:r>
              <a:rPr lang="en-US" dirty="0"/>
              <a:t>. dev. = </a:t>
            </a:r>
            <a:r>
              <a:rPr lang="en-US" dirty="0" smtClean="0"/>
              <a:t>3,550. Hence, Normalized score: (</a:t>
            </a:r>
            <a:r>
              <a:rPr lang="en-US" dirty="0"/>
              <a:t>9,077-8,914)/3,550 = </a:t>
            </a:r>
            <a:r>
              <a:rPr lang="en-US" dirty="0" smtClean="0"/>
              <a:t>0.046</a:t>
            </a:r>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499" y="5808286"/>
            <a:ext cx="13762860" cy="138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flipH="1" flipV="1">
            <a:off x="14430375" y="514347"/>
            <a:ext cx="3771900" cy="2886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flipV="1">
            <a:off x="20297775" y="666745"/>
            <a:ext cx="3771900" cy="77628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516225" y="97155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611600" y="112395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668625" y="2124075"/>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982950" y="146685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925925" y="209550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697950" y="112395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450425" y="127635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878925" y="201930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764750" y="2390775"/>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164550" y="133350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278850" y="207645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915525" y="8058150"/>
            <a:ext cx="828675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(x-min(C))/(max(C)-min(C))</a:t>
            </a:r>
            <a:endParaRPr lang="en-US" dirty="0">
              <a:solidFill>
                <a:schemeClr val="tx1"/>
              </a:solidFill>
            </a:endParaRPr>
          </a:p>
        </p:txBody>
      </p:sp>
      <p:sp>
        <p:nvSpPr>
          <p:cNvPr id="18" name="TextBox 17"/>
          <p:cNvSpPr txBox="1"/>
          <p:nvPr/>
        </p:nvSpPr>
        <p:spPr>
          <a:xfrm>
            <a:off x="14687550" y="371472"/>
            <a:ext cx="468398" cy="646331"/>
          </a:xfrm>
          <a:prstGeom prst="rect">
            <a:avLst/>
          </a:prstGeom>
          <a:noFill/>
        </p:spPr>
        <p:txBody>
          <a:bodyPr wrap="none" rtlCol="0">
            <a:spAutoFit/>
          </a:bodyPr>
          <a:lstStyle/>
          <a:p>
            <a:r>
              <a:rPr lang="en-US" dirty="0" smtClean="0"/>
              <a:t>A</a:t>
            </a:r>
            <a:endParaRPr lang="en-US" dirty="0"/>
          </a:p>
        </p:txBody>
      </p:sp>
      <p:sp>
        <p:nvSpPr>
          <p:cNvPr id="19" name="TextBox 18"/>
          <p:cNvSpPr txBox="1"/>
          <p:nvPr/>
        </p:nvSpPr>
        <p:spPr>
          <a:xfrm>
            <a:off x="21164550" y="428625"/>
            <a:ext cx="455574" cy="646331"/>
          </a:xfrm>
          <a:prstGeom prst="rect">
            <a:avLst/>
          </a:prstGeom>
          <a:noFill/>
        </p:spPr>
        <p:txBody>
          <a:bodyPr wrap="none" rtlCol="0">
            <a:spAutoFit/>
          </a:bodyPr>
          <a:lstStyle/>
          <a:p>
            <a:r>
              <a:rPr lang="en-US" dirty="0" smtClean="0"/>
              <a:t>B</a:t>
            </a:r>
            <a:endParaRPr lang="en-US" dirty="0"/>
          </a:p>
        </p:txBody>
      </p:sp>
      <p:cxnSp>
        <p:nvCxnSpPr>
          <p:cNvPr id="21" name="Straight Connector 20"/>
          <p:cNvCxnSpPr>
            <a:stCxn id="10" idx="4"/>
            <a:endCxn id="15" idx="7"/>
          </p:cNvCxnSpPr>
          <p:nvPr/>
        </p:nvCxnSpPr>
        <p:spPr>
          <a:xfrm flipV="1">
            <a:off x="17040225" y="1371162"/>
            <a:ext cx="4319447" cy="9815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187453" y="800784"/>
            <a:ext cx="2977097" cy="646331"/>
          </a:xfrm>
          <a:prstGeom prst="rect">
            <a:avLst/>
          </a:prstGeom>
          <a:noFill/>
        </p:spPr>
        <p:txBody>
          <a:bodyPr wrap="none" rtlCol="0">
            <a:spAutoFit/>
          </a:bodyPr>
          <a:lstStyle/>
          <a:p>
            <a:r>
              <a:rPr lang="en-US" dirty="0" smtClean="0">
                <a:solidFill>
                  <a:schemeClr val="accent1"/>
                </a:solidFill>
              </a:rPr>
              <a:t>Single Linkage</a:t>
            </a:r>
            <a:endParaRPr lang="en-US" dirty="0">
              <a:solidFill>
                <a:schemeClr val="accent1"/>
              </a:solidFill>
            </a:endParaRPr>
          </a:p>
        </p:txBody>
      </p:sp>
      <p:cxnSp>
        <p:nvCxnSpPr>
          <p:cNvPr id="24" name="Straight Connector 23"/>
          <p:cNvCxnSpPr>
            <a:stCxn id="6" idx="5"/>
            <a:endCxn id="14" idx="6"/>
          </p:cNvCxnSpPr>
          <p:nvPr/>
        </p:nvCxnSpPr>
        <p:spPr>
          <a:xfrm>
            <a:off x="15711347" y="1191063"/>
            <a:ext cx="7282003" cy="13283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202275" y="2647950"/>
            <a:ext cx="3690434" cy="646331"/>
          </a:xfrm>
          <a:prstGeom prst="rect">
            <a:avLst/>
          </a:prstGeom>
          <a:noFill/>
        </p:spPr>
        <p:txBody>
          <a:bodyPr wrap="none" rtlCol="0">
            <a:spAutoFit/>
          </a:bodyPr>
          <a:lstStyle/>
          <a:p>
            <a:r>
              <a:rPr lang="en-US" dirty="0" smtClean="0">
                <a:solidFill>
                  <a:srgbClr val="FF0000"/>
                </a:solidFill>
              </a:rPr>
              <a:t>Complete Linkage</a:t>
            </a:r>
            <a:endParaRPr lang="en-US" dirty="0">
              <a:solidFill>
                <a:srgbClr val="FF0000"/>
              </a:solidFill>
            </a:endParaRPr>
          </a:p>
        </p:txBody>
      </p:sp>
    </p:spTree>
    <p:extLst>
      <p:ext uri="{BB962C8B-B14F-4D97-AF65-F5344CB8AC3E}">
        <p14:creationId xmlns:p14="http://schemas.microsoft.com/office/powerpoint/2010/main" val="2447152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12957393"/>
          </a:xfrm>
          <a:prstGeom prst="rect">
            <a:avLst/>
          </a:prstGeom>
          <a:noFill/>
        </p:spPr>
        <p:txBody>
          <a:bodyPr wrap="square" rtlCol="0">
            <a:spAutoFit/>
          </a:bodyPr>
          <a:lstStyle/>
          <a:p>
            <a:pPr>
              <a:lnSpc>
                <a:spcPct val="200000"/>
              </a:lnSpc>
            </a:pPr>
            <a:r>
              <a:rPr lang="en-US" b="1" dirty="0"/>
              <a:t>Measuring Distance Between </a:t>
            </a:r>
            <a:r>
              <a:rPr lang="en-US" b="1" dirty="0" smtClean="0"/>
              <a:t>Clusters:</a:t>
            </a:r>
          </a:p>
          <a:p>
            <a:pPr marL="571500" indent="-571500">
              <a:lnSpc>
                <a:spcPct val="200000"/>
              </a:lnSpc>
              <a:buFont typeface="Arial" pitchFamily="34" charset="0"/>
              <a:buChar char="•"/>
            </a:pPr>
            <a:r>
              <a:rPr lang="en-US" b="1" dirty="0" smtClean="0"/>
              <a:t>Single Linkage</a:t>
            </a:r>
          </a:p>
          <a:p>
            <a:pPr marL="1485717" lvl="1" indent="-571500">
              <a:lnSpc>
                <a:spcPct val="200000"/>
              </a:lnSpc>
              <a:buFont typeface="Arial" pitchFamily="34" charset="0"/>
              <a:buChar char="•"/>
            </a:pPr>
            <a:r>
              <a:rPr lang="en-US" sz="3400" dirty="0"/>
              <a:t>Minimum Distance (Cluster A to Cluster B)</a:t>
            </a:r>
          </a:p>
          <a:p>
            <a:pPr marL="1485717" lvl="1" indent="-571500">
              <a:lnSpc>
                <a:spcPct val="200000"/>
              </a:lnSpc>
              <a:buFont typeface="Arial" pitchFamily="34" charset="0"/>
              <a:buChar char="•"/>
            </a:pPr>
            <a:r>
              <a:rPr lang="en-US" sz="3400" dirty="0"/>
              <a:t>Distance between two clusters is the distance between the pair of records Ai and </a:t>
            </a:r>
            <a:r>
              <a:rPr lang="en-US" sz="3400" dirty="0" err="1"/>
              <a:t>Bj</a:t>
            </a:r>
            <a:r>
              <a:rPr lang="en-US" sz="3400" dirty="0"/>
              <a:t> that are </a:t>
            </a:r>
            <a:r>
              <a:rPr lang="en-US" sz="3400" dirty="0" smtClean="0"/>
              <a:t>closest.</a:t>
            </a:r>
          </a:p>
          <a:p>
            <a:pPr marL="571500" indent="-571500">
              <a:lnSpc>
                <a:spcPct val="200000"/>
              </a:lnSpc>
              <a:buFont typeface="Arial" pitchFamily="34" charset="0"/>
              <a:buChar char="•"/>
            </a:pPr>
            <a:r>
              <a:rPr lang="en-US" b="1" dirty="0" smtClean="0"/>
              <a:t>Complete Linkage</a:t>
            </a:r>
          </a:p>
          <a:p>
            <a:pPr marL="1389063" lvl="1" indent="-571500">
              <a:lnSpc>
                <a:spcPct val="200000"/>
              </a:lnSpc>
              <a:buFont typeface="Arial" pitchFamily="34" charset="0"/>
              <a:buChar char="•"/>
            </a:pPr>
            <a:r>
              <a:rPr lang="en-US" sz="3400" dirty="0"/>
              <a:t>Maximum Distance (Cluster A to Cluster B)</a:t>
            </a:r>
          </a:p>
          <a:p>
            <a:pPr marL="1389063" lvl="1" indent="-571500">
              <a:lnSpc>
                <a:spcPct val="200000"/>
              </a:lnSpc>
              <a:buFont typeface="Arial" pitchFamily="34" charset="0"/>
              <a:buChar char="•"/>
            </a:pPr>
            <a:r>
              <a:rPr lang="en-US" sz="3400" dirty="0"/>
              <a:t>Distance between two clusters is the distance between the pair of records Ai and </a:t>
            </a:r>
            <a:r>
              <a:rPr lang="en-US" sz="3400" dirty="0" err="1"/>
              <a:t>Bj</a:t>
            </a:r>
            <a:r>
              <a:rPr lang="en-US" sz="3400" dirty="0"/>
              <a:t> that are farthest from each other</a:t>
            </a:r>
            <a:endParaRPr lang="en-US" sz="3400" dirty="0" smtClean="0"/>
          </a:p>
          <a:p>
            <a:pPr marL="571500" indent="-571500">
              <a:lnSpc>
                <a:spcPct val="200000"/>
              </a:lnSpc>
              <a:buFont typeface="Arial" pitchFamily="34" charset="0"/>
              <a:buChar char="•"/>
            </a:pPr>
            <a:r>
              <a:rPr lang="en-US" b="1" dirty="0" smtClean="0"/>
              <a:t>Average Linkage</a:t>
            </a:r>
          </a:p>
          <a:p>
            <a:pPr marL="1485717" lvl="1" indent="-571500">
              <a:lnSpc>
                <a:spcPct val="200000"/>
              </a:lnSpc>
              <a:buFont typeface="Arial" pitchFamily="34" charset="0"/>
              <a:buChar char="•"/>
            </a:pPr>
            <a:r>
              <a:rPr lang="en-US" sz="3400" dirty="0"/>
              <a:t>Distance between two clusters is the average of all possible pair-wise distances</a:t>
            </a:r>
            <a:endParaRPr lang="en-US" sz="3400" dirty="0" smtClean="0"/>
          </a:p>
          <a:p>
            <a:pPr marL="571500" indent="-571500">
              <a:lnSpc>
                <a:spcPct val="200000"/>
              </a:lnSpc>
              <a:buFont typeface="Arial" pitchFamily="34" charset="0"/>
              <a:buChar char="•"/>
            </a:pPr>
            <a:r>
              <a:rPr lang="en-US" b="1" dirty="0" smtClean="0"/>
              <a:t>Centroid</a:t>
            </a:r>
          </a:p>
          <a:p>
            <a:pPr marL="1485717" lvl="1" indent="-571500">
              <a:lnSpc>
                <a:spcPct val="200000"/>
              </a:lnSpc>
              <a:buFont typeface="Arial" pitchFamily="34" charset="0"/>
              <a:buChar char="•"/>
            </a:pPr>
            <a:r>
              <a:rPr lang="en-US" sz="3400" dirty="0"/>
              <a:t>Distance between two clusters is the distance between the two cluster centroids</a:t>
            </a:r>
            <a:r>
              <a:rPr lang="en-US" sz="3400" dirty="0" smtClean="0"/>
              <a:t>.</a:t>
            </a:r>
          </a:p>
          <a:p>
            <a:pPr marL="1485717" lvl="1" indent="-571500">
              <a:lnSpc>
                <a:spcPct val="200000"/>
              </a:lnSpc>
              <a:buFont typeface="Arial" pitchFamily="34" charset="0"/>
              <a:buChar char="•"/>
            </a:pPr>
            <a:r>
              <a:rPr lang="en-US" sz="3400" dirty="0"/>
              <a:t>Centroid is the vector of variable averages for all records in a </a:t>
            </a:r>
            <a:r>
              <a:rPr lang="en-US" sz="3400" dirty="0" smtClean="0"/>
              <a:t>cluster</a:t>
            </a:r>
            <a:endParaRPr lang="en-US" dirty="0"/>
          </a:p>
        </p:txBody>
      </p:sp>
    </p:spTree>
    <p:extLst>
      <p:ext uri="{BB962C8B-B14F-4D97-AF65-F5344CB8AC3E}">
        <p14:creationId xmlns:p14="http://schemas.microsoft.com/office/powerpoint/2010/main" val="551139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377650" cy="13757612"/>
          </a:xfrm>
          <a:prstGeom prst="rect">
            <a:avLst/>
          </a:prstGeom>
          <a:noFill/>
        </p:spPr>
        <p:txBody>
          <a:bodyPr wrap="square" rtlCol="0">
            <a:spAutoFit/>
          </a:bodyPr>
          <a:lstStyle/>
          <a:p>
            <a:pPr>
              <a:lnSpc>
                <a:spcPct val="150000"/>
              </a:lnSpc>
            </a:pPr>
            <a:r>
              <a:rPr lang="en-US" b="1" dirty="0" smtClean="0"/>
              <a:t>K-Means Clustering:</a:t>
            </a:r>
          </a:p>
          <a:p>
            <a:pPr marL="457200" indent="-457200">
              <a:lnSpc>
                <a:spcPct val="150000"/>
              </a:lnSpc>
              <a:buFont typeface="Arial" pitchFamily="34" charset="0"/>
              <a:buChar char="•"/>
            </a:pPr>
            <a:r>
              <a:rPr lang="en-US" dirty="0" smtClean="0"/>
              <a:t>The K-means method may be described as follows:</a:t>
            </a:r>
          </a:p>
          <a:p>
            <a:pPr marL="1049338" lvl="1" indent="-514350">
              <a:lnSpc>
                <a:spcPct val="150000"/>
              </a:lnSpc>
              <a:buFont typeface="+mj-lt"/>
              <a:buAutoNum type="arabicPeriod"/>
            </a:pPr>
            <a:r>
              <a:rPr lang="en-US" sz="3400" dirty="0" smtClean="0"/>
              <a:t>Select the number of clusters. Let this be </a:t>
            </a:r>
            <a:r>
              <a:rPr lang="en-US" sz="3400" b="1" i="1" dirty="0" smtClean="0"/>
              <a:t>k</a:t>
            </a:r>
            <a:r>
              <a:rPr lang="en-US" sz="3400" dirty="0" smtClean="0"/>
              <a:t>.</a:t>
            </a:r>
          </a:p>
          <a:p>
            <a:pPr marL="1049338" lvl="1" indent="-514350">
              <a:lnSpc>
                <a:spcPct val="150000"/>
              </a:lnSpc>
              <a:buFont typeface="+mj-lt"/>
              <a:buAutoNum type="arabicPeriod"/>
            </a:pPr>
            <a:r>
              <a:rPr lang="en-US" sz="3400" dirty="0" smtClean="0"/>
              <a:t>Pick k seeds as centroids of the </a:t>
            </a:r>
            <a:r>
              <a:rPr lang="en-US" sz="3400" b="1" i="1" dirty="0" smtClean="0"/>
              <a:t>k</a:t>
            </a:r>
            <a:r>
              <a:rPr lang="en-US" sz="3400" dirty="0" smtClean="0"/>
              <a:t> clusters. The seeds may be picked randomly unless the user has some insight about the data.</a:t>
            </a:r>
          </a:p>
          <a:p>
            <a:pPr marL="1049338" lvl="1" indent="-514350">
              <a:lnSpc>
                <a:spcPct val="150000"/>
              </a:lnSpc>
              <a:buFont typeface="+mj-lt"/>
              <a:buAutoNum type="arabicPeriod"/>
            </a:pPr>
            <a:r>
              <a:rPr lang="en-US" sz="3400" dirty="0" smtClean="0"/>
              <a:t>Compute the Euclidean distance of each object in the dataset from each of the centroids.</a:t>
            </a:r>
          </a:p>
          <a:p>
            <a:pPr marL="1049338" lvl="1" indent="-514350">
              <a:lnSpc>
                <a:spcPct val="150000"/>
              </a:lnSpc>
              <a:buFont typeface="+mj-lt"/>
              <a:buAutoNum type="arabicPeriod"/>
            </a:pPr>
            <a:r>
              <a:rPr lang="en-US" sz="3400" dirty="0" smtClean="0"/>
              <a:t>Allocate each object to the cluster it is nearest to based on the distances computed in the previous step.</a:t>
            </a:r>
          </a:p>
          <a:p>
            <a:pPr marL="1049338" lvl="1" indent="-514350">
              <a:lnSpc>
                <a:spcPct val="150000"/>
              </a:lnSpc>
              <a:buFont typeface="+mj-lt"/>
              <a:buAutoNum type="arabicPeriod"/>
            </a:pPr>
            <a:r>
              <a:rPr lang="en-US" sz="3400" dirty="0" smtClean="0"/>
              <a:t>Compute the centroids of the clusters by computing the means of the attribute values of the objects in each cluster.</a:t>
            </a:r>
          </a:p>
          <a:p>
            <a:pPr marL="1049338" lvl="1" indent="-514350">
              <a:lnSpc>
                <a:spcPct val="150000"/>
              </a:lnSpc>
              <a:buFont typeface="+mj-lt"/>
              <a:buAutoNum type="arabicPeriod"/>
            </a:pPr>
            <a:r>
              <a:rPr lang="en-US" sz="3400" dirty="0" smtClean="0"/>
              <a:t>Check if the stopping criteria has been met. If yes, stop. If not, go to step 3.</a:t>
            </a:r>
          </a:p>
          <a:p>
            <a:pPr marL="457200" indent="-457200">
              <a:lnSpc>
                <a:spcPct val="150000"/>
              </a:lnSpc>
              <a:buFont typeface="Arial" pitchFamily="34" charset="0"/>
              <a:buChar char="•"/>
            </a:pPr>
            <a:r>
              <a:rPr lang="en-US" dirty="0" smtClean="0"/>
              <a:t>The </a:t>
            </a:r>
            <a:r>
              <a:rPr lang="en-US" b="1" i="1" dirty="0" smtClean="0"/>
              <a:t>k-means method</a:t>
            </a:r>
            <a:r>
              <a:rPr lang="en-US" dirty="0" smtClean="0"/>
              <a:t> uses the Euclidean distance method, which appears to work well with compact clusters.</a:t>
            </a:r>
          </a:p>
          <a:p>
            <a:pPr marL="457200" indent="-457200">
              <a:lnSpc>
                <a:spcPct val="150000"/>
              </a:lnSpc>
              <a:buFont typeface="Arial" pitchFamily="34" charset="0"/>
              <a:buChar char="•"/>
            </a:pPr>
            <a:r>
              <a:rPr lang="en-US" dirty="0" smtClean="0"/>
              <a:t>If the Manhattan distance is used the method is called </a:t>
            </a:r>
            <a:r>
              <a:rPr lang="en-US" b="1" i="1" dirty="0" smtClean="0"/>
              <a:t>k-median method</a:t>
            </a:r>
            <a:r>
              <a:rPr lang="en-US" dirty="0" smtClean="0"/>
              <a:t>. This method may be less sensitive to outliers.</a:t>
            </a:r>
            <a:endParaRPr lang="en-US" dirty="0"/>
          </a:p>
          <a:p>
            <a:pPr marL="457200" indent="-457200">
              <a:lnSpc>
                <a:spcPct val="150000"/>
              </a:lnSpc>
              <a:buFont typeface="Arial" pitchFamily="34" charset="0"/>
              <a:buChar char="•"/>
            </a:pPr>
            <a:r>
              <a:rPr lang="en-US" dirty="0"/>
              <a:t>K-means Algorithm: </a:t>
            </a:r>
            <a:r>
              <a:rPr lang="en-US" dirty="0" smtClean="0"/>
              <a:t>Choosing </a:t>
            </a:r>
            <a:r>
              <a:rPr lang="en-US" dirty="0"/>
              <a:t>k and Initial </a:t>
            </a:r>
            <a:r>
              <a:rPr lang="en-US" dirty="0" smtClean="0"/>
              <a:t>Partitioning</a:t>
            </a:r>
          </a:p>
          <a:p>
            <a:pPr marL="1371417" lvl="1" indent="-457200">
              <a:lnSpc>
                <a:spcPct val="150000"/>
              </a:lnSpc>
              <a:buFont typeface="Arial" pitchFamily="34" charset="0"/>
              <a:buChar char="•"/>
            </a:pPr>
            <a:r>
              <a:rPr lang="en-US" sz="3400" dirty="0"/>
              <a:t>Choose k based on the how results will be </a:t>
            </a:r>
            <a:r>
              <a:rPr lang="en-US" sz="3400" dirty="0" smtClean="0"/>
              <a:t>used. E.g</a:t>
            </a:r>
            <a:r>
              <a:rPr lang="en-US" sz="3400" dirty="0"/>
              <a:t>., “How many market segments do we want</a:t>
            </a:r>
            <a:r>
              <a:rPr lang="en-US" sz="3400" dirty="0" smtClean="0"/>
              <a:t>?”</a:t>
            </a:r>
            <a:endParaRPr lang="en-US" sz="3400" dirty="0"/>
          </a:p>
          <a:p>
            <a:pPr marL="1371417" lvl="1" indent="-457200">
              <a:lnSpc>
                <a:spcPct val="150000"/>
              </a:lnSpc>
              <a:buFont typeface="Arial" pitchFamily="34" charset="0"/>
              <a:buChar char="•"/>
            </a:pPr>
            <a:r>
              <a:rPr lang="en-US" sz="3400" dirty="0"/>
              <a:t>Also experiment with slightly different </a:t>
            </a:r>
            <a:r>
              <a:rPr lang="en-US" sz="3400" dirty="0" smtClean="0"/>
              <a:t>k’s.</a:t>
            </a:r>
            <a:endParaRPr lang="en-US" sz="3400" dirty="0"/>
          </a:p>
          <a:p>
            <a:pPr marL="1371417" lvl="1" indent="-457200">
              <a:lnSpc>
                <a:spcPct val="150000"/>
              </a:lnSpc>
              <a:buFont typeface="Arial" pitchFamily="34" charset="0"/>
              <a:buChar char="•"/>
            </a:pPr>
            <a:r>
              <a:rPr lang="en-US" sz="3400" dirty="0"/>
              <a:t>Initial partition into clusters can be random, or based on domain </a:t>
            </a:r>
            <a:r>
              <a:rPr lang="en-US" sz="3400" dirty="0" smtClean="0"/>
              <a:t>knowledge. If </a:t>
            </a:r>
            <a:r>
              <a:rPr lang="en-US" sz="3400" dirty="0"/>
              <a:t>random partition, repeat the process with different random partitions</a:t>
            </a:r>
          </a:p>
          <a:p>
            <a:pPr marL="457200" indent="-457200">
              <a:lnSpc>
                <a:spcPct val="150000"/>
              </a:lnSpc>
              <a:buFont typeface="Arial" pitchFamily="34" charset="0"/>
              <a:buChar char="•"/>
            </a:pPr>
            <a:r>
              <a:rPr lang="en-US" dirty="0" smtClean="0"/>
              <a:t>For clustering to be effective all attributes should be converted to a similar scale unless you want to give more weight to some attributes that are relatively large in scale.</a:t>
            </a:r>
            <a:endParaRPr lang="en-US" dirty="0"/>
          </a:p>
        </p:txBody>
      </p:sp>
      <p:sp>
        <p:nvSpPr>
          <p:cNvPr id="3" name="TextBox 2"/>
          <p:cNvSpPr txBox="1"/>
          <p:nvPr/>
        </p:nvSpPr>
        <p:spPr>
          <a:xfrm>
            <a:off x="14744700" y="8258175"/>
            <a:ext cx="7441461" cy="646331"/>
          </a:xfrm>
          <a:prstGeom prst="rect">
            <a:avLst/>
          </a:prstGeom>
          <a:noFill/>
        </p:spPr>
        <p:txBody>
          <a:bodyPr wrap="none" rtlCol="0">
            <a:spAutoFit/>
          </a:bodyPr>
          <a:lstStyle/>
          <a:p>
            <a:r>
              <a:rPr lang="en-US" dirty="0" smtClean="0"/>
              <a:t>Manhattan Distance-&gt;  |x1-x2| + |y1-y2|</a:t>
            </a:r>
            <a:endParaRPr lang="en-US" dirty="0"/>
          </a:p>
        </p:txBody>
      </p:sp>
    </p:spTree>
    <p:extLst>
      <p:ext uri="{BB962C8B-B14F-4D97-AF65-F5344CB8AC3E}">
        <p14:creationId xmlns:p14="http://schemas.microsoft.com/office/powerpoint/2010/main" val="1516757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4500" y="200025"/>
            <a:ext cx="9767417" cy="646331"/>
          </a:xfrm>
          <a:prstGeom prst="rect">
            <a:avLst/>
          </a:prstGeom>
          <a:noFill/>
        </p:spPr>
        <p:txBody>
          <a:bodyPr wrap="none" rtlCol="0">
            <a:spAutoFit/>
          </a:bodyPr>
          <a:lstStyle/>
          <a:p>
            <a:r>
              <a:rPr lang="en-US" dirty="0" smtClean="0"/>
              <a:t>1 	6 	3	7	4	9 </a:t>
            </a:r>
            <a:endParaRPr lang="en-US" dirty="0"/>
          </a:p>
        </p:txBody>
      </p:sp>
      <p:sp>
        <p:nvSpPr>
          <p:cNvPr id="4" name="TextBox 3"/>
          <p:cNvSpPr txBox="1"/>
          <p:nvPr/>
        </p:nvSpPr>
        <p:spPr>
          <a:xfrm>
            <a:off x="1714500" y="1114425"/>
            <a:ext cx="2473754" cy="646331"/>
          </a:xfrm>
          <a:prstGeom prst="rect">
            <a:avLst/>
          </a:prstGeom>
          <a:noFill/>
        </p:spPr>
        <p:txBody>
          <a:bodyPr wrap="none" rtlCol="0">
            <a:spAutoFit/>
          </a:bodyPr>
          <a:lstStyle/>
          <a:p>
            <a:r>
              <a:rPr lang="en-US" b="1" dirty="0" smtClean="0"/>
              <a:t>Step 1:</a:t>
            </a:r>
            <a:r>
              <a:rPr lang="en-US" dirty="0" smtClean="0"/>
              <a:t> K= 2 </a:t>
            </a:r>
            <a:endParaRPr lang="en-US" dirty="0"/>
          </a:p>
        </p:txBody>
      </p:sp>
      <p:sp>
        <p:nvSpPr>
          <p:cNvPr id="5" name="TextBox 4"/>
          <p:cNvSpPr txBox="1"/>
          <p:nvPr/>
        </p:nvSpPr>
        <p:spPr>
          <a:xfrm>
            <a:off x="1866899" y="2009775"/>
            <a:ext cx="12506325" cy="5632311"/>
          </a:xfrm>
          <a:prstGeom prst="rect">
            <a:avLst/>
          </a:prstGeom>
          <a:noFill/>
        </p:spPr>
        <p:txBody>
          <a:bodyPr wrap="square" rtlCol="0">
            <a:spAutoFit/>
          </a:bodyPr>
          <a:lstStyle/>
          <a:p>
            <a:r>
              <a:rPr lang="en-US" b="1" dirty="0" smtClean="0"/>
              <a:t>Step 2:</a:t>
            </a:r>
            <a:r>
              <a:rPr lang="en-US" dirty="0" smtClean="0"/>
              <a:t> C1:    1      6       3	C2:    7       4        9</a:t>
            </a:r>
          </a:p>
          <a:p>
            <a:r>
              <a:rPr lang="en-US" dirty="0" smtClean="0"/>
              <a:t>Mean</a:t>
            </a:r>
            <a:r>
              <a:rPr lang="en-US" dirty="0"/>
              <a:t>	 </a:t>
            </a:r>
            <a:r>
              <a:rPr lang="en-US" dirty="0" smtClean="0"/>
              <a:t>         3.333		6.667</a:t>
            </a:r>
          </a:p>
          <a:p>
            <a:endParaRPr lang="en-US" dirty="0"/>
          </a:p>
          <a:p>
            <a:r>
              <a:rPr lang="en-US" b="1" dirty="0" smtClean="0"/>
              <a:t>Step 3:	C1:	1	</a:t>
            </a:r>
            <a:r>
              <a:rPr lang="en-US" dirty="0" smtClean="0"/>
              <a:t>  6	3 </a:t>
            </a:r>
          </a:p>
          <a:p>
            <a:r>
              <a:rPr lang="en-US" dirty="0"/>
              <a:t>	</a:t>
            </a:r>
            <a:r>
              <a:rPr lang="en-US" dirty="0" smtClean="0"/>
              <a:t>M1:     2.3333	2.667	0.3333</a:t>
            </a:r>
          </a:p>
          <a:p>
            <a:r>
              <a:rPr lang="en-US" dirty="0"/>
              <a:t>	</a:t>
            </a:r>
            <a:r>
              <a:rPr lang="en-US" dirty="0" smtClean="0"/>
              <a:t>M2:       5.667	0.667	3.667 </a:t>
            </a:r>
          </a:p>
          <a:p>
            <a:r>
              <a:rPr lang="en-US" dirty="0"/>
              <a:t>	</a:t>
            </a:r>
            <a:endParaRPr lang="en-US" dirty="0" smtClean="0"/>
          </a:p>
          <a:p>
            <a:r>
              <a:rPr lang="en-US" dirty="0"/>
              <a:t>	</a:t>
            </a:r>
            <a:r>
              <a:rPr lang="en-US" b="1" dirty="0" smtClean="0"/>
              <a:t>C2:	7	4	9</a:t>
            </a:r>
          </a:p>
          <a:p>
            <a:r>
              <a:rPr lang="en-US" dirty="0"/>
              <a:t>	</a:t>
            </a:r>
            <a:r>
              <a:rPr lang="en-US" dirty="0" smtClean="0"/>
              <a:t>M2:        1.667	2.667	2.333</a:t>
            </a:r>
          </a:p>
          <a:p>
            <a:r>
              <a:rPr lang="en-US" dirty="0"/>
              <a:t>	</a:t>
            </a:r>
            <a:r>
              <a:rPr lang="en-US" dirty="0" smtClean="0"/>
              <a:t>M1:       4.337	0.7	     5.7 </a:t>
            </a:r>
            <a:endParaRPr lang="en-US" dirty="0"/>
          </a:p>
        </p:txBody>
      </p:sp>
      <p:sp>
        <p:nvSpPr>
          <p:cNvPr id="6" name="TextBox 5"/>
          <p:cNvSpPr txBox="1"/>
          <p:nvPr/>
        </p:nvSpPr>
        <p:spPr>
          <a:xfrm>
            <a:off x="1771650" y="8058150"/>
            <a:ext cx="13287375" cy="646331"/>
          </a:xfrm>
          <a:prstGeom prst="rect">
            <a:avLst/>
          </a:prstGeom>
          <a:noFill/>
        </p:spPr>
        <p:txBody>
          <a:bodyPr wrap="square" rtlCol="0">
            <a:spAutoFit/>
          </a:bodyPr>
          <a:lstStyle/>
          <a:p>
            <a:r>
              <a:rPr lang="en-US" b="1" dirty="0" smtClean="0"/>
              <a:t>Step 4:  1 </a:t>
            </a:r>
            <a:r>
              <a:rPr lang="en-US" b="1" dirty="0" smtClean="0">
                <a:sym typeface="Wingdings" pitchFamily="2" charset="2"/>
              </a:rPr>
              <a:t> C1;   6C2;   3C 1 ;    7C 2  ;   4C 1    ;  9C2    </a:t>
            </a:r>
            <a:endParaRPr lang="en-US" b="1" dirty="0"/>
          </a:p>
        </p:txBody>
      </p:sp>
      <p:sp>
        <p:nvSpPr>
          <p:cNvPr id="7" name="TextBox 6"/>
          <p:cNvSpPr txBox="1"/>
          <p:nvPr/>
        </p:nvSpPr>
        <p:spPr>
          <a:xfrm>
            <a:off x="1714500" y="8886735"/>
            <a:ext cx="15206086" cy="1200329"/>
          </a:xfrm>
          <a:prstGeom prst="rect">
            <a:avLst/>
          </a:prstGeom>
          <a:noFill/>
        </p:spPr>
        <p:txBody>
          <a:bodyPr wrap="none" rtlCol="0">
            <a:spAutoFit/>
          </a:bodyPr>
          <a:lstStyle/>
          <a:p>
            <a:r>
              <a:rPr lang="en-US" b="1" dirty="0" smtClean="0"/>
              <a:t>Step 5:</a:t>
            </a:r>
            <a:r>
              <a:rPr lang="en-US" dirty="0" smtClean="0"/>
              <a:t>    C1:   1	3	4		C2:	6	7	9</a:t>
            </a:r>
          </a:p>
          <a:p>
            <a:r>
              <a:rPr lang="en-US" b="1" dirty="0" smtClean="0"/>
              <a:t>Mean</a:t>
            </a:r>
            <a:r>
              <a:rPr lang="en-US" dirty="0" smtClean="0"/>
              <a:t>		2.667					7.333</a:t>
            </a:r>
            <a:r>
              <a:rPr lang="en-US" dirty="0"/>
              <a:t>	</a:t>
            </a:r>
          </a:p>
        </p:txBody>
      </p:sp>
      <p:sp>
        <p:nvSpPr>
          <p:cNvPr id="8" name="TextBox 7"/>
          <p:cNvSpPr txBox="1"/>
          <p:nvPr/>
        </p:nvSpPr>
        <p:spPr>
          <a:xfrm>
            <a:off x="1085849" y="10363379"/>
            <a:ext cx="21631275" cy="1754326"/>
          </a:xfrm>
          <a:prstGeom prst="rect">
            <a:avLst/>
          </a:prstGeom>
          <a:noFill/>
        </p:spPr>
        <p:txBody>
          <a:bodyPr wrap="square" rtlCol="0">
            <a:spAutoFit/>
          </a:bodyPr>
          <a:lstStyle/>
          <a:p>
            <a:r>
              <a:rPr lang="en-US" b="1" dirty="0" smtClean="0"/>
              <a:t>Step 6:</a:t>
            </a:r>
            <a:r>
              <a:rPr lang="en-US" dirty="0" smtClean="0"/>
              <a:t>    C1:   1		3	4		C2:	6	7	9</a:t>
            </a:r>
          </a:p>
          <a:p>
            <a:r>
              <a:rPr lang="en-US" dirty="0" smtClean="0"/>
              <a:t>	M1:</a:t>
            </a:r>
            <a:r>
              <a:rPr lang="en-US" dirty="0"/>
              <a:t> </a:t>
            </a:r>
            <a:r>
              <a:rPr lang="en-US" dirty="0" smtClean="0"/>
              <a:t>1.667 	0.333	1.33		M1:	3.333	4.333	6.333			M2: 6.333	4.333	3.333		M2: 	1.333	0.333	1.67</a:t>
            </a:r>
            <a:r>
              <a:rPr lang="en-US" dirty="0"/>
              <a:t>	</a:t>
            </a:r>
          </a:p>
        </p:txBody>
      </p:sp>
      <p:sp>
        <p:nvSpPr>
          <p:cNvPr id="9" name="TextBox 8"/>
          <p:cNvSpPr txBox="1"/>
          <p:nvPr/>
        </p:nvSpPr>
        <p:spPr>
          <a:xfrm>
            <a:off x="2371725" y="12773025"/>
            <a:ext cx="16223993" cy="646331"/>
          </a:xfrm>
          <a:prstGeom prst="rect">
            <a:avLst/>
          </a:prstGeom>
          <a:noFill/>
        </p:spPr>
        <p:txBody>
          <a:bodyPr wrap="none" rtlCol="0">
            <a:spAutoFit/>
          </a:bodyPr>
          <a:lstStyle/>
          <a:p>
            <a:r>
              <a:rPr lang="en-US" b="1" dirty="0" smtClean="0"/>
              <a:t>Step 7:</a:t>
            </a:r>
            <a:r>
              <a:rPr lang="en-US" dirty="0" smtClean="0"/>
              <a:t>  1</a:t>
            </a:r>
            <a:r>
              <a:rPr lang="en-US" dirty="0" smtClean="0">
                <a:sym typeface="Wingdings" pitchFamily="2" charset="2"/>
              </a:rPr>
              <a:t> C1;  3C1; 4 C1				6 C2; 	7 C2; 	9C2</a:t>
            </a:r>
            <a:r>
              <a:rPr lang="en-US" dirty="0" smtClean="0"/>
              <a:t> </a:t>
            </a:r>
            <a:endParaRPr lang="en-US" dirty="0"/>
          </a:p>
        </p:txBody>
      </p:sp>
    </p:spTree>
    <p:extLst>
      <p:ext uri="{BB962C8B-B14F-4D97-AF65-F5344CB8AC3E}">
        <p14:creationId xmlns:p14="http://schemas.microsoft.com/office/powerpoint/2010/main" val="188307702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21632</TotalTime>
  <Words>1586</Words>
  <Application>Microsoft Office PowerPoint</Application>
  <PresentationFormat>Custom</PresentationFormat>
  <Paragraphs>471</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 Light</vt:lpstr>
      <vt:lpstr>Candara</vt:lpstr>
      <vt:lpstr>Lato Light</vt:lpstr>
      <vt:lpstr>Lato Regular</vt:lpstr>
      <vt:lpstr>Open Sans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Prof. Arghya Ray</cp:lastModifiedBy>
  <cp:revision>2641</cp:revision>
  <cp:lastPrinted>2016-12-11T00:19:30Z</cp:lastPrinted>
  <dcterms:created xsi:type="dcterms:W3CDTF">2014-11-12T21:47:38Z</dcterms:created>
  <dcterms:modified xsi:type="dcterms:W3CDTF">2022-03-24T09:14:51Z</dcterms:modified>
</cp:coreProperties>
</file>