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9"/>
  </p:notesMasterIdLst>
  <p:sldIdLst>
    <p:sldId id="698" r:id="rId2"/>
    <p:sldId id="824" r:id="rId3"/>
    <p:sldId id="825" r:id="rId4"/>
    <p:sldId id="826" r:id="rId5"/>
    <p:sldId id="832" r:id="rId6"/>
    <p:sldId id="833" r:id="rId7"/>
    <p:sldId id="834" r:id="rId8"/>
    <p:sldId id="835" r:id="rId9"/>
    <p:sldId id="836" r:id="rId10"/>
    <p:sldId id="837" r:id="rId11"/>
    <p:sldId id="838" r:id="rId12"/>
    <p:sldId id="839" r:id="rId13"/>
    <p:sldId id="840" r:id="rId14"/>
    <p:sldId id="841" r:id="rId15"/>
    <p:sldId id="842" r:id="rId16"/>
    <p:sldId id="817" r:id="rId17"/>
    <p:sldId id="725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8FF89"/>
    <a:srgbClr val="CCFF66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3428" autoAdjust="0"/>
  </p:normalViewPr>
  <p:slideViewPr>
    <p:cSldViewPr snapToGrid="0" snapToObjects="1">
      <p:cViewPr>
        <p:scale>
          <a:sx n="30" d="100"/>
          <a:sy n="30" d="100"/>
        </p:scale>
        <p:origin x="-912" y="-192"/>
      </p:cViewPr>
      <p:guideLst>
        <p:guide orient="horz" pos="519"/>
        <p:guide pos="14387"/>
        <p:guide pos="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9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9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9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=FDIST(8.1,1,3)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3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3952067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</a:t>
              </a:r>
              <a:r>
                <a:rPr lang="en-US" sz="8000" b="1" smtClean="0">
                  <a:solidFill>
                    <a:schemeClr val="bg1"/>
                  </a:solidFill>
                  <a:latin typeface="Lato Regular"/>
                  <a:cs typeface="Lato Regular"/>
                </a:rPr>
                <a:t>with Python</a:t>
              </a: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8080661" y="-842396"/>
              <a:ext cx="8237203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Session </a:t>
              </a: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12:</a:t>
              </a:r>
              <a:r>
                <a:rPr lang="en-US" sz="5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	</a:t>
              </a:r>
              <a:r>
                <a:rPr lang="en-US" sz="4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Cluster Analysis</a:t>
              </a:r>
              <a:endParaRPr lang="id-ID" sz="4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bg1"/>
                </a:solidFill>
              </a:rPr>
              <a:t>Arghya</a:t>
            </a:r>
            <a:r>
              <a:rPr lang="en-US" sz="4200" b="1" dirty="0" smtClean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8883" y="2438402"/>
                <a:ext cx="21939885" cy="9601200"/>
              </a:xfrm>
            </p:spPr>
            <p:txBody>
              <a:bodyPr/>
              <a:lstStyle/>
              <a:p>
                <a:pPr lvl="1">
                  <a:spcBef>
                    <a:spcPts val="2857"/>
                  </a:spcBef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 smtClean="0">
                    <a:solidFill>
                      <a:srgbClr val="00B050"/>
                    </a:solidFill>
                  </a:rPr>
                  <a:t>The hypotheses being tested are:</a:t>
                </a:r>
              </a:p>
              <a:p>
                <a:pPr marL="1088365" lvl="1" indent="0">
                  <a:spcBef>
                    <a:spcPts val="2857"/>
                  </a:spcBef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7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57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57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There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are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no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clusters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in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the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data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5700" i="1" dirty="0">
                  <a:solidFill>
                    <a:srgbClr val="FF0000"/>
                  </a:solidFill>
                </a:endParaRPr>
              </a:p>
              <a:p>
                <a:pPr marL="1088365" lvl="1" indent="0">
                  <a:spcBef>
                    <a:spcPts val="0"/>
                  </a:spcBef>
                  <a:spcAft>
                    <a:spcPts val="2857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7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57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57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There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are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clusters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in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the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data</m:t>
                      </m:r>
                      <m:r>
                        <a:rPr lang="en-US" sz="5700" i="1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5700" i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2857"/>
                  </a:spcBef>
                  <a:spcAft>
                    <a:spcPts val="1428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Reject </a:t>
                </a:r>
                <a:r>
                  <a:rPr lang="en-US" sz="5700" i="1" dirty="0">
                    <a:solidFill>
                      <a:srgbClr val="00B050"/>
                    </a:solidFill>
                  </a:rPr>
                  <a:t>H</a:t>
                </a:r>
                <a:r>
                  <a:rPr lang="en-US" sz="5700" i="1" baseline="-25000" dirty="0">
                    <a:solidFill>
                      <a:srgbClr val="00B050"/>
                    </a:solidFill>
                  </a:rPr>
                  <a:t>0</a:t>
                </a:r>
                <a:r>
                  <a:rPr lang="en-US" sz="5700" dirty="0">
                    <a:solidFill>
                      <a:srgbClr val="00B050"/>
                    </a:solidFill>
                  </a:rPr>
                  <a:t> for sufficiently small p-value where:</a:t>
                </a:r>
              </a:p>
              <a:p>
                <a:pPr marL="2040684" lvl="2" indent="0">
                  <a:spcBef>
                    <a:spcPts val="0"/>
                  </a:spcBef>
                  <a:spcAft>
                    <a:spcPts val="2857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i="1" dirty="0" smtClean="0">
                    <a:solidFill>
                      <a:srgbClr val="FF0000"/>
                    </a:solidFill>
                    <a:effectLst/>
                  </a:rPr>
                  <a:t>p-value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𝑃</m:t>
                    </m:r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−1,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Pseudo</m:t>
                    </m:r>
                    <m: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F</m:t>
                    </m:r>
                    <m: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value</m:t>
                    </m:r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  <a:effectLst/>
                </a:endParaRPr>
              </a:p>
              <a:p>
                <a:pPr lvl="1">
                  <a:spcBef>
                    <a:spcPts val="2857"/>
                  </a:spcBef>
                  <a:spcAft>
                    <a:spcPts val="5713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The pseudo-F statistic rejects the null hypothesis too easily.  </a:t>
                </a:r>
              </a:p>
              <a:p>
                <a:pPr lvl="1">
                  <a:spcBef>
                    <a:spcPts val="2857"/>
                  </a:spcBef>
                  <a:spcAft>
                    <a:spcPts val="5713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endParaRPr lang="en-US" sz="5700" dirty="0">
                  <a:solidFill>
                    <a:srgbClr val="00B050"/>
                  </a:solidFill>
                </a:endParaRPr>
              </a:p>
              <a:p>
                <a:pPr marL="1088365" lvl="1" indent="0">
                  <a:spcBef>
                    <a:spcPts val="1428"/>
                  </a:spcBef>
                  <a:spcAft>
                    <a:spcPts val="2857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endParaRPr lang="en-US" sz="57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8883" y="2438402"/>
                <a:ext cx="21939885" cy="9601200"/>
              </a:xfrm>
              <a:blipFill rotWithShape="1"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1450" y="-32084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The pseudo-</a:t>
            </a:r>
            <a:r>
              <a:rPr lang="en-US" sz="7600" i="1" kern="0" dirty="0">
                <a:solidFill>
                  <a:srgbClr val="3905BB"/>
                </a:solidFill>
              </a:rPr>
              <a:t>F</a:t>
            </a:r>
            <a:r>
              <a:rPr lang="en-US" sz="7600" kern="0" dirty="0">
                <a:solidFill>
                  <a:srgbClr val="3905BB"/>
                </a:solidFill>
              </a:rPr>
              <a:t> Statistic (cont.)</a:t>
            </a:r>
          </a:p>
        </p:txBody>
      </p:sp>
    </p:spTree>
    <p:extLst>
      <p:ext uri="{BB962C8B-B14F-4D97-AF65-F5344CB8AC3E}">
        <p14:creationId xmlns:p14="http://schemas.microsoft.com/office/powerpoint/2010/main" val="29521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883" y="2438402"/>
            <a:ext cx="21939885" cy="9601200"/>
          </a:xfrm>
        </p:spPr>
        <p:txBody>
          <a:bodyPr/>
          <a:lstStyle/>
          <a:p>
            <a:pPr marL="1088365" lvl="1" indent="0">
              <a:spcBef>
                <a:spcPts val="2857"/>
              </a:spcBef>
              <a:buClr>
                <a:srgbClr val="FF0000"/>
              </a:buClr>
              <a:buSzPct val="75000"/>
              <a:buNone/>
              <a:defRPr/>
            </a:pPr>
            <a:r>
              <a:rPr lang="en-US" sz="5700" dirty="0">
                <a:solidFill>
                  <a:srgbClr val="00B050"/>
                </a:solidFill>
              </a:rPr>
              <a:t>The pseudo-F statistic should not be used to determine the presence of clusters but can be used to select the optimal number of clusters as follows:</a:t>
            </a:r>
          </a:p>
          <a:p>
            <a:pPr marL="1088365" lvl="1" indent="0">
              <a:spcBef>
                <a:spcPts val="2857"/>
              </a:spcBef>
              <a:buClr>
                <a:srgbClr val="FF0000"/>
              </a:buClr>
              <a:buSzPct val="75000"/>
              <a:buNone/>
              <a:defRPr/>
            </a:pPr>
            <a:endParaRPr lang="en-US" sz="5700" dirty="0">
              <a:solidFill>
                <a:srgbClr val="00B050"/>
              </a:solidFill>
            </a:endParaRPr>
          </a:p>
          <a:p>
            <a:pPr marL="2176729" lvl="1" indent="-1224410">
              <a:spcBef>
                <a:spcPts val="1428"/>
              </a:spcBef>
              <a:spcAft>
                <a:spcPts val="1428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5700" dirty="0">
                <a:solidFill>
                  <a:srgbClr val="00B050"/>
                </a:solidFill>
              </a:rPr>
              <a:t>Use a clustering algorithm to develop a clustering solution for a variety of values of k.</a:t>
            </a:r>
          </a:p>
          <a:p>
            <a:pPr marL="2176729" lvl="1" indent="-1224410">
              <a:spcBef>
                <a:spcPts val="4285"/>
              </a:spcBef>
              <a:spcAft>
                <a:spcPts val="1428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5700" dirty="0">
                <a:solidFill>
                  <a:srgbClr val="00B050"/>
                </a:solidFill>
              </a:rPr>
              <a:t>Calculate the pseudo-F statistic and p-value for each candidate, and select the candidate with the smallest p-value as the best clustering solution.</a:t>
            </a:r>
          </a:p>
          <a:p>
            <a:pPr lvl="1">
              <a:spcBef>
                <a:spcPts val="2857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5700" dirty="0">
              <a:solidFill>
                <a:srgbClr val="00B050"/>
              </a:solidFill>
            </a:endParaRPr>
          </a:p>
          <a:p>
            <a:pPr marL="1088365" lvl="1" indent="0">
              <a:spcBef>
                <a:spcPts val="1428"/>
              </a:spcBef>
              <a:spcAft>
                <a:spcPts val="2857"/>
              </a:spcAft>
              <a:buClr>
                <a:srgbClr val="FF0000"/>
              </a:buClr>
              <a:buSzPct val="75000"/>
              <a:buNone/>
              <a:defRPr/>
            </a:pPr>
            <a:endParaRPr lang="en-US" sz="5700" dirty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1450" y="-32084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The pseudo-</a:t>
            </a:r>
            <a:r>
              <a:rPr lang="en-US" sz="7600" i="1" kern="0" dirty="0">
                <a:solidFill>
                  <a:srgbClr val="3905BB"/>
                </a:solidFill>
              </a:rPr>
              <a:t>F</a:t>
            </a:r>
            <a:r>
              <a:rPr lang="en-US" sz="7600" kern="0" dirty="0">
                <a:solidFill>
                  <a:srgbClr val="3905BB"/>
                </a:solidFill>
              </a:rPr>
              <a:t> Statistic (cont.)</a:t>
            </a:r>
          </a:p>
        </p:txBody>
      </p:sp>
    </p:spTree>
    <p:extLst>
      <p:ext uri="{BB962C8B-B14F-4D97-AF65-F5344CB8AC3E}">
        <p14:creationId xmlns:p14="http://schemas.microsoft.com/office/powerpoint/2010/main" val="5628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8883" y="2438402"/>
                <a:ext cx="21939885" cy="9601200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spcBef>
                    <a:spcPts val="2857"/>
                  </a:spcBef>
                  <a:spcAft>
                    <a:spcPts val="5713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Apply </a:t>
                </a:r>
                <a:r>
                  <a:rPr lang="en-US" sz="5700" i="1" dirty="0">
                    <a:solidFill>
                      <a:srgbClr val="00B050"/>
                    </a:solidFill>
                  </a:rPr>
                  <a:t>k</a:t>
                </a:r>
                <a:r>
                  <a:rPr lang="en-US" sz="5700" dirty="0">
                    <a:solidFill>
                      <a:srgbClr val="00B050"/>
                    </a:solidFill>
                  </a:rPr>
                  <a:t>-means clustering to the following data set: </a:t>
                </a:r>
              </a:p>
              <a:p>
                <a:pPr marL="1088365" lvl="1" indent="0">
                  <a:spcBef>
                    <a:spcPts val="2857"/>
                  </a:spcBef>
                  <a:spcAft>
                    <a:spcPts val="5713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5700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5700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=4</m:t>
                    </m:r>
                  </m:oMath>
                </a14:m>
                <a:r>
                  <a:rPr lang="en-US" sz="5700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=6</m:t>
                    </m:r>
                  </m:oMath>
                </a14:m>
                <a:r>
                  <a:rPr lang="en-US" sz="5700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=10</m:t>
                    </m:r>
                  </m:oMath>
                </a14:m>
                <a:endParaRPr lang="en-US" sz="5700" dirty="0"/>
              </a:p>
              <a:p>
                <a:pPr lvl="1">
                  <a:spcBef>
                    <a:spcPts val="1428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The first three data values are assigned to Cluster 1 and the last two to Cluster 2</a:t>
                </a:r>
              </a:p>
              <a:p>
                <a:pPr lvl="1">
                  <a:spcBef>
                    <a:spcPts val="1428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Center for Cluster 1 is</a:t>
                </a:r>
                <a:r>
                  <a:rPr lang="en-US" sz="57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5700" dirty="0">
                    <a:solidFill>
                      <a:srgbClr val="00B050"/>
                    </a:solidFill>
                  </a:rPr>
                  <a:t> and for Cluster 2 is</a:t>
                </a:r>
                <a:r>
                  <a:rPr lang="en-US" sz="57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=8</m:t>
                    </m:r>
                  </m:oMath>
                </a14:m>
                <a:endParaRPr lang="en-US" sz="5700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1428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en-US" sz="5700" dirty="0"/>
                  <a:t> </a:t>
                </a:r>
                <a:r>
                  <a:rPr lang="en-US" sz="5700" dirty="0">
                    <a:solidFill>
                      <a:srgbClr val="00B050"/>
                    </a:solidFill>
                  </a:rPr>
                  <a:t>and</a:t>
                </a:r>
                <a:r>
                  <a:rPr lang="en-US" sz="5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5700" dirty="0"/>
                  <a:t> </a:t>
                </a:r>
                <a:r>
                  <a:rPr lang="en-US" sz="5700" dirty="0">
                    <a:solidFill>
                      <a:srgbClr val="00B050"/>
                    </a:solidFill>
                  </a:rPr>
                  <a:t>data values, and </a:t>
                </a:r>
                <a:r>
                  <a:rPr lang="en-US" sz="5700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5700" dirty="0">
                    <a:solidFill>
                      <a:srgbClr val="FF0000"/>
                    </a:solidFill>
                  </a:rPr>
                  <a:t> = 5</a:t>
                </a:r>
                <a:r>
                  <a:rPr lang="en-US" sz="5700" dirty="0">
                    <a:solidFill>
                      <a:srgbClr val="00B050"/>
                    </a:solidFill>
                  </a:rPr>
                  <a:t>, the grand mean is </a:t>
                </a:r>
                <a:r>
                  <a:rPr lang="en-US" sz="5700" i="1" dirty="0">
                    <a:solidFill>
                      <a:srgbClr val="FF0000"/>
                    </a:solidFill>
                  </a:rPr>
                  <a:t>M </a:t>
                </a:r>
                <a:r>
                  <a:rPr lang="en-US" sz="5700" dirty="0">
                    <a:solidFill>
                      <a:srgbClr val="FF0000"/>
                    </a:solidFill>
                  </a:rPr>
                  <a:t>= 4.4</a:t>
                </a:r>
                <a:r>
                  <a:rPr lang="en-US" sz="5700" dirty="0"/>
                  <a:t>.  </a:t>
                </a:r>
                <a:r>
                  <a:rPr lang="en-US" sz="5700" dirty="0">
                    <a:solidFill>
                      <a:srgbClr val="00B050"/>
                    </a:solidFill>
                  </a:rPr>
                  <a:t>And, because we are in one dimension,</a:t>
                </a:r>
                <a:r>
                  <a:rPr lang="en-US" sz="5700" dirty="0"/>
                  <a:t> </a:t>
                </a:r>
                <a14:m>
                  <m:oMath xmlns:m="http://schemas.openxmlformats.org/officeDocument/2006/math"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𝐷𝑖𝑠𝑡𝑎𝑛𝑐𝑒</m:t>
                    </m:r>
                    <m:d>
                      <m:d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57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7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57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57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7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57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endParaRPr lang="en-US" sz="57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1015" b="-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12700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Pseudo-</a:t>
            </a:r>
            <a:r>
              <a:rPr lang="en-US" sz="7600" i="1" kern="0" dirty="0">
                <a:solidFill>
                  <a:srgbClr val="3905BB"/>
                </a:solidFill>
              </a:rPr>
              <a:t>F</a:t>
            </a:r>
            <a:r>
              <a:rPr lang="en-US" sz="7600" kern="0" dirty="0">
                <a:solidFill>
                  <a:srgbClr val="3905BB"/>
                </a:solidFill>
              </a:rPr>
              <a:t> Statistic Example</a:t>
            </a:r>
          </a:p>
        </p:txBody>
      </p:sp>
    </p:spTree>
    <p:extLst>
      <p:ext uri="{BB962C8B-B14F-4D97-AF65-F5344CB8AC3E}">
        <p14:creationId xmlns:p14="http://schemas.microsoft.com/office/powerpoint/2010/main" val="8993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8883" y="2438402"/>
                <a:ext cx="21939885" cy="9601200"/>
              </a:xfrm>
            </p:spPr>
            <p:txBody>
              <a:bodyPr/>
              <a:lstStyle/>
              <a:p>
                <a:pPr marL="136046" indent="0">
                  <a:spcBef>
                    <a:spcPts val="2857"/>
                  </a:spcBef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𝑆𝑆𝐵</m:t>
                    </m:r>
                    <m:r>
                      <a:rPr lang="en-US" sz="480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48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𝐷𝑖𝑠𝑡𝑎𝑛𝑐𝑒</m:t>
                            </m:r>
                          </m:e>
                          <m:sup>
                            <m:r>
                              <a:rPr lang="en-US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4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4800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spcBef>
                    <a:spcPts val="1428"/>
                  </a:spcBef>
                  <a:buNone/>
                </a:pPr>
                <a:r>
                  <a:rPr lang="en-US" sz="4800" dirty="0">
                    <a:solidFill>
                      <a:srgbClr val="00B05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=3∙</m:t>
                    </m:r>
                    <m:sSup>
                      <m:sSupPr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2−4.4</m:t>
                            </m:r>
                          </m:e>
                        </m:d>
                      </m:e>
                      <m:sup>
                        <m:r>
                          <a:rPr lang="en-US" sz="4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+2∙</m:t>
                    </m:r>
                    <m:sSup>
                      <m:sSupPr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8−4.4</m:t>
                            </m:r>
                          </m:e>
                        </m:d>
                      </m:e>
                      <m:sup>
                        <m:r>
                          <a:rPr lang="en-US" sz="4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=43.2</m:t>
                    </m:r>
                  </m:oMath>
                </a14:m>
                <a:endParaRPr lang="en-US" sz="48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2857"/>
                  </a:spcBef>
                  <a:buNone/>
                </a:pPr>
                <a:r>
                  <a:rPr lang="en-US" sz="5700" dirty="0">
                    <a:solidFill>
                      <a:srgbClr val="00B050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𝑆𝑆𝐸</m:t>
                    </m:r>
                    <m:r>
                      <a:rPr lang="en-US" sz="480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48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4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𝐷𝑖𝑠𝑡𝑎𝑛𝑐𝑒</m:t>
                                </m:r>
                              </m:e>
                              <m:sup>
                                <m:r>
                                  <a:rPr lang="en-US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48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480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4800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4800" dirty="0">
                    <a:solidFill>
                      <a:srgbClr val="00B05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0−2</m:t>
                            </m:r>
                          </m:e>
                        </m:d>
                      </m:e>
                      <m:sup>
                        <m:r>
                          <a:rPr lang="en-US" sz="4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2−2</m:t>
                            </m:r>
                          </m:e>
                        </m:d>
                      </m:e>
                      <m:sup>
                        <m:r>
                          <a:rPr lang="en-US" sz="4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4−2</m:t>
                            </m:r>
                          </m:e>
                        </m:d>
                      </m:e>
                      <m:sup>
                        <m:r>
                          <a:rPr lang="en-US" sz="4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6−8</m:t>
                            </m:r>
                          </m:e>
                        </m:d>
                      </m:e>
                      <m:sup>
                        <m:r>
                          <a:rPr lang="en-US" sz="4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10−8</m:t>
                            </m:r>
                          </m:e>
                        </m:d>
                      </m:e>
                      <m:sup>
                        <m:r>
                          <a:rPr lang="en-US" sz="4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800">
                        <a:solidFill>
                          <a:srgbClr val="FF0000"/>
                        </a:solidFill>
                        <a:latin typeface="Cambria Math"/>
                      </a:rPr>
                      <m:t>=16</m:t>
                    </m:r>
                  </m:oMath>
                </a14:m>
                <a:r>
                  <a:rPr lang="en-US" sz="4800" dirty="0">
                    <a:solidFill>
                      <a:srgbClr val="FF0000"/>
                    </a:solidFill>
                  </a:rPr>
                  <a:t> </a:t>
                </a:r>
                <a:endParaRPr lang="en-US" sz="4800" dirty="0">
                  <a:solidFill>
                    <a:srgbClr val="00B050"/>
                  </a:solidFill>
                </a:endParaRPr>
              </a:p>
              <a:p>
                <a:pPr marL="0" indent="0">
                  <a:spcBef>
                    <a:spcPts val="2857"/>
                  </a:spcBef>
                  <a:buNone/>
                </a:pPr>
                <a:r>
                  <a:rPr lang="en-US" sz="4800" dirty="0">
                    <a:solidFill>
                      <a:srgbClr val="00B050"/>
                    </a:solidFill>
                  </a:rPr>
                  <a:t> </a:t>
                </a:r>
                <a:r>
                  <a:rPr lang="en-US" sz="5700" dirty="0">
                    <a:solidFill>
                      <a:srgbClr val="00B050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480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80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𝑀𝑆𝐵</m:t>
                          </m:r>
                        </m:num>
                        <m:den>
                          <m:r>
                            <a:rPr lang="en-US" sz="480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𝑀𝑆𝐸</m:t>
                          </m:r>
                        </m:den>
                      </m:f>
                      <m:r>
                        <a:rPr lang="en-US" sz="480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8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𝑆𝑆𝐵</m:t>
                              </m:r>
                            </m:num>
                            <m:den>
                              <m:r>
                                <a:rPr lang="en-US" sz="48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48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8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48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48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48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en-US" sz="480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8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43.2</m:t>
                              </m:r>
                            </m:num>
                            <m:den>
                              <m:r>
                                <a:rPr lang="en-US" sz="48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8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48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sz="480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8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43.2</m:t>
                          </m:r>
                        </m:num>
                        <m:den>
                          <m:r>
                            <a:rPr lang="en-US" sz="48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5.33</m:t>
                          </m:r>
                        </m:den>
                      </m:f>
                      <m:r>
                        <a:rPr lang="en-US" sz="4800">
                          <a:solidFill>
                            <a:srgbClr val="FF0000"/>
                          </a:solidFill>
                          <a:latin typeface="Cambria Math"/>
                        </a:rPr>
                        <m:t>=8.1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57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57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l="-111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12700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Pseudo-</a:t>
            </a:r>
            <a:r>
              <a:rPr lang="en-US" sz="7600" i="1" kern="0" dirty="0">
                <a:solidFill>
                  <a:srgbClr val="3905BB"/>
                </a:solidFill>
              </a:rPr>
              <a:t>F</a:t>
            </a:r>
            <a:r>
              <a:rPr lang="en-US" sz="7600" kern="0" dirty="0">
                <a:solidFill>
                  <a:srgbClr val="3905BB"/>
                </a:solidFill>
              </a:rPr>
              <a:t> Statistic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31188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883" y="2438402"/>
            <a:ext cx="21939885" cy="9601200"/>
          </a:xfrm>
        </p:spPr>
        <p:txBody>
          <a:bodyPr/>
          <a:lstStyle/>
          <a:p>
            <a:pPr marL="1088365" lvl="1" indent="0">
              <a:spcBef>
                <a:spcPts val="2857"/>
              </a:spcBef>
              <a:spcAft>
                <a:spcPts val="5713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5700" dirty="0">
                <a:solidFill>
                  <a:srgbClr val="00B050"/>
                </a:solidFill>
              </a:rPr>
              <a:t>Distribution of the F statistic shows </a:t>
            </a:r>
            <a:r>
              <a:rPr lang="en-US" sz="5700" dirty="0" smtClean="0">
                <a:solidFill>
                  <a:srgbClr val="00B050"/>
                </a:solidFill>
              </a:rPr>
              <a:t>that </a:t>
            </a:r>
            <a:r>
              <a:rPr lang="en-US" sz="5700" dirty="0">
                <a:solidFill>
                  <a:srgbClr val="00B050"/>
                </a:solidFill>
              </a:rPr>
              <a:t>p-value of 0.06532 does not indicate strong evidence of clusters:</a:t>
            </a:r>
          </a:p>
          <a:p>
            <a:pPr marL="1088365" lvl="1" indent="0">
              <a:spcBef>
                <a:spcPts val="2857"/>
              </a:spcBef>
              <a:spcAft>
                <a:spcPts val="5713"/>
              </a:spcAft>
              <a:buClr>
                <a:srgbClr val="FF0000"/>
              </a:buClr>
              <a:buSzPct val="75000"/>
              <a:buNone/>
              <a:defRPr/>
            </a:pPr>
            <a:endParaRPr lang="en-US" sz="5700" dirty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1450" y="-32084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Pseudo-</a:t>
            </a:r>
            <a:r>
              <a:rPr lang="en-US" sz="7600" i="1" kern="0" dirty="0">
                <a:solidFill>
                  <a:srgbClr val="3905BB"/>
                </a:solidFill>
              </a:rPr>
              <a:t>F</a:t>
            </a:r>
            <a:r>
              <a:rPr lang="en-US" sz="7600" kern="0" dirty="0">
                <a:solidFill>
                  <a:srgbClr val="3905BB"/>
                </a:solidFill>
              </a:rPr>
              <a:t> Statistic Example (cont.)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92" y="4205604"/>
            <a:ext cx="15258039" cy="75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883" y="2438402"/>
            <a:ext cx="21939885" cy="96012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4285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5700" dirty="0">
                <a:solidFill>
                  <a:srgbClr val="00B050"/>
                </a:solidFill>
              </a:rPr>
              <a:t>As with any other data mining modeling technique, cluster analysis should be subject to cross-validation to ensure the clusters are real</a:t>
            </a:r>
          </a:p>
          <a:p>
            <a:pPr lvl="1">
              <a:spcBef>
                <a:spcPts val="0"/>
              </a:spcBef>
              <a:spcAft>
                <a:spcPts val="4285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5700" dirty="0">
                <a:solidFill>
                  <a:srgbClr val="00B050"/>
                </a:solidFill>
              </a:rPr>
              <a:t>A simple graphical and statistical approach with the goal of confirming the clusters found in the test data match those in the training data is:</a:t>
            </a:r>
          </a:p>
          <a:p>
            <a:pPr marL="3129048" lvl="2" indent="-1088365">
              <a:spcBef>
                <a:spcPts val="0"/>
              </a:spcBef>
              <a:spcAft>
                <a:spcPts val="1428"/>
              </a:spcAft>
              <a:buClr>
                <a:srgbClr val="FF0000"/>
              </a:buClr>
              <a:buSzPct val="75000"/>
              <a:buFont typeface="+mj-lt"/>
              <a:buAutoNum type="arabicPeriod"/>
              <a:defRPr/>
            </a:pPr>
            <a:r>
              <a:rPr lang="en-US" sz="4800" dirty="0">
                <a:solidFill>
                  <a:srgbClr val="00B050"/>
                </a:solidFill>
              </a:rPr>
              <a:t>Apply cluster analysis to training data</a:t>
            </a:r>
          </a:p>
          <a:p>
            <a:pPr marL="3129048" lvl="2" indent="-1088365">
              <a:spcBef>
                <a:spcPts val="0"/>
              </a:spcBef>
              <a:spcAft>
                <a:spcPts val="1428"/>
              </a:spcAft>
              <a:buClr>
                <a:srgbClr val="FF0000"/>
              </a:buClr>
              <a:buSzPct val="75000"/>
              <a:buFont typeface="+mj-lt"/>
              <a:buAutoNum type="arabicPeriod"/>
              <a:defRPr/>
            </a:pPr>
            <a:r>
              <a:rPr lang="en-US" sz="4800" dirty="0">
                <a:solidFill>
                  <a:srgbClr val="00B050"/>
                </a:solidFill>
              </a:rPr>
              <a:t>Apply cluster analysis to test data</a:t>
            </a:r>
          </a:p>
          <a:p>
            <a:pPr marL="3129048" lvl="2" indent="-1088365">
              <a:spcBef>
                <a:spcPts val="0"/>
              </a:spcBef>
              <a:spcAft>
                <a:spcPts val="1428"/>
              </a:spcAft>
              <a:buClr>
                <a:srgbClr val="FF0000"/>
              </a:buClr>
              <a:buSzPct val="75000"/>
              <a:buFont typeface="+mj-lt"/>
              <a:buAutoNum type="arabicPeriod"/>
              <a:defRPr/>
            </a:pPr>
            <a:r>
              <a:rPr lang="en-US" sz="4800" dirty="0">
                <a:solidFill>
                  <a:srgbClr val="00B050"/>
                </a:solidFill>
              </a:rPr>
              <a:t>Use graphics and statistics to confirm the clusters in the training data match those in the test data</a:t>
            </a:r>
            <a:endParaRPr lang="en-US" sz="4800" dirty="0"/>
          </a:p>
          <a:p>
            <a:pPr lvl="1">
              <a:spcBef>
                <a:spcPts val="5713"/>
              </a:spcBef>
              <a:spcAft>
                <a:spcPts val="5713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5700" i="1" dirty="0">
              <a:solidFill>
                <a:srgbClr val="00B050"/>
              </a:solidFill>
            </a:endParaRPr>
          </a:p>
          <a:p>
            <a:pPr lvl="1">
              <a:spcBef>
                <a:spcPts val="2857"/>
              </a:spcBef>
              <a:spcAft>
                <a:spcPts val="5713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5700" dirty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1450" y="-32084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Cluster Validation</a:t>
            </a:r>
          </a:p>
        </p:txBody>
      </p:sp>
    </p:spTree>
    <p:extLst>
      <p:ext uri="{BB962C8B-B14F-4D97-AF65-F5344CB8AC3E}">
        <p14:creationId xmlns:p14="http://schemas.microsoft.com/office/powerpoint/2010/main" val="30951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 smtClean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 smtClean="0"/>
              <a:t>Predictive Analytics for Dummies, By </a:t>
            </a:r>
            <a:r>
              <a:rPr lang="en-US" sz="3200" dirty="0" err="1" smtClean="0"/>
              <a:t>Anasse</a:t>
            </a:r>
            <a:r>
              <a:rPr lang="en-US" sz="3200" dirty="0" smtClean="0"/>
              <a:t> Bari, Mohamed </a:t>
            </a:r>
            <a:r>
              <a:rPr lang="en-US" sz="3200" dirty="0" err="1" smtClean="0"/>
              <a:t>Chaouchi</a:t>
            </a:r>
            <a:r>
              <a:rPr lang="en-US" sz="3200" dirty="0" smtClean="0"/>
              <a:t>, &amp; Tommy Jung, Copyright 2016, </a:t>
            </a:r>
            <a:r>
              <a:rPr lang="en-US" sz="3200" dirty="0"/>
              <a:t>John Wiley &amp; Sons, Inc</a:t>
            </a:r>
            <a:r>
              <a:rPr lang="en-US" sz="3200" dirty="0" smtClean="0"/>
              <a:t>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 smtClean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" y="22697"/>
            <a:ext cx="24377651" cy="1271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u="sng" dirty="0"/>
              <a:t>Rational for Measuring Cluster </a:t>
            </a:r>
            <a:r>
              <a:rPr lang="en-US" b="1" u="sng" dirty="0" smtClean="0"/>
              <a:t>Goodness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What are the optimal number of cluster to identify?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How do I measure weather one set of clusters is preferable to another?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The </a:t>
            </a:r>
            <a:r>
              <a:rPr lang="en-US" sz="3400" b="1" dirty="0"/>
              <a:t>silhouette</a:t>
            </a:r>
            <a:r>
              <a:rPr lang="en-US" sz="3400" dirty="0"/>
              <a:t> method and the </a:t>
            </a:r>
            <a:r>
              <a:rPr lang="en-US" sz="3400" b="1" dirty="0"/>
              <a:t>pseudo-F statistic </a:t>
            </a:r>
            <a:r>
              <a:rPr lang="en-US" sz="3400" dirty="0"/>
              <a:t>will help us address these questions by measuring cluster </a:t>
            </a:r>
            <a:r>
              <a:rPr lang="en-US" sz="3400" dirty="0" smtClean="0"/>
              <a:t>goodness.</a:t>
            </a:r>
          </a:p>
          <a:p>
            <a:pPr>
              <a:lnSpc>
                <a:spcPct val="200000"/>
              </a:lnSpc>
            </a:pPr>
            <a:endParaRPr lang="en-US" sz="3400" b="1" u="sng" dirty="0" smtClean="0"/>
          </a:p>
          <a:p>
            <a:pPr>
              <a:lnSpc>
                <a:spcPct val="200000"/>
              </a:lnSpc>
            </a:pPr>
            <a:endParaRPr lang="en-US" sz="3400" b="1" u="sng" dirty="0" smtClean="0"/>
          </a:p>
          <a:p>
            <a:pPr>
              <a:lnSpc>
                <a:spcPct val="200000"/>
              </a:lnSpc>
            </a:pPr>
            <a:r>
              <a:rPr lang="en-US" sz="3400" b="1" u="sng" dirty="0" smtClean="0"/>
              <a:t>Concepts </a:t>
            </a:r>
            <a:r>
              <a:rPr lang="en-US" sz="3400" b="1" u="sng" dirty="0"/>
              <a:t>Measures Should Address 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Cluster separation represents how distant the clusters are from each other 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Cluster cohesion refers to how tightly related the records within the individual clusters are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Good measures should incorporate both as do the silhouette and pseudo-F statistic 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However, the sum of squares error (SSE) only accounts for cluster cohesion and is monotonically decreasing with increasing numbers of </a:t>
            </a:r>
            <a:r>
              <a:rPr lang="en-US" sz="3400" dirty="0" smtClean="0"/>
              <a:t>clusters.</a:t>
            </a:r>
          </a:p>
        </p:txBody>
      </p:sp>
    </p:spTree>
    <p:extLst>
      <p:ext uri="{BB962C8B-B14F-4D97-AF65-F5344CB8AC3E}">
        <p14:creationId xmlns:p14="http://schemas.microsoft.com/office/powerpoint/2010/main" val="35511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2" y="22697"/>
                <a:ext cx="24377651" cy="13252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 smtClean="0"/>
                  <a:t>Measuring </a:t>
                </a:r>
                <a:r>
                  <a:rPr lang="en-US" b="1" dirty="0"/>
                  <a:t>Cluster Goodness:	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800" b="1" dirty="0">
                    <a:solidFill>
                      <a:srgbClr val="00B050"/>
                    </a:solidFill>
                  </a:rPr>
                  <a:t>The Silhouette </a:t>
                </a:r>
                <a:r>
                  <a:rPr lang="en-US" sz="3800" b="1" dirty="0" smtClean="0">
                    <a:solidFill>
                      <a:srgbClr val="00B050"/>
                    </a:solidFill>
                  </a:rPr>
                  <a:t>Method</a:t>
                </a:r>
              </a:p>
              <a:p>
                <a:pPr marL="173038" lvl="1">
                  <a:spcBef>
                    <a:spcPts val="12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each data value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the silhouette is used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gauge </a:t>
                </a:r>
                <a:r>
                  <a:rPr lang="en-US" dirty="0">
                    <a:solidFill>
                      <a:schemeClr val="tx1"/>
                    </a:solidFill>
                  </a:rPr>
                  <a:t>how good the cluster assignment is for that point: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173038" lvl="1">
                  <a:spcBef>
                    <a:spcPts val="12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𝑺𝒊𝒍𝒉𝒐𝒖𝒆𝒕𝒕𝒆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𝐦𝐚𝐱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distance between the data value and its cluster center and represents </a:t>
                </a:r>
                <a:r>
                  <a:rPr lang="en-US" i="1" dirty="0">
                    <a:solidFill>
                      <a:schemeClr val="tx1"/>
                    </a:solidFill>
                  </a:rPr>
                  <a:t>cohesion</a:t>
                </a:r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is the distance between the data value and the next closest cluster center and represents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separation</a:t>
                </a:r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r>
                  <a:rPr lang="en-US" b="1" i="1" dirty="0"/>
                  <a:t>Silhouette Accounts for Separation &amp; </a:t>
                </a:r>
                <a:r>
                  <a:rPr lang="en-US" b="1" i="1" dirty="0" smtClean="0"/>
                  <a:t>Cohesion</a:t>
                </a:r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r>
                  <a:rPr lang="en-US" dirty="0"/>
                  <a:t>Each data value in Cluster 1 has its values of </a:t>
                </a:r>
                <a:r>
                  <a:rPr lang="en-US" dirty="0" err="1"/>
                  <a:t>ai</a:t>
                </a:r>
                <a:r>
                  <a:rPr lang="en-US" dirty="0"/>
                  <a:t> and bi represented by solid and dotted lines, respectively</a:t>
                </a:r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endParaRPr lang="en-US" dirty="0"/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endParaRPr lang="en-US" dirty="0"/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endParaRPr lang="en-US" dirty="0"/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endParaRPr lang="en-US" dirty="0" smtClean="0"/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endParaRPr lang="en-US" dirty="0"/>
              </a:p>
              <a:p>
                <a:pPr marL="173038" lvl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defRPr/>
                </a:pPr>
                <a:r>
                  <a:rPr lang="en-US" dirty="0" smtClean="0"/>
                  <a:t>bi </a:t>
                </a:r>
                <a:r>
                  <a:rPr lang="en-US" dirty="0"/>
                  <a:t>&gt; </a:t>
                </a:r>
                <a:r>
                  <a:rPr lang="en-US" dirty="0" err="1"/>
                  <a:t>ai</a:t>
                </a:r>
                <a:r>
                  <a:rPr lang="en-US" dirty="0"/>
                  <a:t> for each data value, thus each data value’s silhouette is positive, indicating the data are not misclassified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2697"/>
                <a:ext cx="24377651" cy="13252987"/>
              </a:xfrm>
              <a:prstGeom prst="rect">
                <a:avLst/>
              </a:prstGeom>
              <a:blipFill rotWithShape="1">
                <a:blip r:embed="rId3"/>
                <a:stretch>
                  <a:fillRect l="-750"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43" y="7115502"/>
            <a:ext cx="10872164" cy="52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5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093871" cy="1344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Measuring Cluster Goodness:	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3800" b="1" dirty="0">
                <a:solidFill>
                  <a:srgbClr val="00B050"/>
                </a:solidFill>
              </a:rPr>
              <a:t>The Silhouette </a:t>
            </a:r>
            <a:r>
              <a:rPr lang="en-US" sz="3800" b="1" dirty="0" smtClean="0">
                <a:solidFill>
                  <a:srgbClr val="00B050"/>
                </a:solidFill>
              </a:rPr>
              <a:t>Method </a:t>
            </a:r>
            <a:r>
              <a:rPr lang="en-US" sz="3800" b="1" dirty="0" err="1" smtClean="0">
                <a:solidFill>
                  <a:srgbClr val="00B050"/>
                </a:solidFill>
              </a:rPr>
              <a:t>contd</a:t>
            </a:r>
            <a:r>
              <a:rPr lang="en-US" sz="3800" b="1" dirty="0" smtClean="0">
                <a:solidFill>
                  <a:srgbClr val="00B050"/>
                </a:solidFill>
              </a:rPr>
              <a:t>…</a:t>
            </a:r>
          </a:p>
          <a:p>
            <a:pPr marL="571500" indent="-57150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A positive value indicates that the assignment is good, with higher values better than lower </a:t>
            </a:r>
            <a:r>
              <a:rPr lang="en-US" dirty="0" smtClean="0"/>
              <a:t>values.</a:t>
            </a:r>
            <a:endParaRPr lang="en-US" dirty="0"/>
          </a:p>
          <a:p>
            <a:pPr marL="571500" indent="-57150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A value close to zero is considered to be weak since the observation could have been assigned to the next cluster with little negative </a:t>
            </a:r>
            <a:r>
              <a:rPr lang="en-US" dirty="0" smtClean="0"/>
              <a:t>consequence.</a:t>
            </a:r>
            <a:endParaRPr lang="en-US" dirty="0"/>
          </a:p>
          <a:p>
            <a:pPr marL="571500" indent="-57150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A negative value is considered to be misclassified since assignment to the next closest cluster would have been </a:t>
            </a:r>
            <a:r>
              <a:rPr lang="en-US" dirty="0" smtClean="0"/>
              <a:t>better.</a:t>
            </a:r>
          </a:p>
          <a:p>
            <a:pPr>
              <a:lnSpc>
                <a:spcPct val="200000"/>
              </a:lnSpc>
            </a:pP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The </a:t>
            </a:r>
            <a:r>
              <a:rPr lang="en-US" b="1" dirty="0"/>
              <a:t>Average Silhouette Value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average silhouette value over all records yields a measure of how well the cluster solution fits.  A thumbnail interpretation, meant as a guide only:</a:t>
            </a:r>
          </a:p>
          <a:p>
            <a:pPr marL="2399934" lvl="2" indent="-57150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0.5 or better provides good evidence of the reality of the clusters in the data</a:t>
            </a:r>
          </a:p>
          <a:p>
            <a:pPr marL="2399934" lvl="2" indent="-57150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0.25 – 0.5 provides some evidence of the reality of the clusters in the data.</a:t>
            </a:r>
          </a:p>
          <a:p>
            <a:pPr marL="2399934" lvl="2" indent="-57150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Less than 0.25 provides scant evidence of cluster reality</a:t>
            </a:r>
          </a:p>
        </p:txBody>
      </p:sp>
    </p:spTree>
    <p:extLst>
      <p:ext uri="{BB962C8B-B14F-4D97-AF65-F5344CB8AC3E}">
        <p14:creationId xmlns:p14="http://schemas.microsoft.com/office/powerpoint/2010/main" val="5511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8883" y="2438402"/>
                <a:ext cx="21939885" cy="9601200"/>
              </a:xfrm>
            </p:spPr>
            <p:txBody>
              <a:bodyPr/>
              <a:lstStyle/>
              <a:p>
                <a:pPr lvl="1">
                  <a:spcBef>
                    <a:spcPts val="2857"/>
                  </a:spcBef>
                  <a:spcAft>
                    <a:spcPts val="5713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Apply </a:t>
                </a:r>
                <a:r>
                  <a:rPr lang="en-US" sz="5700" i="1" dirty="0">
                    <a:solidFill>
                      <a:srgbClr val="00B050"/>
                    </a:solidFill>
                  </a:rPr>
                  <a:t>k</a:t>
                </a:r>
                <a:r>
                  <a:rPr lang="en-US" sz="5700" dirty="0">
                    <a:solidFill>
                      <a:srgbClr val="00B050"/>
                    </a:solidFill>
                  </a:rPr>
                  <a:t>-means clustering to the following data set: </a:t>
                </a:r>
              </a:p>
              <a:p>
                <a:pPr marL="1088365" lvl="1" indent="0">
                  <a:spcBef>
                    <a:spcPts val="2857"/>
                  </a:spcBef>
                  <a:spcAft>
                    <a:spcPts val="5713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5700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5700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=4</m:t>
                    </m:r>
                  </m:oMath>
                </a14:m>
                <a:r>
                  <a:rPr lang="en-US" sz="5700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=6</m:t>
                    </m:r>
                  </m:oMath>
                </a14:m>
                <a:r>
                  <a:rPr lang="en-US" sz="5700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=10</m:t>
                    </m:r>
                  </m:oMath>
                </a14:m>
                <a:endParaRPr lang="en-US" sz="5700" dirty="0"/>
              </a:p>
              <a:p>
                <a:pPr lvl="1">
                  <a:spcBef>
                    <a:spcPts val="1428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The first three data values are assigned to Cluster 1 and the last two to Cluster 2</a:t>
                </a:r>
              </a:p>
              <a:p>
                <a:pPr lvl="1">
                  <a:spcBef>
                    <a:spcPts val="1428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Center for Cluster 1 is</a:t>
                </a:r>
                <a:r>
                  <a:rPr lang="en-US" sz="57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5700" dirty="0">
                    <a:solidFill>
                      <a:srgbClr val="00B050"/>
                    </a:solidFill>
                  </a:rPr>
                  <a:t> and for Cluster 2 is</a:t>
                </a:r>
                <a:r>
                  <a:rPr lang="en-US" sz="57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5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5700" i="1">
                        <a:solidFill>
                          <a:srgbClr val="FF0000"/>
                        </a:solidFill>
                        <a:latin typeface="Cambria Math"/>
                      </a:rPr>
                      <m:t>=8</m:t>
                    </m:r>
                  </m:oMath>
                </a14:m>
                <a:endParaRPr lang="en-US" sz="5700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1428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Values for </a:t>
                </a:r>
                <a14:m>
                  <m:oMath xmlns:m="http://schemas.openxmlformats.org/officeDocument/2006/math">
                    <m:r>
                      <a:rPr lang="en-US" sz="5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57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700" dirty="0">
                    <a:solidFill>
                      <a:srgbClr val="00B050"/>
                    </a:solidFill>
                  </a:rPr>
                  <a:t> are distance between </a:t>
                </a:r>
                <a14:m>
                  <m:oMath xmlns:m="http://schemas.openxmlformats.org/officeDocument/2006/math">
                    <m:r>
                      <a:rPr lang="en-US" sz="5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7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700" dirty="0">
                    <a:solidFill>
                      <a:srgbClr val="00B050"/>
                    </a:solidFill>
                  </a:rPr>
                  <a:t> and its cluster center; values for </a:t>
                </a:r>
                <a14:m>
                  <m:oMath xmlns:m="http://schemas.openxmlformats.org/officeDocument/2006/math">
                    <m:r>
                      <a:rPr lang="en-US" sz="5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57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700" dirty="0">
                    <a:solidFill>
                      <a:srgbClr val="00B050"/>
                    </a:solidFill>
                  </a:rPr>
                  <a:t> are distance between </a:t>
                </a:r>
                <a14:m>
                  <m:oMath xmlns:m="http://schemas.openxmlformats.org/officeDocument/2006/math">
                    <m:r>
                      <a:rPr lang="en-US" sz="5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7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700" dirty="0">
                    <a:solidFill>
                      <a:srgbClr val="00B050"/>
                    </a:solidFill>
                  </a:rPr>
                  <a:t> and the other cluster center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1015" b="-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12700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Silhouette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3468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883" y="2438402"/>
            <a:ext cx="21939885" cy="9601200"/>
          </a:xfrm>
        </p:spPr>
        <p:txBody>
          <a:bodyPr/>
          <a:lstStyle/>
          <a:p>
            <a:pPr marL="1088365" lvl="1" indent="0">
              <a:spcBef>
                <a:spcPts val="2857"/>
              </a:spcBef>
              <a:spcAft>
                <a:spcPts val="5713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5700" dirty="0">
                <a:solidFill>
                  <a:srgbClr val="00B050"/>
                </a:solidFill>
              </a:rPr>
              <a:t>Distances between the data values and cluster centers: </a:t>
            </a:r>
          </a:p>
          <a:p>
            <a:pPr marL="1088365" lvl="1" indent="0">
              <a:spcBef>
                <a:spcPts val="2857"/>
              </a:spcBef>
              <a:spcAft>
                <a:spcPts val="5713"/>
              </a:spcAft>
              <a:buClr>
                <a:srgbClr val="FF0000"/>
              </a:buClr>
              <a:buSzPct val="75000"/>
              <a:buNone/>
              <a:defRPr/>
            </a:pPr>
            <a:endParaRPr lang="en-US" sz="5700" dirty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12700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Silhouette Example (cont.)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42" y="4201159"/>
            <a:ext cx="13255347" cy="78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883" y="2438402"/>
            <a:ext cx="21939885" cy="9601200"/>
          </a:xfrm>
        </p:spPr>
        <p:txBody>
          <a:bodyPr/>
          <a:lstStyle/>
          <a:p>
            <a:pPr marL="1088365" lvl="1" indent="0">
              <a:spcBef>
                <a:spcPts val="2857"/>
              </a:spcBef>
              <a:spcAft>
                <a:spcPts val="5713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5700" dirty="0">
                <a:solidFill>
                  <a:srgbClr val="00B050"/>
                </a:solidFill>
              </a:rPr>
              <a:t>Calculations for individual data values: </a:t>
            </a:r>
          </a:p>
          <a:p>
            <a:pPr marL="1088365" lvl="1" indent="0">
              <a:spcBef>
                <a:spcPts val="2857"/>
              </a:spcBef>
              <a:spcAft>
                <a:spcPts val="5713"/>
              </a:spcAft>
              <a:buClr>
                <a:srgbClr val="FF0000"/>
              </a:buClr>
              <a:buSzPct val="75000"/>
              <a:buNone/>
              <a:defRPr/>
            </a:pPr>
            <a:endParaRPr lang="en-US" sz="5700" dirty="0">
              <a:solidFill>
                <a:srgbClr val="00B050"/>
              </a:solidFill>
            </a:endParaRPr>
          </a:p>
          <a:p>
            <a:pPr marL="1088365" lvl="1" indent="0">
              <a:spcBef>
                <a:spcPts val="2857"/>
              </a:spcBef>
              <a:spcAft>
                <a:spcPts val="5713"/>
              </a:spcAft>
              <a:buClr>
                <a:srgbClr val="FF0000"/>
              </a:buClr>
              <a:buSzPct val="75000"/>
              <a:buNone/>
              <a:defRPr/>
            </a:pPr>
            <a:endParaRPr lang="en-US" sz="5700" dirty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1450" y="-32084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Silhouette 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44428"/>
                  </p:ext>
                </p:extLst>
              </p:nvPr>
            </p:nvGraphicFramePr>
            <p:xfrm>
              <a:off x="2437767" y="3657606"/>
              <a:ext cx="19705263" cy="8381996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2068045"/>
                    <a:gridCol w="2017602"/>
                    <a:gridCol w="2017602"/>
                    <a:gridCol w="3878283"/>
                    <a:gridCol w="9723731"/>
                  </a:tblGrid>
                  <a:tr h="227200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𝑴𝒂𝒙</m:t>
                                    </m:r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4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4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4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𝐒𝐢𝐥𝐡𝐨𝐮𝐞𝐭𝐭𝐞</m:t>
                                    </m:r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4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4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4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4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𝐌𝐚𝐱</m:t>
                                    </m:r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4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4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4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4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</a:tr>
                  <a:tr h="107464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0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2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8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8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0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8−2</m:t>
                                  </m:r>
                                </m:num>
                                <m:den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4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4000">
                              <a:effectLst/>
                            </a:rPr>
                            <a:t>0.75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</a:tr>
                  <a:tr h="107464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2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0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6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6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0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6−0</m:t>
                                  </m:r>
                                </m:num>
                                <m:den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4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4000">
                              <a:effectLst/>
                            </a:rPr>
                            <a:t>1.00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</a:tr>
                  <a:tr h="107103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4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2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4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4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0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4−2</m:t>
                                  </m:r>
                                </m:num>
                                <m:den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4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4000">
                              <a:effectLst/>
                            </a:rPr>
                            <a:t>0.50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</a:tr>
                  <a:tr h="107103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6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2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4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4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0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4−2</m:t>
                                  </m:r>
                                </m:num>
                                <m:den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4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4000">
                              <a:effectLst/>
                            </a:rPr>
                            <a:t>0.50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</a:tr>
                  <a:tr h="107464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10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2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8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8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0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8−2</m:t>
                                  </m:r>
                                </m:num>
                                <m:den>
                                  <m:r>
                                    <a:rPr lang="en-US" sz="4000">
                                      <a:effectLst/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4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4000">
                              <a:effectLst/>
                            </a:rPr>
                            <a:t>0.75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</a:tr>
                  <a:tr h="74398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 dirty="0">
                              <a:effectLst/>
                            </a:rPr>
                            <a:t>Mean Silhouette = 0.7</a:t>
                          </a:r>
                          <a:endParaRPr lang="en-US" sz="4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182832" marR="182832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966360"/>
                  </p:ext>
                </p:extLst>
              </p:nvPr>
            </p:nvGraphicFramePr>
            <p:xfrm>
              <a:off x="914400" y="1828803"/>
              <a:ext cx="7391399" cy="4190998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775719"/>
                    <a:gridCol w="756798"/>
                    <a:gridCol w="756798"/>
                    <a:gridCol w="1454735"/>
                    <a:gridCol w="3647349"/>
                  </a:tblGrid>
                  <a:tr h="11360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t="-1075" r="-855906" b="-276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1600" t="-1075" r="-769600" b="-276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3226" t="-1075" r="-675806" b="-276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57983" t="-1075" r="-252101" b="-276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1075" r="-167" b="-276882"/>
                          </a:stretch>
                        </a:blipFill>
                      </a:tcPr>
                    </a:tc>
                  </a:tr>
                  <a:tr h="5373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211236" r="-167" b="-478652"/>
                          </a:stretch>
                        </a:blipFill>
                      </a:tcPr>
                    </a:tc>
                  </a:tr>
                  <a:tr h="5373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314773" r="-167" b="-384091"/>
                          </a:stretch>
                        </a:blipFill>
                      </a:tcPr>
                    </a:tc>
                  </a:tr>
                  <a:tr h="53551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414773" r="-167" b="-284091"/>
                          </a:stretch>
                        </a:blipFill>
                      </a:tcPr>
                    </a:tc>
                  </a:tr>
                  <a:tr h="53551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514773" r="-167" b="-184091"/>
                          </a:stretch>
                        </a:blipFill>
                      </a:tcPr>
                    </a:tc>
                  </a:tr>
                  <a:tr h="5373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614773" r="-167" b="-84091"/>
                          </a:stretch>
                        </a:blipFill>
                      </a:tcPr>
                    </a:tc>
                  </a:tr>
                  <a:tr h="37199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Mean Silhouette = 0.7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12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8883" y="2438402"/>
                <a:ext cx="21939885" cy="9601200"/>
              </a:xfrm>
            </p:spPr>
            <p:txBody>
              <a:bodyPr/>
              <a:lstStyle/>
              <a:p>
                <a:pPr marL="1088365" lvl="1" indent="0">
                  <a:spcBef>
                    <a:spcPts val="0"/>
                  </a:spcBef>
                  <a:spcAft>
                    <a:spcPts val="1428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Let:</a:t>
                </a:r>
              </a:p>
              <a:p>
                <a:pPr marL="2040684" lvl="2" indent="0">
                  <a:spcBef>
                    <a:spcPts val="0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i="1" dirty="0" smtClean="0">
                    <a:solidFill>
                      <a:srgbClr val="FF0000"/>
                    </a:solidFill>
                    <a:effectLst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 be number of clusters</a:t>
                </a:r>
              </a:p>
              <a:p>
                <a:pPr marL="2040684" lvl="2" indent="0">
                  <a:spcBef>
                    <a:spcPts val="0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dirty="0" smtClean="0">
                    <a:effectLst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betotal sample size</a:t>
                </a:r>
              </a:p>
              <a:p>
                <a:pPr marL="2040684" lvl="2" indent="0">
                  <a:spcBef>
                    <a:spcPts val="0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refer </a:t>
                </a:r>
                <a:r>
                  <a:rPr lang="en-US" dirty="0">
                    <a:solidFill>
                      <a:srgbClr val="00B050"/>
                    </a:solidFill>
                    <a:effectLst/>
                  </a:rPr>
                  <a:t>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data value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cluster</a:t>
                </a:r>
              </a:p>
              <a:p>
                <a:pPr marL="2040684" lvl="2" indent="0">
                  <a:spcBef>
                    <a:spcPts val="0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refer </a:t>
                </a:r>
                <a:r>
                  <a:rPr lang="en-US" dirty="0">
                    <a:solidFill>
                      <a:srgbClr val="00B050"/>
                    </a:solidFill>
                    <a:effectLst/>
                  </a:rPr>
                  <a:t>to </a:t>
                </a: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cluster </a:t>
                </a:r>
                <a:r>
                  <a:rPr lang="en-US" dirty="0">
                    <a:solidFill>
                      <a:srgbClr val="00B050"/>
                    </a:solidFill>
                    <a:effectLst/>
                  </a:rPr>
                  <a:t>center (centroid)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cluster</a:t>
                </a:r>
              </a:p>
              <a:p>
                <a:pPr marL="2040684" lvl="2" indent="0">
                  <a:spcBef>
                    <a:spcPts val="0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i="1" dirty="0" smtClean="0">
                    <a:solidFill>
                      <a:srgbClr val="FF0000"/>
                    </a:solidFill>
                    <a:effectLst/>
                  </a:rPr>
                  <a:t>M</a:t>
                </a: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 represent </a:t>
                </a:r>
                <a:r>
                  <a:rPr lang="en-US" dirty="0">
                    <a:solidFill>
                      <a:srgbClr val="00B050"/>
                    </a:solidFill>
                    <a:effectLst/>
                  </a:rPr>
                  <a:t>the grand mean of all the </a:t>
                </a: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data</a:t>
                </a:r>
              </a:p>
              <a:p>
                <a:pPr marL="2040684" lvl="2" indent="0">
                  <a:spcBef>
                    <a:spcPts val="0"/>
                  </a:spcBef>
                  <a:spcAft>
                    <a:spcPts val="4285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dirty="0" smtClean="0">
                    <a:solidFill>
                      <a:srgbClr val="00B050"/>
                    </a:solidFill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𝐷𝑖𝑠𝑡𝑎𝑛𝑐𝑒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1450" y="-32084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The pseudo-</a:t>
            </a:r>
            <a:r>
              <a:rPr lang="en-US" sz="7600" i="1" kern="0" dirty="0">
                <a:solidFill>
                  <a:srgbClr val="3905BB"/>
                </a:solidFill>
              </a:rPr>
              <a:t>F</a:t>
            </a:r>
            <a:r>
              <a:rPr lang="en-US" sz="7600" kern="0" dirty="0">
                <a:solidFill>
                  <a:srgbClr val="3905BB"/>
                </a:solidFill>
              </a:rPr>
              <a:t> Statistic</a:t>
            </a:r>
          </a:p>
        </p:txBody>
      </p:sp>
    </p:spTree>
    <p:extLst>
      <p:ext uri="{BB962C8B-B14F-4D97-AF65-F5344CB8AC3E}">
        <p14:creationId xmlns:p14="http://schemas.microsoft.com/office/powerpoint/2010/main" val="17166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7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68592" indent="-680228">
              <a:spcBef>
                <a:spcPct val="20000"/>
              </a:spcBef>
              <a:buFont typeface="Tahoma" panose="020B0604030504040204" pitchFamily="34" charset="0"/>
              <a:buChar char="–"/>
              <a:defRPr sz="67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720912" indent="-544182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57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3809276" indent="-544182">
              <a:spcBef>
                <a:spcPct val="20000"/>
              </a:spcBef>
              <a:buFont typeface="Tahoma" panose="020B0604030504040204" pitchFamily="34" charset="0"/>
              <a:buChar char="–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4897641" indent="-544182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598600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7074370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8162735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9251099" indent="-54418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4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Data Mining and Predictive Analytics, By Daniel T. Larose. Copyright 2015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8883" y="2438402"/>
                <a:ext cx="21939885" cy="9601200"/>
              </a:xfrm>
            </p:spPr>
            <p:txBody>
              <a:bodyPr>
                <a:normAutofit lnSpcReduction="10000"/>
              </a:bodyPr>
              <a:lstStyle/>
              <a:p>
                <a:pPr marL="1088365" lvl="1" indent="0">
                  <a:spcBef>
                    <a:spcPts val="1428"/>
                  </a:spcBef>
                  <a:spcAft>
                    <a:spcPts val="2857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5700" dirty="0" smtClean="0">
                    <a:solidFill>
                      <a:srgbClr val="00B050"/>
                    </a:solidFill>
                  </a:rPr>
                  <a:t>Then the </a:t>
                </a:r>
                <a:r>
                  <a:rPr lang="en-US" sz="5700" i="1" dirty="0">
                    <a:solidFill>
                      <a:srgbClr val="00B050"/>
                    </a:solidFill>
                  </a:rPr>
                  <a:t>sum of squares between </a:t>
                </a:r>
                <a:r>
                  <a:rPr lang="en-US" sz="5700" dirty="0">
                    <a:solidFill>
                      <a:srgbClr val="00B050"/>
                    </a:solidFill>
                  </a:rPr>
                  <a:t>the clusters is:</a:t>
                </a:r>
                <a:endParaRPr lang="en-US" sz="57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088365" lvl="1" indent="0">
                  <a:spcBef>
                    <a:spcPts val="1428"/>
                  </a:spcBef>
                  <a:spcAft>
                    <a:spcPts val="2857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𝐷𝑖𝑠𝑡𝑎𝑛𝑐𝑒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  <a:p>
                <a:pPr marL="1088365" lvl="1" indent="0">
                  <a:spcBef>
                    <a:spcPts val="1428"/>
                  </a:spcBef>
                  <a:spcAft>
                    <a:spcPts val="2857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And the </a:t>
                </a:r>
                <a:r>
                  <a:rPr lang="en-US" sz="5700" i="1" dirty="0">
                    <a:solidFill>
                      <a:srgbClr val="00B050"/>
                    </a:solidFill>
                  </a:rPr>
                  <a:t>sum of squares error, </a:t>
                </a:r>
                <a:r>
                  <a:rPr lang="en-US" sz="5700" dirty="0">
                    <a:solidFill>
                      <a:srgbClr val="00B050"/>
                    </a:solidFill>
                  </a:rPr>
                  <a:t>or the </a:t>
                </a:r>
                <a:r>
                  <a:rPr lang="en-US" sz="5700" i="1" dirty="0">
                    <a:solidFill>
                      <a:srgbClr val="00B050"/>
                    </a:solidFill>
                  </a:rPr>
                  <a:t>sum of squares within </a:t>
                </a:r>
                <a:r>
                  <a:rPr lang="en-US" sz="5700" dirty="0">
                    <a:solidFill>
                      <a:srgbClr val="00B050"/>
                    </a:solidFill>
                  </a:rPr>
                  <a:t>the clusters is:</a:t>
                </a:r>
                <a:endParaRPr lang="en-US" sz="57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088365" lvl="1" indent="0">
                  <a:spcBef>
                    <a:spcPts val="1428"/>
                  </a:spcBef>
                  <a:spcAft>
                    <a:spcPts val="2857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𝑆𝐸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𝐷𝑖𝑠𝑡𝑎𝑛𝑐𝑒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 dirty="0">
                  <a:solidFill>
                    <a:srgbClr val="00B050"/>
                  </a:solidFill>
                </a:endParaRPr>
              </a:p>
              <a:p>
                <a:pPr marL="1088365" lvl="1" indent="0">
                  <a:spcBef>
                    <a:spcPts val="1428"/>
                  </a:spcBef>
                  <a:spcAft>
                    <a:spcPts val="2857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5700" dirty="0">
                    <a:solidFill>
                      <a:srgbClr val="00B050"/>
                    </a:solidFill>
                  </a:rPr>
                  <a:t>And the </a:t>
                </a:r>
                <a:r>
                  <a:rPr lang="en-US" sz="5700" i="1" dirty="0">
                    <a:solidFill>
                      <a:srgbClr val="00B050"/>
                    </a:solidFill>
                  </a:rPr>
                  <a:t>pseudo-F statistic </a:t>
                </a:r>
                <a:r>
                  <a:rPr lang="en-US" sz="5700" dirty="0">
                    <a:solidFill>
                      <a:srgbClr val="00B050"/>
                    </a:solidFill>
                  </a:rPr>
                  <a:t>is:</a:t>
                </a:r>
                <a:endParaRPr lang="en-US" sz="57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088365" lvl="1" indent="0">
                  <a:spcBef>
                    <a:spcPts val="1428"/>
                  </a:spcBef>
                  <a:spcAft>
                    <a:spcPts val="2857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𝑀𝑆𝐵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𝑀𝑆𝐸</m:t>
                          </m:r>
                        </m:den>
                      </m:f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𝑆𝑆𝐵</m:t>
                              </m:r>
                            </m:num>
                            <m:den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8883" y="2438402"/>
                <a:ext cx="21939885" cy="9601200"/>
              </a:xfrm>
              <a:blipFill rotWithShape="1">
                <a:blip r:embed="rId2"/>
                <a:stretch>
                  <a:fillRect t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1450" y="-32084"/>
            <a:ext cx="243776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673" tIns="108836" rIns="217673" bIns="108836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7600" kern="0" dirty="0">
                <a:solidFill>
                  <a:srgbClr val="3905BB"/>
                </a:solidFill>
              </a:rPr>
              <a:t>The pseudo-</a:t>
            </a:r>
            <a:r>
              <a:rPr lang="en-US" sz="7600" i="1" kern="0" dirty="0">
                <a:solidFill>
                  <a:srgbClr val="3905BB"/>
                </a:solidFill>
              </a:rPr>
              <a:t>F</a:t>
            </a:r>
            <a:r>
              <a:rPr lang="en-US" sz="7600" kern="0" dirty="0">
                <a:solidFill>
                  <a:srgbClr val="3905BB"/>
                </a:solidFill>
              </a:rPr>
              <a:t> Statistic (cont.)</a:t>
            </a:r>
          </a:p>
        </p:txBody>
      </p:sp>
    </p:spTree>
    <p:extLst>
      <p:ext uri="{BB962C8B-B14F-4D97-AF65-F5344CB8AC3E}">
        <p14:creationId xmlns:p14="http://schemas.microsoft.com/office/powerpoint/2010/main" val="11020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21494</TotalTime>
  <Words>1337</Words>
  <Application>Microsoft Office PowerPoint</Application>
  <PresentationFormat>Custom</PresentationFormat>
  <Paragraphs>171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user</cp:lastModifiedBy>
  <cp:revision>2626</cp:revision>
  <cp:lastPrinted>2016-12-11T00:19:30Z</cp:lastPrinted>
  <dcterms:created xsi:type="dcterms:W3CDTF">2014-11-12T21:47:38Z</dcterms:created>
  <dcterms:modified xsi:type="dcterms:W3CDTF">2022-03-15T18:47:09Z</dcterms:modified>
</cp:coreProperties>
</file>