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slideLayouts/slideLayout25.xml" ContentType="application/vnd.openxmlformats-officedocument.presentationml.slideLayout+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 id="2147483921" r:id="rId2"/>
  </p:sldMasterIdLst>
  <p:notesMasterIdLst>
    <p:notesMasterId r:id="rId24"/>
  </p:notesMasterIdLst>
  <p:sldIdLst>
    <p:sldId id="698" r:id="rId3"/>
    <p:sldId id="863" r:id="rId4"/>
    <p:sldId id="864" r:id="rId5"/>
    <p:sldId id="865" r:id="rId6"/>
    <p:sldId id="866" r:id="rId7"/>
    <p:sldId id="867" r:id="rId8"/>
    <p:sldId id="868" r:id="rId9"/>
    <p:sldId id="869" r:id="rId10"/>
    <p:sldId id="870" r:id="rId11"/>
    <p:sldId id="871" r:id="rId12"/>
    <p:sldId id="872" r:id="rId13"/>
    <p:sldId id="873" r:id="rId14"/>
    <p:sldId id="874" r:id="rId15"/>
    <p:sldId id="875" r:id="rId16"/>
    <p:sldId id="876" r:id="rId17"/>
    <p:sldId id="877" r:id="rId18"/>
    <p:sldId id="878" r:id="rId19"/>
    <p:sldId id="879" r:id="rId20"/>
    <p:sldId id="880" r:id="rId21"/>
    <p:sldId id="817" r:id="rId22"/>
    <p:sldId id="725" r:id="rId23"/>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19">
          <p15:clr>
            <a:srgbClr val="A4A3A4"/>
          </p15:clr>
        </p15:guide>
        <p15:guide id="2" pos="14387">
          <p15:clr>
            <a:srgbClr val="A4A3A4"/>
          </p15:clr>
        </p15:guide>
        <p15:guide id="3" pos="969">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FF89"/>
    <a:srgbClr val="CCFF66"/>
    <a:srgbClr val="FFFFCC"/>
    <a:srgbClr val="FFCC99"/>
    <a:srgbClr val="FAE159"/>
    <a:srgbClr val="F78D63"/>
    <a:srgbClr val="669900"/>
    <a:srgbClr val="B78B02"/>
    <a:srgbClr val="D09E02"/>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2" autoAdjust="0"/>
    <p:restoredTop sz="93428" autoAdjust="0"/>
  </p:normalViewPr>
  <p:slideViewPr>
    <p:cSldViewPr snapToGrid="0" snapToObjects="1">
      <p:cViewPr>
        <p:scale>
          <a:sx n="30" d="100"/>
          <a:sy n="30" d="100"/>
        </p:scale>
        <p:origin x="-912" y="-192"/>
      </p:cViewPr>
      <p:guideLst>
        <p:guide orient="horz" pos="519"/>
        <p:guide pos="14387"/>
        <p:guide pos="969"/>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72" d="100"/>
          <a:sy n="72" d="100"/>
        </p:scale>
        <p:origin x="359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2/8/2022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1</a:t>
            </a:fld>
            <a:endParaRPr lang="en-US" dirty="0"/>
          </a:p>
        </p:txBody>
      </p:sp>
    </p:spTree>
    <p:extLst>
      <p:ext uri="{BB962C8B-B14F-4D97-AF65-F5344CB8AC3E}">
        <p14:creationId xmlns:p14="http://schemas.microsoft.com/office/powerpoint/2010/main" val="371837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206" y="2244726"/>
            <a:ext cx="18283238" cy="4775200"/>
          </a:xfrm>
        </p:spPr>
        <p:txBody>
          <a:bodyPr anchor="b"/>
          <a:lstStyle>
            <a:lvl1pPr algn="ctr">
              <a:defRPr sz="11997"/>
            </a:lvl1pPr>
          </a:lstStyle>
          <a:p>
            <a:r>
              <a:rPr lang="en-US" smtClean="0"/>
              <a:t>Click to edit Master title style</a:t>
            </a:r>
            <a:endParaRPr lang="en-US" dirty="0"/>
          </a:p>
        </p:txBody>
      </p:sp>
      <p:sp>
        <p:nvSpPr>
          <p:cNvPr id="3" name="Subtitle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437864493"/>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726644967"/>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6" y="730250"/>
            <a:ext cx="5256431" cy="1162367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75963" y="730250"/>
            <a:ext cx="15464572" cy="116236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129943527"/>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24377650" cy="13716000"/>
          </a:xfrm>
        </p:spPr>
        <p:txBody>
          <a:bodyPr>
            <a:normAutofit/>
          </a:bodyPr>
          <a:lstStyle>
            <a:lvl1pPr marL="0" indent="0">
              <a:buNone/>
              <a:defRPr sz="3200">
                <a:solidFill>
                  <a:schemeClr val="bg2"/>
                </a:solidFill>
              </a:defRPr>
            </a:lvl1pPr>
          </a:lstStyle>
          <a:p>
            <a:endParaRPr lang="en-US" dirty="0"/>
          </a:p>
        </p:txBody>
      </p:sp>
    </p:spTree>
    <p:extLst>
      <p:ext uri="{BB962C8B-B14F-4D97-AF65-F5344CB8AC3E}">
        <p14:creationId xmlns:p14="http://schemas.microsoft.com/office/powerpoint/2010/main" val="155594644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act-Us">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3"/>
          </p:nvPr>
        </p:nvSpPr>
        <p:spPr>
          <a:xfrm>
            <a:off x="-1"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9412445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13420048" y="3753036"/>
            <a:ext cx="8676664" cy="4982164"/>
          </a:xfrm>
        </p:spPr>
        <p:txBody>
          <a:bodyPr>
            <a:normAutofit/>
          </a:bodyPr>
          <a:lstStyle>
            <a:lvl1pPr marL="0" indent="0">
              <a:buNone/>
              <a:defRPr sz="2000">
                <a:solidFill>
                  <a:schemeClr val="tx1">
                    <a:lumMod val="50000"/>
                    <a:lumOff val="50000"/>
                  </a:schemeClr>
                </a:solidFill>
              </a:defRPr>
            </a:lvl1pPr>
          </a:lstStyle>
          <a:p>
            <a:endParaRPr lang="en-US" dirty="0"/>
          </a:p>
        </p:txBody>
      </p:sp>
      <p:grpSp>
        <p:nvGrpSpPr>
          <p:cNvPr id="6" name="Group 5"/>
          <p:cNvGrpSpPr/>
          <p:nvPr userDrawn="1"/>
        </p:nvGrpSpPr>
        <p:grpSpPr>
          <a:xfrm>
            <a:off x="23029685" y="547086"/>
            <a:ext cx="923589" cy="826739"/>
            <a:chOff x="23051965" y="547086"/>
            <a:chExt cx="923589" cy="826739"/>
          </a:xfrm>
        </p:grpSpPr>
        <p:sp>
          <p:nvSpPr>
            <p:cNvPr id="7" name="Rectangle 6"/>
            <p:cNvSpPr/>
            <p:nvPr userDrawn="1"/>
          </p:nvSpPr>
          <p:spPr>
            <a:xfrm>
              <a:off x="23051965" y="547086"/>
              <a:ext cx="923589" cy="735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8" name="Rectangle 7"/>
            <p:cNvSpPr/>
            <p:nvPr userDrawn="1"/>
          </p:nvSpPr>
          <p:spPr>
            <a:xfrm>
              <a:off x="23051965" y="1282387"/>
              <a:ext cx="923589" cy="914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10" name="Rectangle 9"/>
            <p:cNvSpPr/>
            <p:nvPr userDrawn="1"/>
          </p:nvSpPr>
          <p:spPr>
            <a:xfrm>
              <a:off x="23051965" y="1197887"/>
              <a:ext cx="923589" cy="914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sp>
        <p:nvSpPr>
          <p:cNvPr id="11" name="TextBox 10"/>
          <p:cNvSpPr txBox="1"/>
          <p:nvPr userDrawn="1"/>
        </p:nvSpPr>
        <p:spPr>
          <a:xfrm>
            <a:off x="23104843" y="607069"/>
            <a:ext cx="773287" cy="584703"/>
          </a:xfrm>
          <a:prstGeom prst="rect">
            <a:avLst/>
          </a:prstGeom>
          <a:noFill/>
        </p:spPr>
        <p:txBody>
          <a:bodyPr wrap="none" lIns="182807" tIns="91404" rIns="182807" bIns="91404" rtlCol="0">
            <a:spAutoFit/>
          </a:bodyPr>
          <a:lstStyle/>
          <a:p>
            <a:pPr algn="ctr"/>
            <a:fld id="{260E2A6B-A809-4840-BF14-8648BC0BDF87}" type="slidenum">
              <a:rPr lang="id-ID" sz="2600" b="0" smtClean="0">
                <a:solidFill>
                  <a:schemeClr val="bg1"/>
                </a:solidFill>
                <a:latin typeface="Lato Regular"/>
                <a:cs typeface="Lato Regular"/>
              </a:rPr>
              <a:pPr algn="ctr"/>
              <a:t>‹#›</a:t>
            </a:fld>
            <a:endParaRPr lang="id-ID" sz="2600" b="0" dirty="0">
              <a:solidFill>
                <a:schemeClr val="bg1"/>
              </a:solidFill>
              <a:latin typeface="Lato Regular"/>
              <a:cs typeface="Lato Regular"/>
            </a:endParaRPr>
          </a:p>
        </p:txBody>
      </p:sp>
      <p:sp>
        <p:nvSpPr>
          <p:cNvPr id="12"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1"/>
          </a:solidFill>
          <a:ln>
            <a:noFill/>
          </a:ln>
          <a:effectLst/>
          <a:extLst/>
        </p:spPr>
        <p:txBody>
          <a:bodyPr wrap="none" anchor="ctr"/>
          <a:lstStyle/>
          <a:p>
            <a:endParaRPr lang="en-US" dirty="0">
              <a:latin typeface="Calibri Light"/>
            </a:endParaRPr>
          </a:p>
        </p:txBody>
      </p:sp>
      <p:sp>
        <p:nvSpPr>
          <p:cNvPr id="1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1"/>
          </a:solidFill>
          <a:ln>
            <a:noFill/>
          </a:ln>
          <a:effectLst/>
          <a:extLst/>
        </p:spPr>
        <p:txBody>
          <a:bodyPr wrap="none" anchor="ctr"/>
          <a:lstStyle/>
          <a:p>
            <a:endParaRPr lang="en-US" dirty="0">
              <a:latin typeface="Calibri Light"/>
            </a:endParaRPr>
          </a:p>
        </p:txBody>
      </p:sp>
      <p:sp>
        <p:nvSpPr>
          <p:cNvPr id="18"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4" name="TextBox 13"/>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2"/>
                </a:solidFill>
                <a:latin typeface="Lato Regular"/>
                <a:cs typeface="Lato Regular"/>
              </a:rPr>
              <a:t>Group 8, </a:t>
            </a:r>
            <a:r>
              <a:rPr lang="id-ID" sz="2400" b="0" dirty="0" err="1" smtClean="0">
                <a:solidFill>
                  <a:schemeClr val="tx2"/>
                </a:solidFill>
                <a:latin typeface="Lato Regular"/>
                <a:cs typeface="Lato Regular"/>
              </a:rPr>
              <a:t>Section-A</a:t>
            </a:r>
            <a:endParaRPr lang="id-ID" sz="2400" b="0" dirty="0">
              <a:solidFill>
                <a:schemeClr val="tx2"/>
              </a:solidFill>
              <a:latin typeface="Lato Light"/>
              <a:cs typeface="Lato Light"/>
            </a:endParaRPr>
          </a:p>
        </p:txBody>
      </p:sp>
    </p:spTree>
    <p:extLst>
      <p:ext uri="{BB962C8B-B14F-4D97-AF65-F5344CB8AC3E}">
        <p14:creationId xmlns:p14="http://schemas.microsoft.com/office/powerpoint/2010/main" val="258156638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xmlns:p14="http://schemas.microsoft.com/office/powerpoint/2010/main" spd="med" advClick="0" advTm="300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6094412" y="6248400"/>
            <a:ext cx="16454914" cy="3788724"/>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4412" y="10006644"/>
            <a:ext cx="16454914" cy="2743200"/>
          </a:xfrm>
        </p:spPr>
        <p:txBody>
          <a:bodyPr/>
          <a:lstStyle>
            <a:lvl1pPr marL="0" indent="0" algn="l">
              <a:buNone/>
              <a:defRPr sz="4300" b="1">
                <a:solidFill>
                  <a:schemeClr val="tx2"/>
                </a:solidFill>
              </a:defRPr>
            </a:lvl1pPr>
            <a:lvl2pPr marL="1088365" indent="0" algn="ctr">
              <a:buNone/>
            </a:lvl2pPr>
            <a:lvl3pPr marL="2176729" indent="0" algn="ctr">
              <a:buNone/>
            </a:lvl3pPr>
            <a:lvl4pPr marL="3265094" indent="0" algn="ctr">
              <a:buNone/>
            </a:lvl4pPr>
            <a:lvl5pPr marL="4353458" indent="0" algn="ctr">
              <a:buNone/>
            </a:lvl5pPr>
            <a:lvl6pPr marL="5441823" indent="0" algn="ctr">
              <a:buNone/>
            </a:lvl6pPr>
            <a:lvl7pPr marL="6530188" indent="0" algn="ctr">
              <a:buNone/>
            </a:lvl7pPr>
            <a:lvl8pPr marL="7618552" indent="0" algn="ctr">
              <a:buNone/>
            </a:lvl8pPr>
            <a:lvl9pPr marL="8706917"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21461470" y="2221327"/>
            <a:ext cx="4572000" cy="1015735"/>
          </a:xfrm>
        </p:spPr>
        <p:txBody>
          <a:bodyPr/>
          <a:lstStyle/>
          <a:p>
            <a:endParaRPr lang="en-US" dirty="0"/>
          </a:p>
        </p:txBody>
      </p:sp>
      <p:sp>
        <p:nvSpPr>
          <p:cNvPr id="17" name="Footer Placeholder 16"/>
          <p:cNvSpPr>
            <a:spLocks noGrp="1"/>
          </p:cNvSpPr>
          <p:nvPr>
            <p:ph type="ftr" sz="quarter" idx="11"/>
          </p:nvPr>
        </p:nvSpPr>
        <p:spPr bwMode="auto">
          <a:xfrm rot="5400000">
            <a:off x="20085733" y="8235456"/>
            <a:ext cx="7315200" cy="1023861"/>
          </a:xfrm>
        </p:spPr>
        <p:txBody>
          <a:bodyPr/>
          <a:lstStyle/>
          <a:p>
            <a:endParaRPr lang="en-US" dirty="0"/>
          </a:p>
        </p:txBody>
      </p:sp>
      <p:sp>
        <p:nvSpPr>
          <p:cNvPr id="10" name="Rectangle 9"/>
          <p:cNvSpPr/>
          <p:nvPr/>
        </p:nvSpPr>
        <p:spPr bwMode="auto">
          <a:xfrm>
            <a:off x="1015735" y="0"/>
            <a:ext cx="1625177" cy="13716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2" name="Rectangle 11"/>
          <p:cNvSpPr/>
          <p:nvPr/>
        </p:nvSpPr>
        <p:spPr bwMode="auto">
          <a:xfrm>
            <a:off x="736704" y="0"/>
            <a:ext cx="279031" cy="13716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4" name="Rectangle 13"/>
          <p:cNvSpPr/>
          <p:nvPr/>
        </p:nvSpPr>
        <p:spPr bwMode="auto">
          <a:xfrm>
            <a:off x="2640912" y="0"/>
            <a:ext cx="484866" cy="13716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9" name="Rectangle 18"/>
          <p:cNvSpPr/>
          <p:nvPr/>
        </p:nvSpPr>
        <p:spPr bwMode="auto">
          <a:xfrm>
            <a:off x="3042727" y="0"/>
            <a:ext cx="613920" cy="13716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1" name="Straight Connector 10"/>
          <p:cNvSpPr>
            <a:spLocks noChangeShapeType="1"/>
          </p:cNvSpPr>
          <p:nvPr/>
        </p:nvSpPr>
        <p:spPr bwMode="auto">
          <a:xfrm>
            <a:off x="283510" y="0"/>
            <a:ext cx="0" cy="13716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8" name="Straight Connector 17"/>
          <p:cNvSpPr>
            <a:spLocks noChangeShapeType="1"/>
          </p:cNvSpPr>
          <p:nvPr/>
        </p:nvSpPr>
        <p:spPr bwMode="auto">
          <a:xfrm>
            <a:off x="2437765" y="0"/>
            <a:ext cx="0" cy="13716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20" name="Straight Connector 19"/>
          <p:cNvSpPr>
            <a:spLocks noChangeShapeType="1"/>
          </p:cNvSpPr>
          <p:nvPr/>
        </p:nvSpPr>
        <p:spPr bwMode="auto">
          <a:xfrm>
            <a:off x="2277039" y="0"/>
            <a:ext cx="0" cy="13716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6" name="Straight Connector 15"/>
          <p:cNvSpPr>
            <a:spLocks noChangeShapeType="1"/>
          </p:cNvSpPr>
          <p:nvPr/>
        </p:nvSpPr>
        <p:spPr bwMode="auto">
          <a:xfrm>
            <a:off x="4603174" y="0"/>
            <a:ext cx="0" cy="13716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5" name="Straight Connector 14"/>
          <p:cNvSpPr>
            <a:spLocks noChangeShapeType="1"/>
          </p:cNvSpPr>
          <p:nvPr/>
        </p:nvSpPr>
        <p:spPr bwMode="auto">
          <a:xfrm>
            <a:off x="2844059" y="0"/>
            <a:ext cx="0" cy="13716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22" name="Straight Connector 21"/>
          <p:cNvSpPr>
            <a:spLocks noChangeShapeType="1"/>
          </p:cNvSpPr>
          <p:nvPr/>
        </p:nvSpPr>
        <p:spPr bwMode="auto">
          <a:xfrm>
            <a:off x="24297287" y="0"/>
            <a:ext cx="0" cy="13716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27" name="Rectangle 26"/>
          <p:cNvSpPr/>
          <p:nvPr/>
        </p:nvSpPr>
        <p:spPr bwMode="auto">
          <a:xfrm>
            <a:off x="3250353" y="0"/>
            <a:ext cx="203147" cy="13716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1" name="Oval 20"/>
          <p:cNvSpPr/>
          <p:nvPr/>
        </p:nvSpPr>
        <p:spPr bwMode="auto">
          <a:xfrm>
            <a:off x="1625177" y="6858000"/>
            <a:ext cx="3453500" cy="25908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3" name="Oval 22"/>
          <p:cNvSpPr/>
          <p:nvPr/>
        </p:nvSpPr>
        <p:spPr bwMode="auto">
          <a:xfrm>
            <a:off x="3491442" y="9733504"/>
            <a:ext cx="1710019" cy="128284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4" name="Oval 23"/>
          <p:cNvSpPr/>
          <p:nvPr/>
        </p:nvSpPr>
        <p:spPr bwMode="auto">
          <a:xfrm>
            <a:off x="2908789" y="11001264"/>
            <a:ext cx="365665"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6" name="Oval 25"/>
          <p:cNvSpPr/>
          <p:nvPr/>
        </p:nvSpPr>
        <p:spPr bwMode="auto">
          <a:xfrm>
            <a:off x="4436732" y="11576304"/>
            <a:ext cx="731330" cy="5486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5" name="Oval 24"/>
          <p:cNvSpPr/>
          <p:nvPr/>
        </p:nvSpPr>
        <p:spPr>
          <a:xfrm>
            <a:off x="5078677" y="8991600"/>
            <a:ext cx="975106" cy="7315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3533863" y="9857404"/>
            <a:ext cx="1625177" cy="1035048"/>
          </a:xfrm>
        </p:spPr>
        <p:txBody>
          <a:bodyPr/>
          <a:lstStyle/>
          <a:p>
            <a:fld id="{FCEE2C88-6C8F-484D-AF69-578F576B1F4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1218883" y="3200400"/>
            <a:ext cx="19908414" cy="97475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US" dirty="0"/>
          </a:p>
        </p:txBody>
      </p:sp>
      <p:sp>
        <p:nvSpPr>
          <p:cNvPr id="9" name="Slide Number Placeholder 8"/>
          <p:cNvSpPr>
            <a:spLocks noGrp="1"/>
          </p:cNvSpPr>
          <p:nvPr>
            <p:ph type="sldNum" sz="quarter" idx="15"/>
          </p:nvPr>
        </p:nvSpPr>
        <p:spPr/>
        <p:txBody>
          <a:bodyPr rtlCol="0"/>
          <a:lstStyle/>
          <a:p>
            <a:fld id="{FCEE2C88-6C8F-484D-AF69-578F576B1F44}"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4412" y="5791200"/>
            <a:ext cx="16454914" cy="4107180"/>
          </a:xfrm>
        </p:spPr>
        <p:txBody>
          <a:bodyPr/>
          <a:lstStyle>
            <a:lvl1pPr algn="l">
              <a:buNone/>
              <a:defRPr sz="71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4412" y="10020300"/>
            <a:ext cx="16454914" cy="2743200"/>
          </a:xfrm>
        </p:spPr>
        <p:txBody>
          <a:bodyPr anchor="t"/>
          <a:lstStyle>
            <a:lvl1pPr marL="0" indent="0">
              <a:buNone/>
              <a:defRPr sz="4300" b="1">
                <a:solidFill>
                  <a:schemeClr val="tx2"/>
                </a:solidFill>
              </a:defRPr>
            </a:lvl1pPr>
            <a:lvl2pPr>
              <a:buNone/>
              <a:defRPr sz="4300">
                <a:solidFill>
                  <a:schemeClr val="tx1">
                    <a:tint val="75000"/>
                  </a:schemeClr>
                </a:solidFill>
              </a:defRPr>
            </a:lvl2pPr>
            <a:lvl3pPr>
              <a:buNone/>
              <a:defRPr sz="3800">
                <a:solidFill>
                  <a:schemeClr val="tx1">
                    <a:tint val="75000"/>
                  </a:schemeClr>
                </a:solidFill>
              </a:defRPr>
            </a:lvl3pPr>
            <a:lvl4pPr>
              <a:buNone/>
              <a:defRPr sz="3300">
                <a:solidFill>
                  <a:schemeClr val="tx1">
                    <a:tint val="75000"/>
                  </a:schemeClr>
                </a:solidFill>
              </a:defRPr>
            </a:lvl4pPr>
            <a:lvl5pPr>
              <a:buNone/>
              <a:defRPr sz="33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21457831" y="2213997"/>
            <a:ext cx="4572000" cy="1015735"/>
          </a:xfrm>
        </p:spPr>
        <p:txBody>
          <a:bodyPr/>
          <a:lstStyle/>
          <a:p>
            <a:endParaRPr lang="en-US" dirty="0"/>
          </a:p>
        </p:txBody>
      </p:sp>
      <p:sp>
        <p:nvSpPr>
          <p:cNvPr id="5" name="Footer Placeholder 4"/>
          <p:cNvSpPr>
            <a:spLocks noGrp="1"/>
          </p:cNvSpPr>
          <p:nvPr>
            <p:ph type="ftr" sz="quarter" idx="11"/>
          </p:nvPr>
        </p:nvSpPr>
        <p:spPr bwMode="auto">
          <a:xfrm rot="5400000">
            <a:off x="20086231" y="8229734"/>
            <a:ext cx="7315200" cy="1023861"/>
          </a:xfrm>
        </p:spPr>
        <p:txBody>
          <a:bodyPr/>
          <a:lstStyle/>
          <a:p>
            <a:endParaRPr lang="en-US" dirty="0"/>
          </a:p>
        </p:txBody>
      </p:sp>
      <p:sp>
        <p:nvSpPr>
          <p:cNvPr id="9" name="Rectangle 8"/>
          <p:cNvSpPr/>
          <p:nvPr/>
        </p:nvSpPr>
        <p:spPr bwMode="auto">
          <a:xfrm>
            <a:off x="1015735" y="0"/>
            <a:ext cx="1625177" cy="13716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0" name="Rectangle 9"/>
          <p:cNvSpPr/>
          <p:nvPr/>
        </p:nvSpPr>
        <p:spPr bwMode="auto">
          <a:xfrm>
            <a:off x="736704" y="0"/>
            <a:ext cx="279031" cy="13716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1" name="Rectangle 10"/>
          <p:cNvSpPr/>
          <p:nvPr/>
        </p:nvSpPr>
        <p:spPr bwMode="auto">
          <a:xfrm>
            <a:off x="2640912" y="0"/>
            <a:ext cx="484866" cy="13716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2" name="Rectangle 11"/>
          <p:cNvSpPr/>
          <p:nvPr/>
        </p:nvSpPr>
        <p:spPr bwMode="auto">
          <a:xfrm>
            <a:off x="3042727" y="0"/>
            <a:ext cx="613920" cy="13716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3" name="Straight Connector 12"/>
          <p:cNvSpPr>
            <a:spLocks noChangeShapeType="1"/>
          </p:cNvSpPr>
          <p:nvPr/>
        </p:nvSpPr>
        <p:spPr bwMode="auto">
          <a:xfrm>
            <a:off x="283510" y="0"/>
            <a:ext cx="0" cy="13716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4" name="Straight Connector 13"/>
          <p:cNvSpPr>
            <a:spLocks noChangeShapeType="1"/>
          </p:cNvSpPr>
          <p:nvPr/>
        </p:nvSpPr>
        <p:spPr bwMode="auto">
          <a:xfrm>
            <a:off x="2437765" y="0"/>
            <a:ext cx="0" cy="13716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5" name="Straight Connector 14"/>
          <p:cNvSpPr>
            <a:spLocks noChangeShapeType="1"/>
          </p:cNvSpPr>
          <p:nvPr/>
        </p:nvSpPr>
        <p:spPr bwMode="auto">
          <a:xfrm>
            <a:off x="2277039" y="0"/>
            <a:ext cx="0" cy="13716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6" name="Straight Connector 15"/>
          <p:cNvSpPr>
            <a:spLocks noChangeShapeType="1"/>
          </p:cNvSpPr>
          <p:nvPr/>
        </p:nvSpPr>
        <p:spPr bwMode="auto">
          <a:xfrm>
            <a:off x="4603174" y="0"/>
            <a:ext cx="0" cy="13716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7" name="Straight Connector 16"/>
          <p:cNvSpPr>
            <a:spLocks noChangeShapeType="1"/>
          </p:cNvSpPr>
          <p:nvPr/>
        </p:nvSpPr>
        <p:spPr bwMode="auto">
          <a:xfrm>
            <a:off x="2844059" y="0"/>
            <a:ext cx="0" cy="13716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8" name="Rectangle 17"/>
          <p:cNvSpPr/>
          <p:nvPr/>
        </p:nvSpPr>
        <p:spPr bwMode="auto">
          <a:xfrm>
            <a:off x="3250353" y="0"/>
            <a:ext cx="203147" cy="13716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19" name="Oval 18"/>
          <p:cNvSpPr/>
          <p:nvPr/>
        </p:nvSpPr>
        <p:spPr bwMode="auto">
          <a:xfrm>
            <a:off x="1625177" y="6858000"/>
            <a:ext cx="3453500" cy="25908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0" name="Oval 19"/>
          <p:cNvSpPr/>
          <p:nvPr/>
        </p:nvSpPr>
        <p:spPr bwMode="auto">
          <a:xfrm>
            <a:off x="3531624" y="9733504"/>
            <a:ext cx="1710019" cy="128284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1" name="Oval 20"/>
          <p:cNvSpPr/>
          <p:nvPr/>
        </p:nvSpPr>
        <p:spPr bwMode="auto">
          <a:xfrm>
            <a:off x="2908789" y="11001264"/>
            <a:ext cx="365665"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2" name="Oval 21"/>
          <p:cNvSpPr/>
          <p:nvPr/>
        </p:nvSpPr>
        <p:spPr bwMode="auto">
          <a:xfrm>
            <a:off x="4436732" y="11582400"/>
            <a:ext cx="731330" cy="5486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3" name="Oval 22"/>
          <p:cNvSpPr/>
          <p:nvPr/>
        </p:nvSpPr>
        <p:spPr bwMode="auto">
          <a:xfrm>
            <a:off x="5009468" y="8959776"/>
            <a:ext cx="975106" cy="7315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6" name="Straight Connector 25"/>
          <p:cNvSpPr>
            <a:spLocks noChangeShapeType="1"/>
          </p:cNvSpPr>
          <p:nvPr/>
        </p:nvSpPr>
        <p:spPr bwMode="auto">
          <a:xfrm>
            <a:off x="24254866" y="0"/>
            <a:ext cx="0" cy="13716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6" name="Slide Number Placeholder 5"/>
          <p:cNvSpPr>
            <a:spLocks noGrp="1"/>
          </p:cNvSpPr>
          <p:nvPr>
            <p:ph type="sldNum" sz="quarter" idx="12"/>
          </p:nvPr>
        </p:nvSpPr>
        <p:spPr bwMode="auto">
          <a:xfrm>
            <a:off x="3574045" y="9857404"/>
            <a:ext cx="1625177" cy="1035048"/>
          </a:xfrm>
        </p:spPr>
        <p:txBody>
          <a:bodyPr/>
          <a:lstStyle/>
          <a:p>
            <a:fld id="{FCEE2C88-6C8F-484D-AF69-578F576B1F4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
        <p:nvSpPr>
          <p:cNvPr id="9" name="Content Placeholder 8"/>
          <p:cNvSpPr>
            <a:spLocks noGrp="1"/>
          </p:cNvSpPr>
          <p:nvPr>
            <p:ph sz="quarter" idx="1"/>
          </p:nvPr>
        </p:nvSpPr>
        <p:spPr>
          <a:xfrm>
            <a:off x="1218883" y="3200400"/>
            <a:ext cx="9751060" cy="9144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11384363" y="3200400"/>
            <a:ext cx="9751060" cy="9144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8883" y="546100"/>
            <a:ext cx="20111561" cy="2286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dirty="0"/>
          </a:p>
        </p:txBody>
      </p:sp>
      <p:sp>
        <p:nvSpPr>
          <p:cNvPr id="11" name="Content Placeholder 10"/>
          <p:cNvSpPr>
            <a:spLocks noGrp="1"/>
          </p:cNvSpPr>
          <p:nvPr>
            <p:ph sz="quarter" idx="2"/>
          </p:nvPr>
        </p:nvSpPr>
        <p:spPr>
          <a:xfrm>
            <a:off x="1218883" y="4724400"/>
            <a:ext cx="9751060" cy="7772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11655564" y="4724400"/>
            <a:ext cx="9751060" cy="7772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1218883" y="3139440"/>
            <a:ext cx="9751060" cy="1316736"/>
          </a:xfrm>
          <a:prstGeom prst="roundRect">
            <a:avLst>
              <a:gd name="adj" fmla="val 16667"/>
            </a:avLst>
          </a:prstGeom>
          <a:solidFill>
            <a:schemeClr val="accent1"/>
          </a:solidFill>
        </p:spPr>
        <p:txBody>
          <a:bodyPr rtlCol="0" anchor="ctr">
            <a:noAutofit/>
          </a:bodyPr>
          <a:lstStyle>
            <a:lvl1pPr marL="0" indent="0">
              <a:buFontTx/>
              <a:buNone/>
              <a:defRPr sz="48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11579384" y="3139440"/>
            <a:ext cx="9751060" cy="1316736"/>
          </a:xfrm>
          <a:prstGeom prst="roundRect">
            <a:avLst>
              <a:gd name="adj" fmla="val 16667"/>
            </a:avLst>
          </a:prstGeom>
          <a:solidFill>
            <a:schemeClr val="accent1"/>
          </a:solidFill>
        </p:spPr>
        <p:txBody>
          <a:bodyPr rtlCol="0" anchor="ctr">
            <a:noAutofit/>
          </a:bodyPr>
          <a:lstStyle>
            <a:lvl1pPr marL="0" indent="0">
              <a:buFontTx/>
              <a:buNone/>
              <a:defRPr sz="4800" b="1">
                <a:solidFill>
                  <a:srgbClr val="FFFFFF"/>
                </a:solidFill>
              </a:defRPr>
            </a:lvl1pPr>
          </a:lstStyle>
          <a:p>
            <a:pPr lvl="0" eaLnBrk="1" latinLnBrk="0" hangingPunct="1"/>
            <a:r>
              <a:rPr kumimoji="0" lang="en-US" smtClean="0"/>
              <a:t>Click to edit Master text styles</a:t>
            </a: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909559229"/>
      </p:ext>
    </p:extLst>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dirty="0"/>
          </a:p>
        </p:txBody>
      </p:sp>
      <p:sp>
        <p:nvSpPr>
          <p:cNvPr id="7" name="Slide Number Placeholder 6"/>
          <p:cNvSpPr>
            <a:spLocks noGrp="1"/>
          </p:cNvSpPr>
          <p:nvPr>
            <p:ph type="sldNum" sz="quarter" idx="11"/>
          </p:nvPr>
        </p:nvSpPr>
        <p:spPr/>
        <p:txBody>
          <a:bodyPr rtlCol="0"/>
          <a:lstStyle/>
          <a:p>
            <a:fld id="{FCEE2C88-6C8F-484D-AF69-578F576B1F44}"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23361915" y="0"/>
            <a:ext cx="0" cy="13716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217673" tIns="108836" rIns="217673" bIns="108836" anchor="t" compatLnSpc="1"/>
          <a:lstStyle/>
          <a:p>
            <a:endParaRPr kumimoji="0" lang="en-US" dirty="0"/>
          </a:p>
        </p:txBody>
      </p:sp>
      <p:sp>
        <p:nvSpPr>
          <p:cNvPr id="2" name="Title 1"/>
          <p:cNvSpPr>
            <a:spLocks noGrp="1"/>
          </p:cNvSpPr>
          <p:nvPr>
            <p:ph type="title"/>
          </p:nvPr>
        </p:nvSpPr>
        <p:spPr>
          <a:xfrm rot="5400000">
            <a:off x="11090188" y="6248559"/>
            <a:ext cx="12618720" cy="1218883"/>
          </a:xfrm>
        </p:spPr>
        <p:txBody>
          <a:bodyPr anchor="b"/>
          <a:lstStyle>
            <a:lvl1pPr algn="l">
              <a:buNone/>
              <a:defRPr sz="48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8161349" y="548640"/>
            <a:ext cx="4071068" cy="9966960"/>
          </a:xfrm>
        </p:spPr>
        <p:txBody>
          <a:bodyPr/>
          <a:lstStyle>
            <a:lvl1pPr marL="0" indent="0">
              <a:spcBef>
                <a:spcPts val="952"/>
              </a:spcBef>
              <a:spcAft>
                <a:spcPts val="2381"/>
              </a:spcAft>
              <a:buNone/>
              <a:defRPr sz="2900"/>
            </a:lvl1pPr>
            <a:lvl2pPr>
              <a:buNone/>
              <a:defRPr sz="2900"/>
            </a:lvl2pPr>
            <a:lvl3pPr>
              <a:buNone/>
              <a:defRPr sz="2400"/>
            </a:lvl3pPr>
            <a:lvl4pPr>
              <a:buNone/>
              <a:defRPr sz="2100"/>
            </a:lvl4pPr>
            <a:lvl5pPr>
              <a:buNone/>
              <a:defRPr sz="21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16658061" y="0"/>
            <a:ext cx="0" cy="13716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dirty="0"/>
          </a:p>
        </p:txBody>
      </p:sp>
      <p:sp>
        <p:nvSpPr>
          <p:cNvPr id="9" name="Straight Connector 8"/>
          <p:cNvSpPr>
            <a:spLocks noChangeShapeType="1"/>
          </p:cNvSpPr>
          <p:nvPr/>
        </p:nvSpPr>
        <p:spPr bwMode="auto">
          <a:xfrm>
            <a:off x="16508489" y="0"/>
            <a:ext cx="0" cy="13716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217673" tIns="108836" rIns="217673" bIns="108836" anchor="t" compatLnSpc="1"/>
          <a:lstStyle/>
          <a:p>
            <a:endParaRPr kumimoji="0" lang="en-US" dirty="0"/>
          </a:p>
        </p:txBody>
      </p:sp>
      <p:sp>
        <p:nvSpPr>
          <p:cNvPr id="11" name="Straight Connector 10"/>
          <p:cNvSpPr>
            <a:spLocks noChangeShapeType="1"/>
          </p:cNvSpPr>
          <p:nvPr/>
        </p:nvSpPr>
        <p:spPr bwMode="auto">
          <a:xfrm>
            <a:off x="23971356" y="0"/>
            <a:ext cx="0" cy="13716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2" name="Rectangle 11"/>
          <p:cNvSpPr/>
          <p:nvPr/>
        </p:nvSpPr>
        <p:spPr bwMode="auto">
          <a:xfrm>
            <a:off x="23565062" y="0"/>
            <a:ext cx="812588" cy="13716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3" name="Straight Connector 12"/>
          <p:cNvSpPr>
            <a:spLocks noChangeShapeType="1"/>
          </p:cNvSpPr>
          <p:nvPr/>
        </p:nvSpPr>
        <p:spPr bwMode="auto">
          <a:xfrm>
            <a:off x="23768209" y="0"/>
            <a:ext cx="0" cy="13716000"/>
          </a:xfrm>
          <a:prstGeom prst="line">
            <a:avLst/>
          </a:prstGeom>
          <a:noFill/>
          <a:ln w="9525" cap="flat" cmpd="sng" algn="ctr">
            <a:solidFill>
              <a:schemeClr val="accent1"/>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4" name="Oval 13"/>
          <p:cNvSpPr/>
          <p:nvPr/>
        </p:nvSpPr>
        <p:spPr>
          <a:xfrm>
            <a:off x="21744864" y="11430000"/>
            <a:ext cx="1462659" cy="10972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18" name="Content Placeholder 17"/>
          <p:cNvSpPr>
            <a:spLocks noGrp="1"/>
          </p:cNvSpPr>
          <p:nvPr>
            <p:ph sz="quarter" idx="1"/>
          </p:nvPr>
        </p:nvSpPr>
        <p:spPr>
          <a:xfrm>
            <a:off x="812588" y="548640"/>
            <a:ext cx="15032884" cy="1265529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dirty="0"/>
          </a:p>
        </p:txBody>
      </p:sp>
      <p:sp>
        <p:nvSpPr>
          <p:cNvPr id="22" name="Slide Number Placeholder 21"/>
          <p:cNvSpPr>
            <a:spLocks noGrp="1"/>
          </p:cNvSpPr>
          <p:nvPr>
            <p:ph type="sldNum" sz="quarter" idx="15"/>
          </p:nvPr>
        </p:nvSpPr>
        <p:spPr/>
        <p:txBody>
          <a:bodyPr rtlCol="0"/>
          <a:lstStyle/>
          <a:p>
            <a:fld id="{FCEE2C88-6C8F-484D-AF69-578F576B1F44}"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23361915" y="0"/>
            <a:ext cx="0" cy="13716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3" name="Oval 12"/>
          <p:cNvSpPr/>
          <p:nvPr/>
        </p:nvSpPr>
        <p:spPr>
          <a:xfrm>
            <a:off x="21744864" y="11430000"/>
            <a:ext cx="1462659" cy="10972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 name="Title 1"/>
          <p:cNvSpPr>
            <a:spLocks noGrp="1"/>
          </p:cNvSpPr>
          <p:nvPr>
            <p:ph type="title"/>
          </p:nvPr>
        </p:nvSpPr>
        <p:spPr>
          <a:xfrm rot="5400000">
            <a:off x="11032291" y="6248559"/>
            <a:ext cx="12618720" cy="1218883"/>
          </a:xfrm>
        </p:spPr>
        <p:txBody>
          <a:bodyPr anchor="b"/>
          <a:lstStyle>
            <a:lvl1pPr algn="l">
              <a:buNone/>
              <a:defRPr sz="48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16454914" cy="13716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76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18037429" y="529590"/>
            <a:ext cx="4062942" cy="9912096"/>
          </a:xfrm>
        </p:spPr>
        <p:txBody>
          <a:bodyPr rot="0" spcFirstLastPara="0" vertOverflow="overflow" horzOverflow="overflow" vert="horz" wrap="square" lIns="217673" tIns="108836" rIns="217673" bIns="108836" numCol="1" spcCol="653019" rtlCol="0" fromWordArt="0" anchor="t" anchorCtr="0" forceAA="0" compatLnSpc="1">
            <a:normAutofit/>
          </a:bodyPr>
          <a:lstStyle>
            <a:lvl1pPr marL="0" indent="0">
              <a:spcBef>
                <a:spcPts val="238"/>
              </a:spcBef>
              <a:spcAft>
                <a:spcPts val="952"/>
              </a:spcAft>
              <a:buFontTx/>
              <a:buNone/>
              <a:defRPr sz="2900"/>
            </a:lvl1pPr>
            <a:lvl2pPr>
              <a:defRPr sz="2900"/>
            </a:lvl2pPr>
            <a:lvl3pPr>
              <a:defRPr sz="2400"/>
            </a:lvl3pPr>
            <a:lvl4pPr>
              <a:defRPr sz="2100"/>
            </a:lvl4pPr>
            <a:lvl5pPr>
              <a:defRPr sz="21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23971356" y="0"/>
            <a:ext cx="0" cy="13716000"/>
          </a:xfrm>
          <a:prstGeom prst="line">
            <a:avLst/>
          </a:prstGeom>
          <a:noFill/>
          <a:ln w="9525" cap="flat" cmpd="sng" algn="ctr">
            <a:solidFill>
              <a:schemeClr val="tx1"/>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1" name="Rectangle 10"/>
          <p:cNvSpPr/>
          <p:nvPr/>
        </p:nvSpPr>
        <p:spPr bwMode="auto">
          <a:xfrm>
            <a:off x="23565062" y="0"/>
            <a:ext cx="812588" cy="13716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2" name="Straight Connector 11"/>
          <p:cNvSpPr>
            <a:spLocks noChangeShapeType="1"/>
          </p:cNvSpPr>
          <p:nvPr/>
        </p:nvSpPr>
        <p:spPr bwMode="auto">
          <a:xfrm>
            <a:off x="23768209" y="0"/>
            <a:ext cx="0" cy="13716000"/>
          </a:xfrm>
          <a:prstGeom prst="line">
            <a:avLst/>
          </a:prstGeom>
          <a:noFill/>
          <a:ln w="9525" cap="flat" cmpd="sng" algn="ctr">
            <a:solidFill>
              <a:schemeClr val="accent1"/>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9" name="Straight Connector 18"/>
          <p:cNvSpPr>
            <a:spLocks noChangeShapeType="1"/>
          </p:cNvSpPr>
          <p:nvPr/>
        </p:nvSpPr>
        <p:spPr bwMode="auto">
          <a:xfrm>
            <a:off x="16658061" y="0"/>
            <a:ext cx="0" cy="13716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dirty="0"/>
          </a:p>
        </p:txBody>
      </p:sp>
      <p:sp>
        <p:nvSpPr>
          <p:cNvPr id="20" name="Straight Connector 19"/>
          <p:cNvSpPr>
            <a:spLocks noChangeShapeType="1"/>
          </p:cNvSpPr>
          <p:nvPr/>
        </p:nvSpPr>
        <p:spPr bwMode="auto">
          <a:xfrm>
            <a:off x="16508489" y="0"/>
            <a:ext cx="0" cy="13716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217673" tIns="108836" rIns="217673" bIns="108836" anchor="t" compatLnSpc="1"/>
          <a:lstStyle/>
          <a:p>
            <a:endParaRPr kumimoji="0" lang="en-US" dirty="0"/>
          </a:p>
        </p:txBody>
      </p:sp>
      <p:sp>
        <p:nvSpPr>
          <p:cNvPr id="17" name="Date Placeholder 16"/>
          <p:cNvSpPr>
            <a:spLocks noGrp="1"/>
          </p:cNvSpPr>
          <p:nvPr>
            <p:ph type="dt" sz="half" idx="10"/>
          </p:nvPr>
        </p:nvSpPr>
        <p:spPr/>
        <p:txBody>
          <a:bodyPr rtlCol="0"/>
          <a:lstStyle/>
          <a:p>
            <a:endParaRPr lang="en-US" dirty="0"/>
          </a:p>
        </p:txBody>
      </p:sp>
      <p:sp>
        <p:nvSpPr>
          <p:cNvPr id="18" name="Slide Number Placeholder 17"/>
          <p:cNvSpPr>
            <a:spLocks noGrp="1"/>
          </p:cNvSpPr>
          <p:nvPr>
            <p:ph type="sldNum" sz="quarter" idx="11"/>
          </p:nvPr>
        </p:nvSpPr>
        <p:spPr/>
        <p:txBody>
          <a:bodyPr rtlCol="0"/>
          <a:lstStyle/>
          <a:p>
            <a:fld id="{FCEE2C88-6C8F-484D-AF69-578F576B1F44}"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73796" y="549279"/>
            <a:ext cx="4469236" cy="1170305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8882" y="549277"/>
            <a:ext cx="16048620" cy="1170305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9477"/>
            <a:ext cx="21025723" cy="5705474"/>
          </a:xfrm>
        </p:spPr>
        <p:txBody>
          <a:bodyPr anchor="b"/>
          <a:lstStyle>
            <a:lvl1pPr>
              <a:defRPr sz="11997"/>
            </a:lvl1pPr>
          </a:lstStyle>
          <a:p>
            <a:r>
              <a:rPr lang="en-US" smtClean="0"/>
              <a:t>Click to edit Master title style</a:t>
            </a:r>
            <a:endParaRPr lang="en-US" dirty="0"/>
          </a:p>
        </p:txBody>
      </p:sp>
      <p:sp>
        <p:nvSpPr>
          <p:cNvPr id="3" name="Text Placeholder 2"/>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71" indent="0">
              <a:buNone/>
              <a:defRPr sz="3999">
                <a:solidFill>
                  <a:schemeClr val="tx1">
                    <a:tint val="75000"/>
                  </a:schemeClr>
                </a:solidFill>
              </a:defRPr>
            </a:lvl2pPr>
            <a:lvl3pPr marL="1828343" indent="0">
              <a:buNone/>
              <a:defRPr sz="3599">
                <a:solidFill>
                  <a:schemeClr val="tx1">
                    <a:tint val="75000"/>
                  </a:schemeClr>
                </a:solidFill>
              </a:defRPr>
            </a:lvl3pPr>
            <a:lvl4pPr marL="2742514" indent="0">
              <a:buNone/>
              <a:defRPr sz="3199">
                <a:solidFill>
                  <a:schemeClr val="tx1">
                    <a:tint val="75000"/>
                  </a:schemeClr>
                </a:solidFill>
              </a:defRPr>
            </a:lvl4pPr>
            <a:lvl5pPr marL="3656686" indent="0">
              <a:buNone/>
              <a:defRPr sz="3199">
                <a:solidFill>
                  <a:schemeClr val="tx1">
                    <a:tint val="75000"/>
                  </a:schemeClr>
                </a:solidFill>
              </a:defRPr>
            </a:lvl5pPr>
            <a:lvl6pPr marL="4570857" indent="0">
              <a:buNone/>
              <a:defRPr sz="3199">
                <a:solidFill>
                  <a:schemeClr val="tx1">
                    <a:tint val="75000"/>
                  </a:schemeClr>
                </a:solidFill>
              </a:defRPr>
            </a:lvl6pPr>
            <a:lvl7pPr marL="5485028" indent="0">
              <a:buNone/>
              <a:defRPr sz="3199">
                <a:solidFill>
                  <a:schemeClr val="tx1">
                    <a:tint val="75000"/>
                  </a:schemeClr>
                </a:solidFill>
              </a:defRPr>
            </a:lvl7pPr>
            <a:lvl8pPr marL="6399200" indent="0">
              <a:buNone/>
              <a:defRPr sz="3199">
                <a:solidFill>
                  <a:schemeClr val="tx1">
                    <a:tint val="75000"/>
                  </a:schemeClr>
                </a:solidFill>
              </a:defRPr>
            </a:lvl8pPr>
            <a:lvl9pPr marL="7313371" indent="0">
              <a:buNone/>
              <a:defRPr sz="3199">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966341035"/>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75964" y="3651250"/>
            <a:ext cx="10360501"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2341185" y="3651250"/>
            <a:ext cx="10360501"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667931562"/>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139" y="730251"/>
            <a:ext cx="21025723" cy="265112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679139" y="3362326"/>
            <a:ext cx="10312888"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smtClean="0"/>
              <a:t>Click to edit Master text styles</a:t>
            </a:r>
          </a:p>
        </p:txBody>
      </p:sp>
      <p:sp>
        <p:nvSpPr>
          <p:cNvPr id="4" name="Content Placeholder 3"/>
          <p:cNvSpPr>
            <a:spLocks noGrp="1"/>
          </p:cNvSpPr>
          <p:nvPr>
            <p:ph sz="half" idx="2"/>
          </p:nvPr>
        </p:nvSpPr>
        <p:spPr>
          <a:xfrm>
            <a:off x="1679139" y="5010150"/>
            <a:ext cx="10312888"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2341186" y="3362326"/>
            <a:ext cx="10363676"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smtClean="0"/>
              <a:t>Click to edit Master text styles</a:t>
            </a:r>
          </a:p>
        </p:txBody>
      </p:sp>
      <p:sp>
        <p:nvSpPr>
          <p:cNvPr id="6" name="Content Placeholder 5"/>
          <p:cNvSpPr>
            <a:spLocks noGrp="1"/>
          </p:cNvSpPr>
          <p:nvPr>
            <p:ph sz="quarter" idx="4"/>
          </p:nvPr>
        </p:nvSpPr>
        <p:spPr>
          <a:xfrm>
            <a:off x="12341186" y="5010150"/>
            <a:ext cx="10363676"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028739665"/>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636707658"/>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34595005"/>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smtClean="0"/>
              <a:t>Click to edit Master title style</a:t>
            </a:r>
            <a:endParaRPr lang="en-US" dirty="0"/>
          </a:p>
        </p:txBody>
      </p:sp>
      <p:sp>
        <p:nvSpPr>
          <p:cNvPr id="3" name="Content Placeholder 2"/>
          <p:cNvSpPr>
            <a:spLocks noGrp="1"/>
          </p:cNvSpPr>
          <p:nvPr>
            <p:ph idx="1"/>
          </p:nvPr>
        </p:nvSpPr>
        <p:spPr>
          <a:xfrm>
            <a:off x="10363677"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58273143"/>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363677" y="1974851"/>
            <a:ext cx="12341185" cy="9747250"/>
          </a:xfrm>
        </p:spPr>
        <p:txBody>
          <a:bodyPr anchor="t"/>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44171369"/>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643572322"/>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908" r:id="rId13"/>
    <p:sldLayoutId id="2147483714" r:id="rId14"/>
  </p:sldLayoutIdLst>
  <p:timing>
    <p:tnLst>
      <p:par>
        <p:cTn id="1" dur="indefinite" restart="never" nodeType="tmRoot"/>
      </p:par>
    </p:tnLst>
  </p:timing>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23361915" y="0"/>
            <a:ext cx="0" cy="13716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217673" tIns="108836" rIns="217673" bIns="108836" anchor="t" compatLnSpc="1"/>
          <a:lstStyle/>
          <a:p>
            <a:endParaRPr kumimoji="0" lang="en-US" dirty="0"/>
          </a:p>
        </p:txBody>
      </p:sp>
      <p:sp>
        <p:nvSpPr>
          <p:cNvPr id="22" name="Title Placeholder 21"/>
          <p:cNvSpPr>
            <a:spLocks noGrp="1"/>
          </p:cNvSpPr>
          <p:nvPr>
            <p:ph type="title"/>
          </p:nvPr>
        </p:nvSpPr>
        <p:spPr>
          <a:xfrm>
            <a:off x="1218883" y="549276"/>
            <a:ext cx="19908414" cy="2286000"/>
          </a:xfrm>
          <a:prstGeom prst="rect">
            <a:avLst/>
          </a:prstGeom>
        </p:spPr>
        <p:txBody>
          <a:bodyPr vert="horz" lIns="217673" tIns="108836" rIns="217673" bIns="108836"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8883" y="3200400"/>
            <a:ext cx="19908414" cy="9747504"/>
          </a:xfrm>
          <a:prstGeom prst="rect">
            <a:avLst/>
          </a:prstGeom>
        </p:spPr>
        <p:txBody>
          <a:bodyPr vert="horz" lIns="217673" tIns="108836" rIns="217673" bIns="108836">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20903311" y="2035820"/>
            <a:ext cx="4023360" cy="1023861"/>
          </a:xfrm>
          <a:prstGeom prst="rect">
            <a:avLst/>
          </a:prstGeom>
        </p:spPr>
        <p:txBody>
          <a:bodyPr vert="horz" lIns="217673" tIns="108836" rIns="217673" bIns="108836" anchor="ctr" anchorCtr="0"/>
          <a:lstStyle>
            <a:lvl1pPr algn="r" eaLnBrk="1" latinLnBrk="0" hangingPunct="1">
              <a:defRPr kumimoji="0" sz="2900">
                <a:solidFill>
                  <a:schemeClr val="tx2"/>
                </a:solidFill>
              </a:defRPr>
            </a:lvl1pPr>
          </a:lstStyle>
          <a:p>
            <a:endParaRPr lang="en-US" dirty="0"/>
          </a:p>
        </p:txBody>
      </p:sp>
      <p:sp>
        <p:nvSpPr>
          <p:cNvPr id="3" name="Footer Placeholder 2"/>
          <p:cNvSpPr>
            <a:spLocks noGrp="1"/>
          </p:cNvSpPr>
          <p:nvPr>
            <p:ph type="ftr" sz="quarter" idx="3"/>
          </p:nvPr>
        </p:nvSpPr>
        <p:spPr>
          <a:xfrm rot="5400000">
            <a:off x="19701330" y="7352687"/>
            <a:ext cx="6400800" cy="975106"/>
          </a:xfrm>
          <a:prstGeom prst="rect">
            <a:avLst/>
          </a:prstGeom>
        </p:spPr>
        <p:txBody>
          <a:bodyPr vert="horz" lIns="217673" tIns="108836" rIns="217673" bIns="108836" anchor="ctr" anchorCtr="0"/>
          <a:lstStyle>
            <a:lvl1pPr algn="l" eaLnBrk="1" latinLnBrk="0" hangingPunct="1">
              <a:defRPr kumimoji="0" sz="2900">
                <a:solidFill>
                  <a:schemeClr val="tx2"/>
                </a:solidFill>
              </a:defRPr>
            </a:lvl1pPr>
          </a:lstStyle>
          <a:p>
            <a:endParaRPr lang="en-US" dirty="0"/>
          </a:p>
        </p:txBody>
      </p:sp>
      <p:sp>
        <p:nvSpPr>
          <p:cNvPr id="7" name="Straight Connector 6"/>
          <p:cNvSpPr>
            <a:spLocks noChangeShapeType="1"/>
          </p:cNvSpPr>
          <p:nvPr/>
        </p:nvSpPr>
        <p:spPr bwMode="auto">
          <a:xfrm>
            <a:off x="203147" y="0"/>
            <a:ext cx="0" cy="13716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9" name="Straight Connector 8"/>
          <p:cNvSpPr>
            <a:spLocks noChangeShapeType="1"/>
          </p:cNvSpPr>
          <p:nvPr/>
        </p:nvSpPr>
        <p:spPr bwMode="auto">
          <a:xfrm>
            <a:off x="23971356" y="0"/>
            <a:ext cx="0" cy="13716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0" name="Rectangle 9"/>
          <p:cNvSpPr/>
          <p:nvPr/>
        </p:nvSpPr>
        <p:spPr bwMode="auto">
          <a:xfrm>
            <a:off x="23565062" y="0"/>
            <a:ext cx="812588" cy="13716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1" name="Straight Connector 10"/>
          <p:cNvSpPr>
            <a:spLocks noChangeShapeType="1"/>
          </p:cNvSpPr>
          <p:nvPr/>
        </p:nvSpPr>
        <p:spPr bwMode="auto">
          <a:xfrm>
            <a:off x="23768209" y="0"/>
            <a:ext cx="0" cy="13716000"/>
          </a:xfrm>
          <a:prstGeom prst="line">
            <a:avLst/>
          </a:prstGeom>
          <a:noFill/>
          <a:ln w="9525" cap="flat" cmpd="sng" algn="ctr">
            <a:solidFill>
              <a:schemeClr val="accent1"/>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2" name="Oval 11"/>
          <p:cNvSpPr/>
          <p:nvPr/>
        </p:nvSpPr>
        <p:spPr>
          <a:xfrm>
            <a:off x="21744864" y="11430000"/>
            <a:ext cx="1462659" cy="10972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21671731" y="11468100"/>
            <a:ext cx="1625177" cy="1042416"/>
          </a:xfrm>
          <a:prstGeom prst="rect">
            <a:avLst/>
          </a:prstGeom>
        </p:spPr>
        <p:txBody>
          <a:bodyPr vert="horz" lIns="217673" tIns="108836" rIns="217673" bIns="108836" anchor="ctr"/>
          <a:lstStyle>
            <a:lvl1pPr algn="ctr" eaLnBrk="1" latinLnBrk="0" hangingPunct="1">
              <a:defRPr kumimoji="0" sz="3300" b="1">
                <a:solidFill>
                  <a:srgbClr val="FFFFFF"/>
                </a:solidFill>
              </a:defRPr>
            </a:lvl1pPr>
          </a:lstStyle>
          <a:p>
            <a:fld id="{FCEE2C88-6C8F-484D-AF69-578F576B1F4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hf hdr="0" ftr="0" dt="0"/>
  <p:txStyles>
    <p:titleStyle>
      <a:lvl1pPr algn="l" rtl="0" eaLnBrk="1" latinLnBrk="0" hangingPunct="1">
        <a:spcBef>
          <a:spcPct val="0"/>
        </a:spcBef>
        <a:buNone/>
        <a:defRPr kumimoji="0" sz="7100" b="0" kern="1200" cap="small" baseline="0">
          <a:solidFill>
            <a:schemeClr val="tx2"/>
          </a:solidFill>
          <a:latin typeface="+mj-lt"/>
          <a:ea typeface="+mj-ea"/>
          <a:cs typeface="+mj-cs"/>
        </a:defRPr>
      </a:lvl1pPr>
    </p:titleStyle>
    <p:bodyStyle>
      <a:lvl1pPr marL="653019" indent="-653019" algn="l" rtl="0" eaLnBrk="1" latinLnBrk="0" hangingPunct="1">
        <a:spcBef>
          <a:spcPts val="1428"/>
        </a:spcBef>
        <a:buClr>
          <a:schemeClr val="accent1"/>
        </a:buClr>
        <a:buSzPct val="70000"/>
        <a:buFont typeface="Wingdings"/>
        <a:buChar char=""/>
        <a:defRPr kumimoji="0" sz="5700" kern="1200">
          <a:solidFill>
            <a:schemeClr val="tx1"/>
          </a:solidFill>
          <a:latin typeface="+mn-lt"/>
          <a:ea typeface="+mn-ea"/>
          <a:cs typeface="+mn-cs"/>
        </a:defRPr>
      </a:lvl1pPr>
      <a:lvl2pPr marL="1523710" indent="-653019" algn="l" rtl="0" eaLnBrk="1" latinLnBrk="0" hangingPunct="1">
        <a:spcBef>
          <a:spcPct val="20000"/>
        </a:spcBef>
        <a:buClr>
          <a:schemeClr val="accent1"/>
        </a:buClr>
        <a:buSzPct val="80000"/>
        <a:buFont typeface="Wingdings 2"/>
        <a:buChar char=""/>
        <a:defRPr kumimoji="0" sz="5000" kern="1200">
          <a:solidFill>
            <a:schemeClr val="tx1"/>
          </a:solidFill>
          <a:latin typeface="+mn-lt"/>
          <a:ea typeface="+mn-ea"/>
          <a:cs typeface="+mn-cs"/>
        </a:defRPr>
      </a:lvl2pPr>
      <a:lvl3pPr marL="2176729" indent="-435346" algn="l" rtl="0" eaLnBrk="1" latinLnBrk="0" hangingPunct="1">
        <a:spcBef>
          <a:spcPct val="20000"/>
        </a:spcBef>
        <a:buClr>
          <a:schemeClr val="accent1">
            <a:shade val="75000"/>
          </a:schemeClr>
        </a:buClr>
        <a:buSzPct val="60000"/>
        <a:buFont typeface="Wingdings"/>
        <a:buChar char=""/>
        <a:defRPr kumimoji="0" sz="4300" kern="1200">
          <a:solidFill>
            <a:schemeClr val="tx1"/>
          </a:solidFill>
          <a:latin typeface="+mn-lt"/>
          <a:ea typeface="+mn-ea"/>
          <a:cs typeface="+mn-cs"/>
        </a:defRPr>
      </a:lvl3pPr>
      <a:lvl4pPr marL="2829748" indent="-435346" algn="l" rtl="0" eaLnBrk="1" latinLnBrk="0" hangingPunct="1">
        <a:spcBef>
          <a:spcPct val="20000"/>
        </a:spcBef>
        <a:buClr>
          <a:schemeClr val="accent1">
            <a:tint val="60000"/>
          </a:schemeClr>
        </a:buClr>
        <a:buSzPct val="60000"/>
        <a:buFont typeface="Wingdings"/>
        <a:buChar char=""/>
        <a:defRPr kumimoji="0" sz="4300" kern="1200">
          <a:solidFill>
            <a:schemeClr val="tx1"/>
          </a:solidFill>
          <a:latin typeface="+mn-lt"/>
          <a:ea typeface="+mn-ea"/>
          <a:cs typeface="+mn-cs"/>
        </a:defRPr>
      </a:lvl4pPr>
      <a:lvl5pPr marL="3482767" indent="-435346" algn="l" rtl="0" eaLnBrk="1" latinLnBrk="0" hangingPunct="1">
        <a:spcBef>
          <a:spcPct val="20000"/>
        </a:spcBef>
        <a:buClr>
          <a:schemeClr val="accent2">
            <a:tint val="60000"/>
          </a:schemeClr>
        </a:buClr>
        <a:buSzPct val="68000"/>
        <a:buFont typeface="Wingdings 2"/>
        <a:buChar char=""/>
        <a:defRPr kumimoji="0" sz="3800" kern="1200">
          <a:solidFill>
            <a:schemeClr val="tx1"/>
          </a:solidFill>
          <a:latin typeface="+mn-lt"/>
          <a:ea typeface="+mn-ea"/>
          <a:cs typeface="+mn-cs"/>
        </a:defRPr>
      </a:lvl5pPr>
      <a:lvl6pPr marL="4135785" indent="-435346" algn="l" rtl="0" eaLnBrk="1" latinLnBrk="0" hangingPunct="1">
        <a:spcBef>
          <a:spcPct val="20000"/>
        </a:spcBef>
        <a:buClr>
          <a:schemeClr val="accent1"/>
        </a:buClr>
        <a:buChar char="•"/>
        <a:defRPr kumimoji="0" sz="3800" kern="1200">
          <a:solidFill>
            <a:schemeClr val="tx2"/>
          </a:solidFill>
          <a:latin typeface="+mn-lt"/>
          <a:ea typeface="+mn-ea"/>
          <a:cs typeface="+mn-cs"/>
        </a:defRPr>
      </a:lvl6pPr>
      <a:lvl7pPr marL="4788804" indent="-435346" algn="l" rtl="0" eaLnBrk="1" latinLnBrk="0" hangingPunct="1">
        <a:spcBef>
          <a:spcPct val="20000"/>
        </a:spcBef>
        <a:buClr>
          <a:schemeClr val="accent1">
            <a:tint val="60000"/>
          </a:schemeClr>
        </a:buClr>
        <a:buSzPct val="60000"/>
        <a:buFont typeface="Wingdings"/>
        <a:buChar char=""/>
        <a:defRPr kumimoji="0" sz="3300" kern="1200" baseline="0">
          <a:solidFill>
            <a:schemeClr val="tx2"/>
          </a:solidFill>
          <a:latin typeface="+mn-lt"/>
          <a:ea typeface="+mn-ea"/>
          <a:cs typeface="+mn-cs"/>
        </a:defRPr>
      </a:lvl7pPr>
      <a:lvl8pPr marL="5441823" indent="-435346" algn="l" rtl="0" eaLnBrk="1" latinLnBrk="0" hangingPunct="1">
        <a:spcBef>
          <a:spcPct val="20000"/>
        </a:spcBef>
        <a:buClr>
          <a:schemeClr val="accent2"/>
        </a:buClr>
        <a:buChar char="•"/>
        <a:defRPr kumimoji="0" sz="3300" kern="1200" cap="small" baseline="0">
          <a:solidFill>
            <a:schemeClr val="tx2"/>
          </a:solidFill>
          <a:latin typeface="+mn-lt"/>
          <a:ea typeface="+mn-ea"/>
          <a:cs typeface="+mn-cs"/>
        </a:defRPr>
      </a:lvl8pPr>
      <a:lvl9pPr marL="6094842" indent="-435346" algn="l" rtl="0" eaLnBrk="1" latinLnBrk="0" hangingPunct="1">
        <a:spcBef>
          <a:spcPct val="20000"/>
        </a:spcBef>
        <a:buClr>
          <a:schemeClr val="accent1">
            <a:shade val="75000"/>
          </a:schemeClr>
        </a:buClr>
        <a:buChar char="•"/>
        <a:defRPr kumimoji="0" sz="33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088365" algn="l" rtl="0" eaLnBrk="1" latinLnBrk="0" hangingPunct="1">
        <a:defRPr kumimoji="0" kern="1200">
          <a:solidFill>
            <a:schemeClr val="tx1"/>
          </a:solidFill>
          <a:latin typeface="+mn-lt"/>
          <a:ea typeface="+mn-ea"/>
          <a:cs typeface="+mn-cs"/>
        </a:defRPr>
      </a:lvl2pPr>
      <a:lvl3pPr marL="2176729" algn="l" rtl="0" eaLnBrk="1" latinLnBrk="0" hangingPunct="1">
        <a:defRPr kumimoji="0" kern="1200">
          <a:solidFill>
            <a:schemeClr val="tx1"/>
          </a:solidFill>
          <a:latin typeface="+mn-lt"/>
          <a:ea typeface="+mn-ea"/>
          <a:cs typeface="+mn-cs"/>
        </a:defRPr>
      </a:lvl3pPr>
      <a:lvl4pPr marL="3265094" algn="l" rtl="0" eaLnBrk="1" latinLnBrk="0" hangingPunct="1">
        <a:defRPr kumimoji="0" kern="1200">
          <a:solidFill>
            <a:schemeClr val="tx1"/>
          </a:solidFill>
          <a:latin typeface="+mn-lt"/>
          <a:ea typeface="+mn-ea"/>
          <a:cs typeface="+mn-cs"/>
        </a:defRPr>
      </a:lvl4pPr>
      <a:lvl5pPr marL="4353458" algn="l" rtl="0" eaLnBrk="1" latinLnBrk="0" hangingPunct="1">
        <a:defRPr kumimoji="0" kern="1200">
          <a:solidFill>
            <a:schemeClr val="tx1"/>
          </a:solidFill>
          <a:latin typeface="+mn-lt"/>
          <a:ea typeface="+mn-ea"/>
          <a:cs typeface="+mn-cs"/>
        </a:defRPr>
      </a:lvl5pPr>
      <a:lvl6pPr marL="5441823" algn="l" rtl="0" eaLnBrk="1" latinLnBrk="0" hangingPunct="1">
        <a:defRPr kumimoji="0" kern="1200">
          <a:solidFill>
            <a:schemeClr val="tx1"/>
          </a:solidFill>
          <a:latin typeface="+mn-lt"/>
          <a:ea typeface="+mn-ea"/>
          <a:cs typeface="+mn-cs"/>
        </a:defRPr>
      </a:lvl6pPr>
      <a:lvl7pPr marL="6530188" algn="l" rtl="0" eaLnBrk="1" latinLnBrk="0" hangingPunct="1">
        <a:defRPr kumimoji="0" kern="1200">
          <a:solidFill>
            <a:schemeClr val="tx1"/>
          </a:solidFill>
          <a:latin typeface="+mn-lt"/>
          <a:ea typeface="+mn-ea"/>
          <a:cs typeface="+mn-cs"/>
        </a:defRPr>
      </a:lvl7pPr>
      <a:lvl8pPr marL="7618552" algn="l" rtl="0" eaLnBrk="1" latinLnBrk="0" hangingPunct="1">
        <a:defRPr kumimoji="0" kern="1200">
          <a:solidFill>
            <a:schemeClr val="tx1"/>
          </a:solidFill>
          <a:latin typeface="+mn-lt"/>
          <a:ea typeface="+mn-ea"/>
          <a:cs typeface="+mn-cs"/>
        </a:defRPr>
      </a:lvl8pPr>
      <a:lvl9pPr marL="870691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hyperlink" Target="https://www.section.io/engineering-education/introduction-to-random-forest-in-machine-learning/" TargetMode="External"/><Relationship Id="rId2" Type="http://schemas.openxmlformats.org/officeDocument/2006/relationships/image" Target="../media/image16.png"/><Relationship Id="rId1" Type="http://schemas.openxmlformats.org/officeDocument/2006/relationships/slideLayout" Target="../slideLayouts/slideLayout16.xml"/><Relationship Id="rId4" Type="http://schemas.openxmlformats.org/officeDocument/2006/relationships/hyperlink" Target="https://towardsdatascience.com/random-forest-3a55c3aca46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16.xml"/><Relationship Id="rId5" Type="http://schemas.openxmlformats.org/officeDocument/2006/relationships/image" Target="../media/image6.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400800"/>
            <a:ext cx="24552832" cy="7478486"/>
          </a:xfrm>
          <a:prstGeom prst="rect">
            <a:avLst/>
          </a:prstGeom>
        </p:spPr>
      </p:pic>
      <p:sp>
        <p:nvSpPr>
          <p:cNvPr id="3" name="Rectangle 2"/>
          <p:cNvSpPr/>
          <p:nvPr/>
        </p:nvSpPr>
        <p:spPr>
          <a:xfrm>
            <a:off x="0" y="-426636"/>
            <a:ext cx="24552832" cy="13905638"/>
          </a:xfrm>
          <a:prstGeom prst="rect">
            <a:avLst/>
          </a:prstGeom>
          <a:solidFill>
            <a:srgbClr val="21212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sz="4600" dirty="0"/>
          </a:p>
        </p:txBody>
      </p:sp>
      <p:sp>
        <p:nvSpPr>
          <p:cNvPr id="6" name="Rectangle 5"/>
          <p:cNvSpPr/>
          <p:nvPr/>
        </p:nvSpPr>
        <p:spPr>
          <a:xfrm flipV="1">
            <a:off x="2312455" y="9492134"/>
            <a:ext cx="1382352" cy="155960"/>
          </a:xfrm>
          <a:prstGeom prst="rect">
            <a:avLst/>
          </a:prstGeom>
          <a:solidFill>
            <a:srgbClr val="D09E0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7" name="Rectangle 6"/>
          <p:cNvSpPr/>
          <p:nvPr/>
        </p:nvSpPr>
        <p:spPr>
          <a:xfrm flipV="1">
            <a:off x="11487994" y="7642911"/>
            <a:ext cx="1382352" cy="155960"/>
          </a:xfrm>
          <a:prstGeom prst="rect">
            <a:avLst/>
          </a:prstGeom>
          <a:solidFill>
            <a:srgbClr val="A9641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8" name="Rectangle 7"/>
          <p:cNvSpPr/>
          <p:nvPr/>
        </p:nvSpPr>
        <p:spPr>
          <a:xfrm flipV="1">
            <a:off x="19174739" y="9500661"/>
            <a:ext cx="1382352" cy="155960"/>
          </a:xfrm>
          <a:prstGeom prst="rect">
            <a:avLst/>
          </a:prstGeom>
          <a:solidFill>
            <a:srgbClr val="DEA90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9" name="Rectangle 8"/>
          <p:cNvSpPr/>
          <p:nvPr/>
        </p:nvSpPr>
        <p:spPr>
          <a:xfrm flipV="1">
            <a:off x="11487994" y="13323042"/>
            <a:ext cx="1382352" cy="155960"/>
          </a:xfrm>
          <a:prstGeom prst="rect">
            <a:avLst/>
          </a:prstGeom>
          <a:solidFill>
            <a:srgbClr val="A9641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grpSp>
        <p:nvGrpSpPr>
          <p:cNvPr id="10" name="Group 9"/>
          <p:cNvGrpSpPr/>
          <p:nvPr/>
        </p:nvGrpSpPr>
        <p:grpSpPr>
          <a:xfrm>
            <a:off x="1807597" y="1404287"/>
            <a:ext cx="20743145" cy="8806226"/>
            <a:chOff x="5982602" y="-6394526"/>
            <a:chExt cx="12359700" cy="6670475"/>
          </a:xfrm>
        </p:grpSpPr>
        <p:sp>
          <p:nvSpPr>
            <p:cNvPr id="11" name="TextBox 10"/>
            <p:cNvSpPr txBox="1"/>
            <p:nvPr/>
          </p:nvSpPr>
          <p:spPr>
            <a:xfrm>
              <a:off x="5982602" y="-6394526"/>
              <a:ext cx="12359700" cy="1002455"/>
            </a:xfrm>
            <a:prstGeom prst="rect">
              <a:avLst/>
            </a:prstGeom>
            <a:noFill/>
          </p:spPr>
          <p:txBody>
            <a:bodyPr wrap="square" lIns="91422" tIns="45711" rIns="91422" bIns="45711" rtlCol="0">
              <a:spAutoFit/>
            </a:bodyPr>
            <a:lstStyle/>
            <a:p>
              <a:pPr algn="ctr"/>
              <a:r>
                <a:rPr lang="en-US" sz="8000" b="1" dirty="0" smtClean="0">
                  <a:solidFill>
                    <a:schemeClr val="bg1"/>
                  </a:solidFill>
                  <a:latin typeface="Lato Regular"/>
                  <a:cs typeface="Lato Regular"/>
                </a:rPr>
                <a:t>Machine Learning </a:t>
              </a:r>
              <a:r>
                <a:rPr lang="en-US" sz="8000" b="1" smtClean="0">
                  <a:solidFill>
                    <a:schemeClr val="bg1"/>
                  </a:solidFill>
                  <a:latin typeface="Lato Regular"/>
                  <a:cs typeface="Lato Regular"/>
                </a:rPr>
                <a:t>with Python</a:t>
              </a:r>
              <a:endParaRPr lang="en-US" sz="8000" b="1" dirty="0">
                <a:solidFill>
                  <a:schemeClr val="bg1"/>
                </a:solidFill>
                <a:latin typeface="Lato Regular"/>
                <a:cs typeface="Lato Regular"/>
              </a:endParaRPr>
            </a:p>
          </p:txBody>
        </p:sp>
        <p:sp>
          <p:nvSpPr>
            <p:cNvPr id="12" name="Subtitle 2"/>
            <p:cNvSpPr txBox="1">
              <a:spLocks/>
            </p:cNvSpPr>
            <p:nvPr/>
          </p:nvSpPr>
          <p:spPr>
            <a:xfrm>
              <a:off x="7107087" y="-842396"/>
              <a:ext cx="9210778" cy="1118345"/>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4000" b="1" dirty="0" smtClean="0">
                  <a:solidFill>
                    <a:schemeClr val="bg1"/>
                  </a:solidFill>
                  <a:latin typeface="Lato Regular"/>
                  <a:cs typeface="Lato Regular"/>
                </a:rPr>
                <a:t>Ensemble Method (Bagging and Boosting)</a:t>
              </a:r>
              <a:endParaRPr lang="id-ID" sz="4000" b="1" dirty="0">
                <a:solidFill>
                  <a:schemeClr val="bg1"/>
                </a:solidFill>
                <a:latin typeface="Lato Regular"/>
                <a:cs typeface="Lato Regular"/>
              </a:endParaRPr>
            </a:p>
          </p:txBody>
        </p:sp>
      </p:grpSp>
      <p:sp>
        <p:nvSpPr>
          <p:cNvPr id="5" name="TextBox 4"/>
          <p:cNvSpPr txBox="1"/>
          <p:nvPr/>
        </p:nvSpPr>
        <p:spPr>
          <a:xfrm>
            <a:off x="19153149" y="12078792"/>
            <a:ext cx="2816797" cy="738664"/>
          </a:xfrm>
          <a:prstGeom prst="rect">
            <a:avLst/>
          </a:prstGeom>
          <a:noFill/>
        </p:spPr>
        <p:txBody>
          <a:bodyPr wrap="none" rtlCol="0">
            <a:spAutoFit/>
          </a:bodyPr>
          <a:lstStyle/>
          <a:p>
            <a:r>
              <a:rPr lang="en-US" sz="4200" b="1" dirty="0" err="1" smtClean="0">
                <a:solidFill>
                  <a:schemeClr val="bg1"/>
                </a:solidFill>
              </a:rPr>
              <a:t>Arghya</a:t>
            </a:r>
            <a:r>
              <a:rPr lang="en-US" sz="4200" b="1" dirty="0" smtClean="0">
                <a:solidFill>
                  <a:schemeClr val="bg1"/>
                </a:solidFill>
              </a:rPr>
              <a:t> Ray</a:t>
            </a:r>
            <a:endParaRPr lang="en-US" sz="4200" dirty="0">
              <a:solidFill>
                <a:schemeClr val="bg1"/>
              </a:solidFill>
            </a:endParaRPr>
          </a:p>
        </p:txBody>
      </p:sp>
    </p:spTree>
    <p:extLst>
      <p:ext uri="{BB962C8B-B14F-4D97-AF65-F5344CB8AC3E}">
        <p14:creationId xmlns:p14="http://schemas.microsoft.com/office/powerpoint/2010/main" val="1272997391"/>
      </p:ext>
    </p:extLst>
  </p:cSld>
  <p:clrMapOvr>
    <a:masterClrMapping/>
  </p:clrMapOvr>
  <mc:AlternateContent xmlns:mc="http://schemas.openxmlformats.org/markup-compatibility/2006" xmlns:p14="http://schemas.microsoft.com/office/powerpoint/2010/main">
    <mc:Choice Requires="p14">
      <p:transition p14:dur="0" advTm="1801000"/>
    </mc:Choice>
    <mc:Fallback xmlns="">
      <p:transition advTm="180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10</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Bagging Example</a:t>
            </a:r>
          </a:p>
        </p:txBody>
      </p:sp>
      <mc:AlternateContent xmlns:mc="http://schemas.openxmlformats.org/markup-compatibility/2006" xmlns:a14="http://schemas.microsoft.com/office/drawing/2010/main">
        <mc:Choice Requires="a14">
          <p:sp>
            <p:nvSpPr>
              <p:cNvPr id="9" name="Rectangle 3"/>
              <p:cNvSpPr txBox="1">
                <a:spLocks noChangeArrowheads="1"/>
              </p:cNvSpPr>
              <p:nvPr/>
            </p:nvSpPr>
            <p:spPr bwMode="auto">
              <a:xfrm>
                <a:off x="711015" y="3124201"/>
                <a:ext cx="21939885" cy="88328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spcBef>
                    <a:spcPts val="1428"/>
                  </a:spcBef>
                  <a:spcAft>
                    <a:spcPts val="1428"/>
                  </a:spcAft>
                  <a:buClr>
                    <a:srgbClr val="2483DA"/>
                  </a:buClr>
                  <a:buSzPct val="100000"/>
                  <a:buFont typeface="Arial" panose="020B0604020202020204" pitchFamily="34" charset="0"/>
                  <a:buChar char="•"/>
                  <a:defRPr/>
                </a:pPr>
                <a:r>
                  <a:rPr lang="en-US" sz="5700" dirty="0">
                    <a:solidFill>
                      <a:schemeClr val="accent3">
                        <a:lumMod val="75000"/>
                      </a:schemeClr>
                    </a:solidFill>
                    <a:effectLst/>
                  </a:rPr>
                  <a:t>Consider a small data set in which x is the variable value and y is the classification.</a:t>
                </a:r>
              </a:p>
              <a:p>
                <a:pPr lvl="1" eaLnBrk="1" hangingPunct="1">
                  <a:spcBef>
                    <a:spcPts val="1428"/>
                  </a:spcBef>
                  <a:spcAft>
                    <a:spcPts val="1428"/>
                  </a:spcAft>
                  <a:buClr>
                    <a:srgbClr val="2483DA"/>
                  </a:buClr>
                  <a:buSzPct val="100000"/>
                  <a:buFont typeface="Arial" panose="020B0604020202020204" pitchFamily="34" charset="0"/>
                  <a:buChar char="•"/>
                  <a:defRPr/>
                </a:pPr>
                <a:endParaRPr lang="en-US" sz="5700" dirty="0">
                  <a:solidFill>
                    <a:schemeClr val="accent3">
                      <a:lumMod val="75000"/>
                    </a:schemeClr>
                  </a:solidFill>
                  <a:effectLst/>
                </a:endParaRPr>
              </a:p>
              <a:p>
                <a:pPr lvl="1" eaLnBrk="1" hangingPunct="1">
                  <a:spcBef>
                    <a:spcPts val="1428"/>
                  </a:spcBef>
                  <a:spcAft>
                    <a:spcPts val="1428"/>
                  </a:spcAft>
                  <a:buClr>
                    <a:srgbClr val="2483DA"/>
                  </a:buClr>
                  <a:buSzPct val="100000"/>
                  <a:buFont typeface="Arial" panose="020B0604020202020204" pitchFamily="34" charset="0"/>
                  <a:buChar char="•"/>
                  <a:defRPr/>
                </a:pPr>
                <a:endParaRPr lang="en-US" sz="5700" dirty="0">
                  <a:solidFill>
                    <a:schemeClr val="accent3">
                      <a:lumMod val="75000"/>
                    </a:schemeClr>
                  </a:solidFill>
                  <a:effectLst/>
                </a:endParaRPr>
              </a:p>
              <a:p>
                <a:pPr lvl="1" eaLnBrk="1" hangingPunct="1">
                  <a:spcBef>
                    <a:spcPts val="2857"/>
                  </a:spcBef>
                  <a:spcAft>
                    <a:spcPts val="2857"/>
                  </a:spcAft>
                  <a:buClr>
                    <a:srgbClr val="2483DA"/>
                  </a:buClr>
                  <a:buSzPct val="100000"/>
                  <a:buFont typeface="Arial" panose="020B0604020202020204" pitchFamily="34" charset="0"/>
                  <a:buChar char="•"/>
                  <a:defRPr/>
                </a:pPr>
                <a:r>
                  <a:rPr lang="en-US" sz="5700" dirty="0">
                    <a:solidFill>
                      <a:schemeClr val="accent3">
                        <a:lumMod val="75000"/>
                      </a:schemeClr>
                    </a:solidFill>
                    <a:effectLst/>
                  </a:rPr>
                  <a:t>We have a one-level decision tree classifier that chooses a value of </a:t>
                </a:r>
                <a:r>
                  <a:rPr lang="en-US" sz="5700" i="1" dirty="0">
                    <a:solidFill>
                      <a:schemeClr val="accent3">
                        <a:lumMod val="75000"/>
                      </a:schemeClr>
                    </a:solidFill>
                    <a:effectLst/>
                  </a:rPr>
                  <a:t>k</a:t>
                </a:r>
                <a:r>
                  <a:rPr lang="en-US" sz="5700" dirty="0">
                    <a:solidFill>
                      <a:schemeClr val="accent3">
                        <a:lumMod val="75000"/>
                      </a:schemeClr>
                    </a:solidFill>
                    <a:effectLst/>
                  </a:rPr>
                  <a:t> to minimize leaf node entropy</a:t>
                </a:r>
              </a:p>
              <a:p>
                <a:pPr lvl="1" eaLnBrk="1" hangingPunct="1">
                  <a:spcBef>
                    <a:spcPts val="2857"/>
                  </a:spcBef>
                  <a:spcAft>
                    <a:spcPts val="2857"/>
                  </a:spcAft>
                  <a:buClr>
                    <a:srgbClr val="2483DA"/>
                  </a:buClr>
                  <a:buSzPct val="100000"/>
                  <a:buFont typeface="Arial" panose="020B0604020202020204" pitchFamily="34" charset="0"/>
                  <a:buChar char="•"/>
                  <a:defRPr/>
                </a:pPr>
                <a:r>
                  <a:rPr lang="en-US" sz="5700" dirty="0">
                    <a:solidFill>
                      <a:schemeClr val="accent3">
                        <a:lumMod val="75000"/>
                      </a:schemeClr>
                    </a:solidFill>
                    <a:effectLst/>
                  </a:rPr>
                  <a:t>If bagging is not used the best the classifier can do is a 20% error rate with a split at </a:t>
                </a:r>
                <a14:m>
                  <m:oMath xmlns:m="http://schemas.openxmlformats.org/officeDocument/2006/math">
                    <m:r>
                      <a:rPr lang="en-US" sz="5200" i="1">
                        <a:solidFill>
                          <a:srgbClr val="000000"/>
                        </a:solidFill>
                        <a:effectLst/>
                        <a:latin typeface="Cambria Math" panose="02040503050406030204" pitchFamily="18" charset="0"/>
                      </a:rPr>
                      <m:t>𝑥</m:t>
                    </m:r>
                    <m:r>
                      <a:rPr lang="en-US" sz="5200" i="1">
                        <a:solidFill>
                          <a:srgbClr val="000000"/>
                        </a:solidFill>
                        <a:effectLst/>
                        <a:latin typeface="Cambria Math" panose="02040503050406030204" pitchFamily="18" charset="0"/>
                      </a:rPr>
                      <m:t>≤0.3</m:t>
                    </m:r>
                  </m:oMath>
                </a14:m>
                <a:r>
                  <a:rPr lang="en-US" sz="5200" dirty="0">
                    <a:solidFill>
                      <a:srgbClr val="000000"/>
                    </a:solidFill>
                    <a:effectLst/>
                  </a:rPr>
                  <a:t> or </a:t>
                </a:r>
                <a14:m>
                  <m:oMath xmlns:m="http://schemas.openxmlformats.org/officeDocument/2006/math">
                    <m:r>
                      <a:rPr lang="en-US" sz="5200" i="1">
                        <a:solidFill>
                          <a:srgbClr val="000000"/>
                        </a:solidFill>
                        <a:effectLst/>
                        <a:latin typeface="Cambria Math" panose="02040503050406030204" pitchFamily="18" charset="0"/>
                      </a:rPr>
                      <m:t>𝑥</m:t>
                    </m:r>
                    <m:r>
                      <a:rPr lang="en-US" sz="5200" i="1">
                        <a:solidFill>
                          <a:srgbClr val="000000"/>
                        </a:solidFill>
                        <a:effectLst/>
                        <a:latin typeface="Cambria Math" panose="02040503050406030204" pitchFamily="18" charset="0"/>
                      </a:rPr>
                      <m:t>≤0.9</m:t>
                    </m:r>
                  </m:oMath>
                </a14:m>
                <a:endParaRPr lang="en-US" sz="5200" dirty="0">
                  <a:solidFill>
                    <a:srgbClr val="000000"/>
                  </a:solidFill>
                  <a:effectLst/>
                </a:endParaRPr>
              </a:p>
              <a:p>
                <a:pPr lvl="1" eaLnBrk="1" hangingPunct="1">
                  <a:spcBef>
                    <a:spcPts val="1428"/>
                  </a:spcBef>
                  <a:spcAft>
                    <a:spcPts val="1428"/>
                  </a:spcAft>
                  <a:buClr>
                    <a:srgbClr val="2483DA"/>
                  </a:buClr>
                  <a:buSzPct val="100000"/>
                  <a:buFont typeface="Arial" panose="020B0604020202020204" pitchFamily="34" charset="0"/>
                  <a:buChar char="•"/>
                  <a:defRPr/>
                </a:pPr>
                <a:endParaRPr lang="en-US" sz="5200" dirty="0">
                  <a:solidFill>
                    <a:srgbClr val="000000"/>
                  </a:solidFill>
                  <a:effectLst/>
                </a:endParaRPr>
              </a:p>
            </p:txBody>
          </p:sp>
        </mc:Choice>
        <mc:Fallback xmlns="">
          <p:sp>
            <p:nvSpPr>
              <p:cNvPr id="9" name="Rectangle 3"/>
              <p:cNvSpPr txBox="1">
                <a:spLocks noRot="1" noChangeAspect="1" noMove="1" noResize="1" noEditPoints="1" noAdjustHandles="1" noChangeArrowheads="1" noChangeShapeType="1" noTextEdit="1"/>
              </p:cNvSpPr>
              <p:nvPr/>
            </p:nvSpPr>
            <p:spPr bwMode="auto">
              <a:xfrm>
                <a:off x="266700" y="1562100"/>
                <a:ext cx="8229600" cy="4416425"/>
              </a:xfrm>
              <a:prstGeom prst="rect">
                <a:avLst/>
              </a:prstGeom>
              <a:blipFill rotWithShape="0">
                <a:blip r:embed="rId2"/>
                <a:stretch>
                  <a:fillRect t="-1103" r="-1037"/>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noFill/>
                  </a:rPr>
                  <a:t> </a:t>
                </a:r>
              </a:p>
            </p:txBody>
          </p:sp>
        </mc:Fallback>
      </mc:AlternateContent>
      <p:graphicFrame>
        <p:nvGraphicFramePr>
          <p:cNvPr id="2" name="Table 1"/>
          <p:cNvGraphicFramePr>
            <a:graphicFrameLocks noGrp="1"/>
          </p:cNvGraphicFramePr>
          <p:nvPr>
            <p:extLst>
              <p:ext uri="{D42A27DB-BD31-4B8C-83A1-F6EECF244321}">
                <p14:modId xmlns:p14="http://schemas.microsoft.com/office/powerpoint/2010/main" val="3512701812"/>
              </p:ext>
            </p:extLst>
          </p:nvPr>
        </p:nvGraphicFramePr>
        <p:xfrm>
          <a:off x="4773954" y="5181600"/>
          <a:ext cx="14829742" cy="1348476"/>
        </p:xfrm>
        <a:graphic>
          <a:graphicData uri="http://schemas.openxmlformats.org/drawingml/2006/table">
            <a:tbl>
              <a:tblPr firstRow="1" firstCol="1" bandRow="1">
                <a:tableStyleId>{17292A2E-F333-43FB-9621-5CBBE7FDCDCB}</a:tableStyleId>
              </a:tblPr>
              <a:tblGrid>
                <a:gridCol w="2605865"/>
                <a:gridCol w="2274210"/>
                <a:gridCol w="2274210"/>
                <a:gridCol w="2274210"/>
                <a:gridCol w="2842761"/>
                <a:gridCol w="2558486"/>
              </a:tblGrid>
              <a:tr h="738876">
                <a:tc>
                  <a:txBody>
                    <a:bodyPr/>
                    <a:lstStyle/>
                    <a:p>
                      <a:pPr marL="0" marR="0">
                        <a:spcBef>
                          <a:spcPts val="0"/>
                        </a:spcBef>
                        <a:spcAft>
                          <a:spcPts val="0"/>
                        </a:spcAft>
                      </a:pPr>
                      <a:r>
                        <a:rPr lang="en-US" sz="4000" dirty="0">
                          <a:solidFill>
                            <a:srgbClr val="000000"/>
                          </a:solidFill>
                          <a:effectLst/>
                        </a:rPr>
                        <a:t>x</a:t>
                      </a:r>
                      <a:endParaRPr lang="en-US" sz="4000" dirty="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a:solidFill>
                            <a:srgbClr val="000000"/>
                          </a:solidFill>
                          <a:effectLst/>
                        </a:rPr>
                        <a:t>0.4</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a:solidFill>
                            <a:srgbClr val="000000"/>
                          </a:solidFill>
                          <a:effectLst/>
                        </a:rPr>
                        <a:t>0.6</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a:solidFill>
                            <a:srgbClr val="000000"/>
                          </a:solidFill>
                          <a:effectLst/>
                        </a:rPr>
                        <a:t>0.8</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r>
              <a:tr h="609600">
                <a:tc>
                  <a:txBody>
                    <a:bodyPr/>
                    <a:lstStyle/>
                    <a:p>
                      <a:pPr marL="0" marR="0">
                        <a:spcBef>
                          <a:spcPts val="0"/>
                        </a:spcBef>
                        <a:spcAft>
                          <a:spcPts val="0"/>
                        </a:spcAft>
                      </a:pPr>
                      <a:r>
                        <a:rPr lang="en-US" sz="4000">
                          <a:solidFill>
                            <a:srgbClr val="000000"/>
                          </a:solidFill>
                          <a:effectLst/>
                        </a:rPr>
                        <a:t>y</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182832" marR="182832" marT="0" marB="0"/>
                </a:tc>
              </a:tr>
            </a:tbl>
          </a:graphicData>
        </a:graphic>
      </p:graphicFrame>
    </p:spTree>
    <p:extLst>
      <p:ext uri="{BB962C8B-B14F-4D97-AF65-F5344CB8AC3E}">
        <p14:creationId xmlns:p14="http://schemas.microsoft.com/office/powerpoint/2010/main" val="3071738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11</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Bagging Example (cont.)</a:t>
            </a:r>
          </a:p>
        </p:txBody>
      </p:sp>
      <p:sp>
        <p:nvSpPr>
          <p:cNvPr id="9" name="Rectangle 3"/>
          <p:cNvSpPr txBox="1">
            <a:spLocks noChangeArrowheads="1"/>
          </p:cNvSpPr>
          <p:nvPr/>
        </p:nvSpPr>
        <p:spPr bwMode="auto">
          <a:xfrm>
            <a:off x="406294" y="2590800"/>
            <a:ext cx="2193988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8365" lvl="1" indent="0" eaLnBrk="1" hangingPunct="1">
              <a:spcBef>
                <a:spcPts val="1428"/>
              </a:spcBef>
              <a:spcAft>
                <a:spcPts val="1428"/>
              </a:spcAft>
              <a:buClr>
                <a:srgbClr val="2483DA"/>
              </a:buClr>
              <a:buSzPct val="100000"/>
              <a:buNone/>
              <a:defRPr/>
            </a:pPr>
            <a:r>
              <a:rPr lang="en-US" sz="5700" dirty="0">
                <a:solidFill>
                  <a:schemeClr val="accent3">
                    <a:lumMod val="75000"/>
                  </a:schemeClr>
                </a:solidFill>
                <a:effectLst/>
              </a:rPr>
              <a:t>Step 1: Bootstrap samples are taken, and Step 2: one-level decision tree classifiers (base classifiers) are trained on each sample. </a:t>
            </a:r>
          </a:p>
          <a:p>
            <a:pPr lvl="1" eaLnBrk="1" hangingPunct="1">
              <a:spcBef>
                <a:spcPts val="1428"/>
              </a:spcBef>
              <a:spcAft>
                <a:spcPts val="1428"/>
              </a:spcAft>
              <a:buClr>
                <a:srgbClr val="2483DA"/>
              </a:buClr>
              <a:buSzPct val="100000"/>
              <a:buFont typeface="Arial" panose="020B0604020202020204" pitchFamily="34" charset="0"/>
              <a:buChar char="•"/>
              <a:defRPr/>
            </a:pPr>
            <a:endParaRPr lang="en-US" sz="5700" dirty="0">
              <a:solidFill>
                <a:schemeClr val="accent3">
                  <a:lumMod val="75000"/>
                </a:schemeClr>
              </a:solidFill>
              <a:effectLst/>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446990713"/>
                  </p:ext>
                </p:extLst>
              </p:nvPr>
            </p:nvGraphicFramePr>
            <p:xfrm>
              <a:off x="1081572" y="5717361"/>
              <a:ext cx="21330443" cy="6773090"/>
            </p:xfrm>
            <a:graphic>
              <a:graphicData uri="http://schemas.openxmlformats.org/drawingml/2006/table">
                <a:tbl>
                  <a:tblPr firstRow="1" firstCol="1" bandRow="1">
                    <a:tableStyleId>{17292A2E-F333-43FB-9621-5CBBE7FDCDCB}</a:tableStyleId>
                  </a:tblPr>
                  <a:tblGrid>
                    <a:gridCol w="1382528"/>
                    <a:gridCol w="1777537"/>
                    <a:gridCol w="2370049"/>
                    <a:gridCol w="2567553"/>
                    <a:gridCol w="2172546"/>
                    <a:gridCol w="2172546"/>
                    <a:gridCol w="2765058"/>
                    <a:gridCol w="6122626"/>
                  </a:tblGrid>
                  <a:tr h="610630">
                    <a:tc gridSpan="7">
                      <a:txBody>
                        <a:bodyPr/>
                        <a:lstStyle/>
                        <a:p>
                          <a:pPr marL="0" marR="0" algn="ctr">
                            <a:spcBef>
                              <a:spcPts val="0"/>
                            </a:spcBef>
                            <a:spcAft>
                              <a:spcPts val="0"/>
                            </a:spcAft>
                          </a:pPr>
                          <a:r>
                            <a:rPr lang="en-US" sz="4000" dirty="0">
                              <a:solidFill>
                                <a:srgbClr val="000000"/>
                              </a:solidFill>
                              <a:effectLst/>
                            </a:rPr>
                            <a:t>Bootstrap Sample</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4000">
                              <a:solidFill>
                                <a:srgbClr val="000000"/>
                              </a:solidFill>
                              <a:effectLst/>
                            </a:rPr>
                            <a:t>Base Classifier</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0630">
                    <a:tc rowSpan="2">
                      <a:txBody>
                        <a:bodyPr/>
                        <a:lstStyle/>
                        <a:p>
                          <a:pPr marL="0" marR="0">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dirty="0" smtClean="0">
                              <a:solidFill>
                                <a:srgbClr val="000000"/>
                              </a:solidFill>
                              <a:effectLst/>
                            </a:rPr>
                            <a:t>x</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0.4</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0.6</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𝑥</m:t>
                                </m:r>
                                <m:r>
                                  <a:rPr lang="en-US" sz="4000" smtClean="0">
                                    <a:solidFill>
                                      <a:srgbClr val="000000"/>
                                    </a:solidFill>
                                    <a:effectLst/>
                                    <a:latin typeface="Cambria Math" panose="02040503050406030204" pitchFamily="18" charset="0"/>
                                  </a:rPr>
                                  <m:t>≤0.3⇒</m:t>
                                </m:r>
                                <m:r>
                                  <a:rPr lang="en-US" sz="4000" smtClean="0">
                                    <a:solidFill>
                                      <a:srgbClr val="000000"/>
                                    </a:solidFill>
                                    <a:effectLst/>
                                    <a:latin typeface="Cambria Math" panose="02040503050406030204" pitchFamily="18" charset="0"/>
                                  </a:rPr>
                                  <m:t>𝑦</m:t>
                                </m:r>
                                <m:r>
                                  <a:rPr lang="en-US" sz="4000" smtClean="0">
                                    <a:solidFill>
                                      <a:srgbClr val="000000"/>
                                    </a:solidFill>
                                    <a:effectLst/>
                                    <a:latin typeface="Cambria Math" panose="02040503050406030204" pitchFamily="18" charset="0"/>
                                  </a:rPr>
                                  <m:t>=1</m:t>
                                </m:r>
                              </m:oMath>
                            </m:oMathPara>
                          </a14:m>
                          <a:endParaRPr lang="en-US" sz="4000" dirty="0">
                            <a:solidFill>
                              <a:srgbClr val="000000"/>
                            </a:solidFill>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a:solidFill>
                                      <a:srgbClr val="000000"/>
                                    </a:solidFill>
                                    <a:effectLst/>
                                    <a:latin typeface="Cambria Math" panose="02040503050406030204" pitchFamily="18" charset="0"/>
                                  </a:rPr>
                                  <m:t> </m:t>
                                </m:r>
                                <m:r>
                                  <a:rPr lang="en-US" sz="4000">
                                    <a:solidFill>
                                      <a:srgbClr val="000000"/>
                                    </a:solidFill>
                                    <a:effectLst/>
                                    <a:latin typeface="Cambria Math" panose="02040503050406030204" pitchFamily="18" charset="0"/>
                                  </a:rPr>
                                  <m:t>𝑜𝑡h𝑒𝑟𝑤𝑖𝑠𝑒</m:t>
                                </m:r>
                                <m:r>
                                  <a:rPr lang="en-US" sz="4000">
                                    <a:solidFill>
                                      <a:srgbClr val="000000"/>
                                    </a:solidFill>
                                    <a:effectLst/>
                                    <a:latin typeface="Cambria Math" panose="02040503050406030204" pitchFamily="18" charset="0"/>
                                  </a:rPr>
                                  <m:t> </m:t>
                                </m:r>
                                <m:r>
                                  <a:rPr lang="en-US" sz="4000">
                                    <a:solidFill>
                                      <a:srgbClr val="000000"/>
                                    </a:solidFill>
                                    <a:effectLst/>
                                    <a:latin typeface="Cambria Math" panose="02040503050406030204" pitchFamily="18" charset="0"/>
                                  </a:rPr>
                                  <m:t>𝑦</m:t>
                                </m:r>
                                <m:r>
                                  <a:rPr lang="en-US" sz="4000">
                                    <a:solidFill>
                                      <a:srgbClr val="000000"/>
                                    </a:solidFill>
                                    <a:effectLst/>
                                    <a:latin typeface="Cambria Math" panose="02040503050406030204" pitchFamily="18" charset="0"/>
                                  </a:rPr>
                                  <m:t>=0</m:t>
                                </m:r>
                              </m:oMath>
                            </m:oMathPara>
                          </a14:m>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0630">
                    <a:tc vMerge="1">
                      <a:txBody>
                        <a:bodyPr/>
                        <a:lstStyle/>
                        <a:p>
                          <a:endParaRPr lang="en-US"/>
                        </a:p>
                      </a:txBody>
                      <a:tcPr/>
                    </a:tc>
                    <a:tc>
                      <a:txBody>
                        <a:bodyPr/>
                        <a:lstStyle/>
                        <a:p>
                          <a:pPr marL="0" marR="0">
                            <a:spcBef>
                              <a:spcPts val="0"/>
                            </a:spcBef>
                            <a:spcAft>
                              <a:spcPts val="0"/>
                            </a:spcAft>
                          </a:pPr>
                          <a:r>
                            <a:rPr lang="en-US" sz="4000" dirty="0">
                              <a:solidFill>
                                <a:srgbClr val="000000"/>
                              </a:solidFill>
                              <a:effectLst/>
                            </a:rPr>
                            <a:t>y</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610630">
                    <a:tc rowSpan="2">
                      <a:txBody>
                        <a:bodyPr/>
                        <a:lstStyle/>
                        <a:p>
                          <a:pPr marL="0" marR="0">
                            <a:spcBef>
                              <a:spcPts val="0"/>
                            </a:spcBef>
                            <a:spcAft>
                              <a:spcPts val="0"/>
                            </a:spcAft>
                          </a:pPr>
                          <a:r>
                            <a:rPr lang="en-US" sz="4000" dirty="0">
                              <a:solidFill>
                                <a:srgbClr val="000000"/>
                              </a:solidFill>
                              <a:effectLst/>
                            </a:rPr>
                            <a:t>2</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dirty="0">
                              <a:solidFill>
                                <a:srgbClr val="000000"/>
                              </a:solidFill>
                              <a:effectLst/>
                            </a:rPr>
                            <a:t>x</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0.2</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0.4</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0.4</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0.6</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0.8</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𝑥</m:t>
                                </m:r>
                                <m:r>
                                  <a:rPr lang="en-US" sz="4000" smtClean="0">
                                    <a:solidFill>
                                      <a:srgbClr val="000000"/>
                                    </a:solidFill>
                                    <a:effectLst/>
                                    <a:latin typeface="Cambria Math" panose="02040503050406030204" pitchFamily="18" charset="0"/>
                                  </a:rPr>
                                  <m:t>≤0.3⇒</m:t>
                                </m:r>
                                <m:r>
                                  <a:rPr lang="en-US" sz="4000" smtClean="0">
                                    <a:solidFill>
                                      <a:srgbClr val="000000"/>
                                    </a:solidFill>
                                    <a:effectLst/>
                                    <a:latin typeface="Cambria Math" panose="02040503050406030204" pitchFamily="18" charset="0"/>
                                  </a:rPr>
                                  <m:t>𝑦</m:t>
                                </m:r>
                                <m:r>
                                  <a:rPr lang="en-US" sz="4000" smtClean="0">
                                    <a:solidFill>
                                      <a:srgbClr val="000000"/>
                                    </a:solidFill>
                                    <a:effectLst/>
                                    <a:latin typeface="Cambria Math" panose="02040503050406030204" pitchFamily="18" charset="0"/>
                                  </a:rPr>
                                  <m:t>=1</m:t>
                                </m:r>
                              </m:oMath>
                            </m:oMathPara>
                          </a14:m>
                          <a:endParaRPr lang="en-US" sz="4000">
                            <a:solidFill>
                              <a:srgbClr val="000000"/>
                            </a:solidFill>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a:solidFill>
                                      <a:srgbClr val="000000"/>
                                    </a:solidFill>
                                    <a:effectLst/>
                                    <a:latin typeface="Cambria Math" panose="02040503050406030204" pitchFamily="18" charset="0"/>
                                  </a:rPr>
                                  <m:t>𝑜𝑡h𝑒𝑟𝑤𝑖𝑠𝑒</m:t>
                                </m:r>
                                <m:r>
                                  <a:rPr lang="en-US" sz="4000">
                                    <a:solidFill>
                                      <a:srgbClr val="000000"/>
                                    </a:solidFill>
                                    <a:effectLst/>
                                    <a:latin typeface="Cambria Math" panose="02040503050406030204" pitchFamily="18" charset="0"/>
                                  </a:rPr>
                                  <m:t> </m:t>
                                </m:r>
                                <m:r>
                                  <a:rPr lang="en-US" sz="4000">
                                    <a:solidFill>
                                      <a:srgbClr val="000000"/>
                                    </a:solidFill>
                                    <a:effectLst/>
                                    <a:latin typeface="Cambria Math" panose="02040503050406030204" pitchFamily="18" charset="0"/>
                                  </a:rPr>
                                  <m:t>𝑦</m:t>
                                </m:r>
                                <m:r>
                                  <a:rPr lang="en-US" sz="4000">
                                    <a:solidFill>
                                      <a:srgbClr val="000000"/>
                                    </a:solidFill>
                                    <a:effectLst/>
                                    <a:latin typeface="Cambria Math" panose="02040503050406030204" pitchFamily="18" charset="0"/>
                                  </a:rPr>
                                  <m:t>=0</m:t>
                                </m:r>
                              </m:oMath>
                            </m:oMathPara>
                          </a14:m>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4670">
                    <a:tc vMerge="1">
                      <a:txBody>
                        <a:bodyPr/>
                        <a:lstStyle/>
                        <a:p>
                          <a:endParaRPr lang="en-US"/>
                        </a:p>
                      </a:txBody>
                      <a:tcPr/>
                    </a:tc>
                    <a:tc>
                      <a:txBody>
                        <a:bodyPr/>
                        <a:lstStyle/>
                        <a:p>
                          <a:pPr marL="0" marR="0">
                            <a:spcBef>
                              <a:spcPts val="0"/>
                            </a:spcBef>
                            <a:spcAft>
                              <a:spcPts val="0"/>
                            </a:spcAft>
                          </a:pPr>
                          <a:r>
                            <a:rPr lang="en-US" sz="4000" dirty="0">
                              <a:solidFill>
                                <a:srgbClr val="000000"/>
                              </a:solidFill>
                              <a:effectLst/>
                            </a:rPr>
                            <a:t>y</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610630">
                    <a:tc rowSpan="2">
                      <a:txBody>
                        <a:bodyPr/>
                        <a:lstStyle/>
                        <a:p>
                          <a:pPr marL="0" marR="0">
                            <a:spcBef>
                              <a:spcPts val="0"/>
                            </a:spcBef>
                            <a:spcAft>
                              <a:spcPts val="0"/>
                            </a:spcAft>
                          </a:pPr>
                          <a:r>
                            <a:rPr lang="en-US" sz="4000" dirty="0">
                              <a:solidFill>
                                <a:srgbClr val="000000"/>
                              </a:solidFill>
                              <a:effectLst/>
                            </a:rPr>
                            <a:t>3</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a:solidFill>
                                <a:srgbClr val="000000"/>
                              </a:solidFill>
                              <a:effectLst/>
                            </a:rPr>
                            <a:t>x</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0.4</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0.4</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0.6</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0.8</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𝑥</m:t>
                                </m:r>
                                <m:r>
                                  <a:rPr lang="en-US" sz="4000" smtClean="0">
                                    <a:solidFill>
                                      <a:srgbClr val="000000"/>
                                    </a:solidFill>
                                    <a:effectLst/>
                                    <a:latin typeface="Cambria Math" panose="02040503050406030204" pitchFamily="18" charset="0"/>
                                  </a:rPr>
                                  <m:t>≤0.9⇒</m:t>
                                </m:r>
                                <m:r>
                                  <a:rPr lang="en-US" sz="4000" smtClean="0">
                                    <a:solidFill>
                                      <a:srgbClr val="000000"/>
                                    </a:solidFill>
                                    <a:effectLst/>
                                    <a:latin typeface="Cambria Math" panose="02040503050406030204" pitchFamily="18" charset="0"/>
                                  </a:rPr>
                                  <m:t>𝑦</m:t>
                                </m:r>
                                <m:r>
                                  <a:rPr lang="en-US" sz="4000" smtClean="0">
                                    <a:solidFill>
                                      <a:srgbClr val="000000"/>
                                    </a:solidFill>
                                    <a:effectLst/>
                                    <a:latin typeface="Cambria Math" panose="02040503050406030204" pitchFamily="18" charset="0"/>
                                  </a:rPr>
                                  <m:t>=0</m:t>
                                </m:r>
                              </m:oMath>
                            </m:oMathPara>
                          </a14:m>
                          <a:endParaRPr lang="en-US" sz="4000">
                            <a:solidFill>
                              <a:srgbClr val="000000"/>
                            </a:solidFill>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a:solidFill>
                                      <a:srgbClr val="000000"/>
                                    </a:solidFill>
                                    <a:effectLst/>
                                    <a:latin typeface="Cambria Math" panose="02040503050406030204" pitchFamily="18" charset="0"/>
                                  </a:rPr>
                                  <m:t>𝑜𝑡h𝑒𝑟𝑤𝑖𝑠𝑒</m:t>
                                </m:r>
                                <m:r>
                                  <a:rPr lang="en-US" sz="4000">
                                    <a:solidFill>
                                      <a:srgbClr val="000000"/>
                                    </a:solidFill>
                                    <a:effectLst/>
                                    <a:latin typeface="Cambria Math" panose="02040503050406030204" pitchFamily="18" charset="0"/>
                                  </a:rPr>
                                  <m:t> </m:t>
                                </m:r>
                                <m:r>
                                  <a:rPr lang="en-US" sz="4000">
                                    <a:solidFill>
                                      <a:srgbClr val="000000"/>
                                    </a:solidFill>
                                    <a:effectLst/>
                                    <a:latin typeface="Cambria Math" panose="02040503050406030204" pitchFamily="18" charset="0"/>
                                  </a:rPr>
                                  <m:t>𝑦</m:t>
                                </m:r>
                                <m:r>
                                  <a:rPr lang="en-US" sz="4000">
                                    <a:solidFill>
                                      <a:srgbClr val="000000"/>
                                    </a:solidFill>
                                    <a:effectLst/>
                                    <a:latin typeface="Cambria Math" panose="02040503050406030204" pitchFamily="18" charset="0"/>
                                  </a:rPr>
                                  <m:t>=1</m:t>
                                </m:r>
                              </m:oMath>
                            </m:oMathPara>
                          </a14:m>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4670">
                    <a:tc vMerge="1">
                      <a:txBody>
                        <a:bodyPr/>
                        <a:lstStyle/>
                        <a:p>
                          <a:endParaRPr lang="en-US"/>
                        </a:p>
                      </a:txBody>
                      <a:tcPr/>
                    </a:tc>
                    <a:tc>
                      <a:txBody>
                        <a:bodyPr/>
                        <a:lstStyle/>
                        <a:p>
                          <a:pPr marL="0" marR="0">
                            <a:spcBef>
                              <a:spcPts val="0"/>
                            </a:spcBef>
                            <a:spcAft>
                              <a:spcPts val="0"/>
                            </a:spcAft>
                          </a:pPr>
                          <a:r>
                            <a:rPr lang="en-US" sz="4000">
                              <a:solidFill>
                                <a:srgbClr val="000000"/>
                              </a:solidFill>
                              <a:effectLst/>
                            </a:rPr>
                            <a:t>y</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smtClean="0">
                              <a:solidFill>
                                <a:srgbClr val="000000"/>
                              </a:solidFill>
                              <a:effectLst/>
                              <a:latin typeface="Times New Roman" panose="02020603050405020304" pitchFamily="18" charset="0"/>
                              <a:ea typeface="Calibri" panose="020F0502020204030204" pitchFamily="34" charset="0"/>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610630">
                    <a:tc rowSpan="2">
                      <a:txBody>
                        <a:bodyPr/>
                        <a:lstStyle/>
                        <a:p>
                          <a:pPr marL="0" marR="0">
                            <a:spcBef>
                              <a:spcPts val="0"/>
                            </a:spcBef>
                            <a:spcAft>
                              <a:spcPts val="0"/>
                            </a:spcAft>
                          </a:pPr>
                          <a:r>
                            <a:rPr lang="en-US" sz="4000" dirty="0">
                              <a:solidFill>
                                <a:srgbClr val="000000"/>
                              </a:solidFill>
                              <a:effectLst/>
                            </a:rPr>
                            <a:t>4</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a:solidFill>
                                <a:srgbClr val="000000"/>
                              </a:solidFill>
                              <a:effectLst/>
                            </a:rPr>
                            <a:t>x</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0.6</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0.8</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𝑥</m:t>
                                </m:r>
                                <m:r>
                                  <a:rPr lang="en-US" sz="4000" smtClean="0">
                                    <a:solidFill>
                                      <a:srgbClr val="000000"/>
                                    </a:solidFill>
                                    <a:effectLst/>
                                    <a:latin typeface="Cambria Math" panose="02040503050406030204" pitchFamily="18" charset="0"/>
                                  </a:rPr>
                                  <m:t>≤0.9⇒</m:t>
                                </m:r>
                                <m:r>
                                  <a:rPr lang="en-US" sz="4000" smtClean="0">
                                    <a:solidFill>
                                      <a:srgbClr val="000000"/>
                                    </a:solidFill>
                                    <a:effectLst/>
                                    <a:latin typeface="Cambria Math" panose="02040503050406030204" pitchFamily="18" charset="0"/>
                                  </a:rPr>
                                  <m:t>𝑦</m:t>
                                </m:r>
                                <m:r>
                                  <a:rPr lang="en-US" sz="4000" smtClean="0">
                                    <a:solidFill>
                                      <a:srgbClr val="000000"/>
                                    </a:solidFill>
                                    <a:effectLst/>
                                    <a:latin typeface="Cambria Math" panose="02040503050406030204" pitchFamily="18" charset="0"/>
                                  </a:rPr>
                                  <m:t>=0</m:t>
                                </m:r>
                              </m:oMath>
                            </m:oMathPara>
                          </a14:m>
                          <a:endParaRPr lang="en-US" sz="4000">
                            <a:solidFill>
                              <a:srgbClr val="000000"/>
                            </a:solidFill>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a:solidFill>
                                      <a:srgbClr val="000000"/>
                                    </a:solidFill>
                                    <a:effectLst/>
                                    <a:latin typeface="Cambria Math" panose="02040503050406030204" pitchFamily="18" charset="0"/>
                                  </a:rPr>
                                  <m:t>𝑜𝑡h𝑒𝑟𝑤𝑖𝑠𝑒</m:t>
                                </m:r>
                                <m:r>
                                  <a:rPr lang="en-US" sz="4000">
                                    <a:solidFill>
                                      <a:srgbClr val="000000"/>
                                    </a:solidFill>
                                    <a:effectLst/>
                                    <a:latin typeface="Cambria Math" panose="02040503050406030204" pitchFamily="18" charset="0"/>
                                  </a:rPr>
                                  <m:t> </m:t>
                                </m:r>
                                <m:r>
                                  <a:rPr lang="en-US" sz="4000">
                                    <a:solidFill>
                                      <a:srgbClr val="000000"/>
                                    </a:solidFill>
                                    <a:effectLst/>
                                    <a:latin typeface="Cambria Math" panose="02040503050406030204" pitchFamily="18" charset="0"/>
                                  </a:rPr>
                                  <m:t>𝑦</m:t>
                                </m:r>
                                <m:r>
                                  <a:rPr lang="en-US" sz="4000">
                                    <a:solidFill>
                                      <a:srgbClr val="000000"/>
                                    </a:solidFill>
                                    <a:effectLst/>
                                    <a:latin typeface="Cambria Math" panose="02040503050406030204" pitchFamily="18" charset="0"/>
                                  </a:rPr>
                                  <m:t>=1</m:t>
                                </m:r>
                              </m:oMath>
                            </m:oMathPara>
                          </a14:m>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4670">
                    <a:tc vMerge="1">
                      <a:txBody>
                        <a:bodyPr/>
                        <a:lstStyle/>
                        <a:p>
                          <a:endParaRPr lang="en-US"/>
                        </a:p>
                      </a:txBody>
                      <a:tcPr/>
                    </a:tc>
                    <a:tc>
                      <a:txBody>
                        <a:bodyPr/>
                        <a:lstStyle/>
                        <a:p>
                          <a:pPr marL="0" marR="0">
                            <a:spcBef>
                              <a:spcPts val="0"/>
                            </a:spcBef>
                            <a:spcAft>
                              <a:spcPts val="0"/>
                            </a:spcAft>
                          </a:pPr>
                          <a:r>
                            <a:rPr lang="en-US" sz="4000" dirty="0">
                              <a:solidFill>
                                <a:srgbClr val="000000"/>
                              </a:solidFill>
                              <a:effectLst/>
                            </a:rPr>
                            <a:t>y</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610630">
                    <a:tc rowSpan="2">
                      <a:txBody>
                        <a:bodyPr/>
                        <a:lstStyle/>
                        <a:p>
                          <a:pPr marL="0" marR="0">
                            <a:spcBef>
                              <a:spcPts val="0"/>
                            </a:spcBef>
                            <a:spcAft>
                              <a:spcPts val="0"/>
                            </a:spcAft>
                          </a:pPr>
                          <a:r>
                            <a:rPr lang="en-US" sz="4000" dirty="0">
                              <a:solidFill>
                                <a:srgbClr val="000000"/>
                              </a:solidFill>
                              <a:effectLst/>
                            </a:rPr>
                            <a:t>5</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dirty="0">
                              <a:solidFill>
                                <a:srgbClr val="000000"/>
                              </a:solidFill>
                              <a:effectLst/>
                            </a:rPr>
                            <a:t>x</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𝑥</m:t>
                                </m:r>
                                <m:r>
                                  <a:rPr lang="en-US" sz="4000" smtClean="0">
                                    <a:solidFill>
                                      <a:srgbClr val="000000"/>
                                    </a:solidFill>
                                    <a:effectLst/>
                                    <a:latin typeface="Cambria Math" panose="02040503050406030204" pitchFamily="18" charset="0"/>
                                  </a:rPr>
                                  <m:t>≤0.1 ⇒</m:t>
                                </m:r>
                                <m:r>
                                  <a:rPr lang="en-US" sz="4000" smtClean="0">
                                    <a:solidFill>
                                      <a:srgbClr val="000000"/>
                                    </a:solidFill>
                                    <a:effectLst/>
                                    <a:latin typeface="Cambria Math" panose="02040503050406030204" pitchFamily="18" charset="0"/>
                                  </a:rPr>
                                  <m:t>𝑦</m:t>
                                </m:r>
                                <m:r>
                                  <a:rPr lang="en-US" sz="4000" smtClean="0">
                                    <a:solidFill>
                                      <a:srgbClr val="000000"/>
                                    </a:solidFill>
                                    <a:effectLst/>
                                    <a:latin typeface="Cambria Math" panose="02040503050406030204" pitchFamily="18" charset="0"/>
                                  </a:rPr>
                                  <m:t>=0</m:t>
                                </m:r>
                              </m:oMath>
                            </m:oMathPara>
                          </a14:m>
                          <a:endParaRPr lang="en-US" sz="4000" dirty="0">
                            <a:solidFill>
                              <a:srgbClr val="000000"/>
                            </a:solidFill>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a:solidFill>
                                      <a:srgbClr val="000000"/>
                                    </a:solidFill>
                                    <a:effectLst/>
                                    <a:latin typeface="Cambria Math" panose="02040503050406030204" pitchFamily="18" charset="0"/>
                                  </a:rPr>
                                  <m:t>𝑜𝑡h𝑒𝑟𝑤𝑖𝑠𝑒</m:t>
                                </m:r>
                                <m:r>
                                  <a:rPr lang="en-US" sz="4000">
                                    <a:solidFill>
                                      <a:srgbClr val="000000"/>
                                    </a:solidFill>
                                    <a:effectLst/>
                                    <a:latin typeface="Cambria Math" panose="02040503050406030204" pitchFamily="18" charset="0"/>
                                  </a:rPr>
                                  <m:t> </m:t>
                                </m:r>
                                <m:r>
                                  <a:rPr lang="en-US" sz="4000">
                                    <a:solidFill>
                                      <a:srgbClr val="000000"/>
                                    </a:solidFill>
                                    <a:effectLst/>
                                    <a:latin typeface="Cambria Math" panose="02040503050406030204" pitchFamily="18" charset="0"/>
                                  </a:rPr>
                                  <m:t>𝑦</m:t>
                                </m:r>
                                <m:r>
                                  <a:rPr lang="en-US" sz="4000">
                                    <a:solidFill>
                                      <a:srgbClr val="000000"/>
                                    </a:solidFill>
                                    <a:effectLst/>
                                    <a:latin typeface="Cambria Math" panose="02040503050406030204" pitchFamily="18" charset="0"/>
                                  </a:rPr>
                                  <m:t>=1</m:t>
                                </m:r>
                              </m:oMath>
                            </m:oMathPara>
                          </a14:m>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4670">
                    <a:tc vMerge="1">
                      <a:txBody>
                        <a:bodyPr/>
                        <a:lstStyle/>
                        <a:p>
                          <a:endParaRPr lang="en-US"/>
                        </a:p>
                      </a:txBody>
                      <a:tcPr/>
                    </a:tc>
                    <a:tc>
                      <a:txBody>
                        <a:bodyPr/>
                        <a:lstStyle/>
                        <a:p>
                          <a:pPr marL="0" marR="0">
                            <a:spcBef>
                              <a:spcPts val="0"/>
                            </a:spcBef>
                            <a:spcAft>
                              <a:spcPts val="0"/>
                            </a:spcAft>
                          </a:pPr>
                          <a:r>
                            <a:rPr lang="en-US" sz="4000" dirty="0">
                              <a:solidFill>
                                <a:srgbClr val="000000"/>
                              </a:solidFill>
                              <a:effectLst/>
                            </a:rPr>
                            <a:t>y</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446990713"/>
                  </p:ext>
                </p:extLst>
              </p:nvPr>
            </p:nvGraphicFramePr>
            <p:xfrm>
              <a:off x="1081572" y="5717361"/>
              <a:ext cx="21330443" cy="6773090"/>
            </p:xfrm>
            <a:graphic>
              <a:graphicData uri="http://schemas.openxmlformats.org/drawingml/2006/table">
                <a:tbl>
                  <a:tblPr firstRow="1" firstCol="1" bandRow="1">
                    <a:tableStyleId>{17292A2E-F333-43FB-9621-5CBBE7FDCDCB}</a:tableStyleId>
                  </a:tblPr>
                  <a:tblGrid>
                    <a:gridCol w="1382528"/>
                    <a:gridCol w="1777537"/>
                    <a:gridCol w="2370049"/>
                    <a:gridCol w="2567553"/>
                    <a:gridCol w="2172546"/>
                    <a:gridCol w="2172546"/>
                    <a:gridCol w="2765058"/>
                    <a:gridCol w="6122626"/>
                  </a:tblGrid>
                  <a:tr h="610630">
                    <a:tc gridSpan="7">
                      <a:txBody>
                        <a:bodyPr/>
                        <a:lstStyle/>
                        <a:p>
                          <a:pPr marL="0" marR="0" algn="ctr">
                            <a:spcBef>
                              <a:spcPts val="0"/>
                            </a:spcBef>
                            <a:spcAft>
                              <a:spcPts val="0"/>
                            </a:spcAft>
                          </a:pPr>
                          <a:r>
                            <a:rPr lang="en-US" sz="4000" dirty="0">
                              <a:solidFill>
                                <a:srgbClr val="000000"/>
                              </a:solidFill>
                              <a:effectLst/>
                            </a:rPr>
                            <a:t>Bootstrap Sample</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4000">
                              <a:solidFill>
                                <a:srgbClr val="000000"/>
                              </a:solidFill>
                              <a:effectLst/>
                            </a:rPr>
                            <a:t>Base Classifier</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0630">
                    <a:tc rowSpan="2">
                      <a:txBody>
                        <a:bodyPr/>
                        <a:lstStyle/>
                        <a:p>
                          <a:pPr marL="0" marR="0">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dirty="0" smtClean="0">
                              <a:solidFill>
                                <a:srgbClr val="000000"/>
                              </a:solidFill>
                              <a:effectLst/>
                            </a:rPr>
                            <a:t>x</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0.4</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0.6</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en-US"/>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48259" t="-63500" b="-430000"/>
                          </a:stretch>
                        </a:blipFill>
                      </a:tcPr>
                    </a:tc>
                  </a:tr>
                  <a:tr h="610630">
                    <a:tc vMerge="1">
                      <a:txBody>
                        <a:bodyPr/>
                        <a:lstStyle/>
                        <a:p>
                          <a:endParaRPr lang="en-US"/>
                        </a:p>
                      </a:txBody>
                      <a:tcPr/>
                    </a:tc>
                    <a:tc>
                      <a:txBody>
                        <a:bodyPr/>
                        <a:lstStyle/>
                        <a:p>
                          <a:pPr marL="0" marR="0">
                            <a:spcBef>
                              <a:spcPts val="0"/>
                            </a:spcBef>
                            <a:spcAft>
                              <a:spcPts val="0"/>
                            </a:spcAft>
                          </a:pPr>
                          <a:r>
                            <a:rPr lang="en-US" sz="4000" dirty="0">
                              <a:solidFill>
                                <a:srgbClr val="000000"/>
                              </a:solidFill>
                              <a:effectLst/>
                            </a:rPr>
                            <a:t>y</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610630">
                    <a:tc rowSpan="2">
                      <a:txBody>
                        <a:bodyPr/>
                        <a:lstStyle/>
                        <a:p>
                          <a:pPr marL="0" marR="0">
                            <a:spcBef>
                              <a:spcPts val="0"/>
                            </a:spcBef>
                            <a:spcAft>
                              <a:spcPts val="0"/>
                            </a:spcAft>
                          </a:pPr>
                          <a:r>
                            <a:rPr lang="en-US" sz="4000" dirty="0">
                              <a:solidFill>
                                <a:srgbClr val="000000"/>
                              </a:solidFill>
                              <a:effectLst/>
                            </a:rPr>
                            <a:t>2</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dirty="0">
                              <a:solidFill>
                                <a:srgbClr val="000000"/>
                              </a:solidFill>
                              <a:effectLst/>
                            </a:rPr>
                            <a:t>x</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0.2</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0.4</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0.4</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0.6</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0.8</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en-US"/>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48259" t="-161084" b="-323645"/>
                          </a:stretch>
                        </a:blipFill>
                      </a:tcPr>
                    </a:tc>
                  </a:tr>
                  <a:tr h="624670">
                    <a:tc vMerge="1">
                      <a:txBody>
                        <a:bodyPr/>
                        <a:lstStyle/>
                        <a:p>
                          <a:endParaRPr lang="en-US"/>
                        </a:p>
                      </a:txBody>
                      <a:tcPr/>
                    </a:tc>
                    <a:tc>
                      <a:txBody>
                        <a:bodyPr/>
                        <a:lstStyle/>
                        <a:p>
                          <a:pPr marL="0" marR="0">
                            <a:spcBef>
                              <a:spcPts val="0"/>
                            </a:spcBef>
                            <a:spcAft>
                              <a:spcPts val="0"/>
                            </a:spcAft>
                          </a:pPr>
                          <a:r>
                            <a:rPr lang="en-US" sz="4000" dirty="0">
                              <a:solidFill>
                                <a:srgbClr val="000000"/>
                              </a:solidFill>
                              <a:effectLst/>
                            </a:rPr>
                            <a:t>y</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610630">
                    <a:tc rowSpan="2">
                      <a:txBody>
                        <a:bodyPr/>
                        <a:lstStyle/>
                        <a:p>
                          <a:pPr marL="0" marR="0">
                            <a:spcBef>
                              <a:spcPts val="0"/>
                            </a:spcBef>
                            <a:spcAft>
                              <a:spcPts val="0"/>
                            </a:spcAft>
                          </a:pPr>
                          <a:r>
                            <a:rPr lang="en-US" sz="4000" dirty="0">
                              <a:solidFill>
                                <a:srgbClr val="000000"/>
                              </a:solidFill>
                              <a:effectLst/>
                            </a:rPr>
                            <a:t>3</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a:solidFill>
                                <a:srgbClr val="000000"/>
                              </a:solidFill>
                              <a:effectLst/>
                            </a:rPr>
                            <a:t>x</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0.4</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0.4</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0.6</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0.8</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en-US"/>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48259" t="-261084" b="-223645"/>
                          </a:stretch>
                        </a:blipFill>
                      </a:tcPr>
                    </a:tc>
                  </a:tr>
                  <a:tr h="624670">
                    <a:tc vMerge="1">
                      <a:txBody>
                        <a:bodyPr/>
                        <a:lstStyle/>
                        <a:p>
                          <a:endParaRPr lang="en-US"/>
                        </a:p>
                      </a:txBody>
                      <a:tcPr/>
                    </a:tc>
                    <a:tc>
                      <a:txBody>
                        <a:bodyPr/>
                        <a:lstStyle/>
                        <a:p>
                          <a:pPr marL="0" marR="0">
                            <a:spcBef>
                              <a:spcPts val="0"/>
                            </a:spcBef>
                            <a:spcAft>
                              <a:spcPts val="0"/>
                            </a:spcAft>
                          </a:pPr>
                          <a:r>
                            <a:rPr lang="en-US" sz="4000">
                              <a:solidFill>
                                <a:srgbClr val="000000"/>
                              </a:solidFill>
                              <a:effectLst/>
                            </a:rPr>
                            <a:t>y</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smtClean="0">
                              <a:solidFill>
                                <a:srgbClr val="000000"/>
                              </a:solidFill>
                              <a:effectLst/>
                              <a:latin typeface="Times New Roman" panose="02020603050405020304" pitchFamily="18" charset="0"/>
                              <a:ea typeface="Calibri" panose="020F0502020204030204" pitchFamily="34" charset="0"/>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610630">
                    <a:tc rowSpan="2">
                      <a:txBody>
                        <a:bodyPr/>
                        <a:lstStyle/>
                        <a:p>
                          <a:pPr marL="0" marR="0">
                            <a:spcBef>
                              <a:spcPts val="0"/>
                            </a:spcBef>
                            <a:spcAft>
                              <a:spcPts val="0"/>
                            </a:spcAft>
                          </a:pPr>
                          <a:r>
                            <a:rPr lang="en-US" sz="4000" dirty="0">
                              <a:solidFill>
                                <a:srgbClr val="000000"/>
                              </a:solidFill>
                              <a:effectLst/>
                            </a:rPr>
                            <a:t>4</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a:solidFill>
                                <a:srgbClr val="000000"/>
                              </a:solidFill>
                              <a:effectLst/>
                            </a:rPr>
                            <a:t>x</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0.6</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0.8</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en-US"/>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48259" t="-362871" b="-124752"/>
                          </a:stretch>
                        </a:blipFill>
                      </a:tcPr>
                    </a:tc>
                  </a:tr>
                  <a:tr h="624670">
                    <a:tc vMerge="1">
                      <a:txBody>
                        <a:bodyPr/>
                        <a:lstStyle/>
                        <a:p>
                          <a:endParaRPr lang="en-US"/>
                        </a:p>
                      </a:txBody>
                      <a:tcPr/>
                    </a:tc>
                    <a:tc>
                      <a:txBody>
                        <a:bodyPr/>
                        <a:lstStyle/>
                        <a:p>
                          <a:pPr marL="0" marR="0">
                            <a:spcBef>
                              <a:spcPts val="0"/>
                            </a:spcBef>
                            <a:spcAft>
                              <a:spcPts val="0"/>
                            </a:spcAft>
                          </a:pPr>
                          <a:r>
                            <a:rPr lang="en-US" sz="4000" dirty="0">
                              <a:solidFill>
                                <a:srgbClr val="000000"/>
                              </a:solidFill>
                              <a:effectLst/>
                            </a:rPr>
                            <a:t>y</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610630">
                    <a:tc rowSpan="2">
                      <a:txBody>
                        <a:bodyPr/>
                        <a:lstStyle/>
                        <a:p>
                          <a:pPr marL="0" marR="0">
                            <a:spcBef>
                              <a:spcPts val="0"/>
                            </a:spcBef>
                            <a:spcAft>
                              <a:spcPts val="0"/>
                            </a:spcAft>
                          </a:pPr>
                          <a:r>
                            <a:rPr lang="en-US" sz="4000" dirty="0">
                              <a:solidFill>
                                <a:srgbClr val="000000"/>
                              </a:solidFill>
                              <a:effectLst/>
                            </a:rPr>
                            <a:t>5</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dirty="0">
                              <a:solidFill>
                                <a:srgbClr val="000000"/>
                              </a:solidFill>
                              <a:effectLst/>
                            </a:rPr>
                            <a:t>x</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en-US"/>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48259" t="-460591" b="-24138"/>
                          </a:stretch>
                        </a:blipFill>
                      </a:tcPr>
                    </a:tc>
                  </a:tr>
                  <a:tr h="624670">
                    <a:tc vMerge="1">
                      <a:txBody>
                        <a:bodyPr/>
                        <a:lstStyle/>
                        <a:p>
                          <a:endParaRPr lang="en-US"/>
                        </a:p>
                      </a:txBody>
                      <a:tcPr/>
                    </a:tc>
                    <a:tc>
                      <a:txBody>
                        <a:bodyPr/>
                        <a:lstStyle/>
                        <a:p>
                          <a:pPr marL="0" marR="0">
                            <a:spcBef>
                              <a:spcPts val="0"/>
                            </a:spcBef>
                            <a:spcAft>
                              <a:spcPts val="0"/>
                            </a:spcAft>
                          </a:pPr>
                          <a:r>
                            <a:rPr lang="en-US" sz="4000" dirty="0">
                              <a:solidFill>
                                <a:srgbClr val="000000"/>
                              </a:solidFill>
                              <a:effectLst/>
                            </a:rPr>
                            <a:t>y</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bl>
              </a:graphicData>
            </a:graphic>
          </p:graphicFrame>
        </mc:Fallback>
      </mc:AlternateContent>
    </p:spTree>
    <p:extLst>
      <p:ext uri="{BB962C8B-B14F-4D97-AF65-F5344CB8AC3E}">
        <p14:creationId xmlns:p14="http://schemas.microsoft.com/office/powerpoint/2010/main" val="338436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12</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Bagging Example (cont.)</a:t>
            </a:r>
          </a:p>
        </p:txBody>
      </p:sp>
      <p:sp>
        <p:nvSpPr>
          <p:cNvPr id="9" name="Rectangle 3"/>
          <p:cNvSpPr txBox="1">
            <a:spLocks noChangeArrowheads="1"/>
          </p:cNvSpPr>
          <p:nvPr/>
        </p:nvSpPr>
        <p:spPr bwMode="auto">
          <a:xfrm>
            <a:off x="406294" y="2133600"/>
            <a:ext cx="2193988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8365" lvl="1" indent="0" eaLnBrk="1" hangingPunct="1">
              <a:spcBef>
                <a:spcPts val="1428"/>
              </a:spcBef>
              <a:spcAft>
                <a:spcPts val="1428"/>
              </a:spcAft>
              <a:buClr>
                <a:srgbClr val="2483DA"/>
              </a:buClr>
              <a:buSzPct val="100000"/>
              <a:buNone/>
              <a:defRPr/>
            </a:pPr>
            <a:r>
              <a:rPr lang="en-US" sz="5700" dirty="0">
                <a:solidFill>
                  <a:schemeClr val="accent3">
                    <a:lumMod val="75000"/>
                  </a:schemeClr>
                </a:solidFill>
                <a:effectLst/>
              </a:rPr>
              <a:t>Step 3.  For each record tally votes and select the majority class.  Since we have 0/1 classifier the majority is the proportion of 1’s.  If the proportion is less than 0.5 then the bagging prediction is 0, otherwise 1.</a:t>
            </a:r>
          </a:p>
          <a:p>
            <a:pPr lvl="1" eaLnBrk="1" hangingPunct="1">
              <a:spcBef>
                <a:spcPts val="1428"/>
              </a:spcBef>
              <a:spcAft>
                <a:spcPts val="1428"/>
              </a:spcAft>
              <a:buClr>
                <a:srgbClr val="2483DA"/>
              </a:buClr>
              <a:buSzPct val="100000"/>
              <a:buFont typeface="Arial" panose="020B0604020202020204" pitchFamily="34" charset="0"/>
              <a:buChar char="•"/>
              <a:defRPr/>
            </a:pPr>
            <a:endParaRPr lang="en-US" sz="5700" dirty="0">
              <a:solidFill>
                <a:schemeClr val="accent3">
                  <a:lumMod val="75000"/>
                </a:schemeClr>
              </a:solidFill>
              <a:effectLst/>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16445445"/>
                  </p:ext>
                </p:extLst>
              </p:nvPr>
            </p:nvGraphicFramePr>
            <p:xfrm>
              <a:off x="1625177" y="5791200"/>
              <a:ext cx="21533592" cy="6096000"/>
            </p:xfrm>
            <a:graphic>
              <a:graphicData uri="http://schemas.openxmlformats.org/drawingml/2006/table">
                <a:tbl>
                  <a:tblPr firstRow="1" firstCol="1" bandRow="1">
                    <a:tableStyleId>{17292A2E-F333-43FB-9621-5CBBE7FDCDCB}</a:tableStyleId>
                  </a:tblPr>
                  <a:tblGrid>
                    <a:gridCol w="4266089"/>
                    <a:gridCol w="3177122"/>
                    <a:gridCol w="3606922"/>
                    <a:gridCol w="3606922"/>
                    <a:gridCol w="3609169"/>
                    <a:gridCol w="3267368"/>
                  </a:tblGrid>
                  <a:tr h="1219200">
                    <a:tc>
                      <a:txBody>
                        <a:bodyPr/>
                        <a:lstStyle/>
                        <a:p>
                          <a:pPr marL="0" marR="0">
                            <a:spcBef>
                              <a:spcPts val="0"/>
                            </a:spcBef>
                            <a:spcAft>
                              <a:spcPts val="0"/>
                            </a:spcAft>
                          </a:pPr>
                          <a:r>
                            <a:rPr lang="en-US" sz="4000" dirty="0">
                              <a:solidFill>
                                <a:srgbClr val="000000"/>
                              </a:solidFill>
                              <a:effectLst/>
                            </a:rPr>
                            <a:t>Bootstrap Sample</a:t>
                          </a:r>
                          <a:endParaRPr lang="en-US" sz="4000" dirty="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𝒙</m:t>
                                </m:r>
                                <m:r>
                                  <a:rPr lang="en-US" sz="4000" smtClean="0">
                                    <a:solidFill>
                                      <a:srgbClr val="000000"/>
                                    </a:solidFill>
                                    <a:effectLst/>
                                    <a:latin typeface="Cambria Math" panose="02040503050406030204" pitchFamily="18" charset="0"/>
                                  </a:rPr>
                                  <m:t>=</m:t>
                                </m:r>
                                <m:r>
                                  <a:rPr lang="en-US" sz="4000" smtClean="0">
                                    <a:solidFill>
                                      <a:srgbClr val="000000"/>
                                    </a:solidFill>
                                    <a:effectLst/>
                                    <a:latin typeface="Cambria Math" panose="02040503050406030204" pitchFamily="18" charset="0"/>
                                  </a:rPr>
                                  <m:t>𝟎</m:t>
                                </m:r>
                                <m:r>
                                  <a:rPr lang="en-US" sz="4000" smtClean="0">
                                    <a:solidFill>
                                      <a:srgbClr val="000000"/>
                                    </a:solidFill>
                                    <a:effectLst/>
                                    <a:latin typeface="Cambria Math" panose="02040503050406030204" pitchFamily="18" charset="0"/>
                                  </a:rPr>
                                  <m:t>.</m:t>
                                </m:r>
                                <m:r>
                                  <a:rPr lang="en-US" sz="4000" smtClean="0">
                                    <a:solidFill>
                                      <a:srgbClr val="000000"/>
                                    </a:solidFill>
                                    <a:effectLst/>
                                    <a:latin typeface="Cambria Math" panose="02040503050406030204" pitchFamily="18" charset="0"/>
                                  </a:rPr>
                                  <m:t>𝟐</m:t>
                                </m:r>
                              </m:oMath>
                            </m:oMathPara>
                          </a14:m>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𝒙</m:t>
                                </m:r>
                                <m:r>
                                  <a:rPr lang="en-US" sz="4000" smtClean="0">
                                    <a:solidFill>
                                      <a:srgbClr val="000000"/>
                                    </a:solidFill>
                                    <a:effectLst/>
                                    <a:latin typeface="Cambria Math" panose="02040503050406030204" pitchFamily="18" charset="0"/>
                                  </a:rPr>
                                  <m:t>=</m:t>
                                </m:r>
                                <m:r>
                                  <a:rPr lang="en-US" sz="4000" smtClean="0">
                                    <a:solidFill>
                                      <a:srgbClr val="000000"/>
                                    </a:solidFill>
                                    <a:effectLst/>
                                    <a:latin typeface="Cambria Math" panose="02040503050406030204" pitchFamily="18" charset="0"/>
                                  </a:rPr>
                                  <m:t>𝟎</m:t>
                                </m:r>
                                <m:r>
                                  <a:rPr lang="en-US" sz="4000" smtClean="0">
                                    <a:solidFill>
                                      <a:srgbClr val="000000"/>
                                    </a:solidFill>
                                    <a:effectLst/>
                                    <a:latin typeface="Cambria Math" panose="02040503050406030204" pitchFamily="18" charset="0"/>
                                  </a:rPr>
                                  <m:t>.</m:t>
                                </m:r>
                                <m:r>
                                  <a:rPr lang="en-US" sz="4000" smtClean="0">
                                    <a:solidFill>
                                      <a:srgbClr val="000000"/>
                                    </a:solidFill>
                                    <a:effectLst/>
                                    <a:latin typeface="Cambria Math" panose="02040503050406030204" pitchFamily="18" charset="0"/>
                                  </a:rPr>
                                  <m:t>𝟒</m:t>
                                </m:r>
                              </m:oMath>
                            </m:oMathPara>
                          </a14:m>
                          <a:endParaRPr lang="en-US" sz="4000" dirty="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𝒙</m:t>
                                </m:r>
                                <m:r>
                                  <a:rPr lang="en-US" sz="4000" smtClean="0">
                                    <a:solidFill>
                                      <a:srgbClr val="000000"/>
                                    </a:solidFill>
                                    <a:effectLst/>
                                    <a:latin typeface="Cambria Math" panose="02040503050406030204" pitchFamily="18" charset="0"/>
                                  </a:rPr>
                                  <m:t>=</m:t>
                                </m:r>
                                <m:r>
                                  <a:rPr lang="en-US" sz="4000" smtClean="0">
                                    <a:solidFill>
                                      <a:srgbClr val="000000"/>
                                    </a:solidFill>
                                    <a:effectLst/>
                                    <a:latin typeface="Cambria Math" panose="02040503050406030204" pitchFamily="18" charset="0"/>
                                  </a:rPr>
                                  <m:t>𝟎</m:t>
                                </m:r>
                                <m:r>
                                  <a:rPr lang="en-US" sz="4000" smtClean="0">
                                    <a:solidFill>
                                      <a:srgbClr val="000000"/>
                                    </a:solidFill>
                                    <a:effectLst/>
                                    <a:latin typeface="Cambria Math" panose="02040503050406030204" pitchFamily="18" charset="0"/>
                                  </a:rPr>
                                  <m:t>.</m:t>
                                </m:r>
                                <m:r>
                                  <a:rPr lang="en-US" sz="4000" smtClean="0">
                                    <a:solidFill>
                                      <a:srgbClr val="000000"/>
                                    </a:solidFill>
                                    <a:effectLst/>
                                    <a:latin typeface="Cambria Math" panose="02040503050406030204" pitchFamily="18" charset="0"/>
                                  </a:rPr>
                                  <m:t>𝟔</m:t>
                                </m:r>
                              </m:oMath>
                            </m:oMathPara>
                          </a14:m>
                          <a:endParaRPr lang="en-US" sz="4000" dirty="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𝒙</m:t>
                                </m:r>
                                <m:r>
                                  <a:rPr lang="en-US" sz="4000" smtClean="0">
                                    <a:solidFill>
                                      <a:srgbClr val="000000"/>
                                    </a:solidFill>
                                    <a:effectLst/>
                                    <a:latin typeface="Cambria Math" panose="02040503050406030204" pitchFamily="18" charset="0"/>
                                  </a:rPr>
                                  <m:t>=</m:t>
                                </m:r>
                                <m:r>
                                  <a:rPr lang="en-US" sz="4000" smtClean="0">
                                    <a:solidFill>
                                      <a:srgbClr val="000000"/>
                                    </a:solidFill>
                                    <a:effectLst/>
                                    <a:latin typeface="Cambria Math" panose="02040503050406030204" pitchFamily="18" charset="0"/>
                                  </a:rPr>
                                  <m:t>𝟎</m:t>
                                </m:r>
                                <m:r>
                                  <a:rPr lang="en-US" sz="4000" smtClean="0">
                                    <a:solidFill>
                                      <a:srgbClr val="000000"/>
                                    </a:solidFill>
                                    <a:effectLst/>
                                    <a:latin typeface="Cambria Math" panose="02040503050406030204" pitchFamily="18" charset="0"/>
                                  </a:rPr>
                                  <m:t>.</m:t>
                                </m:r>
                                <m:r>
                                  <a:rPr lang="en-US" sz="4000" smtClean="0">
                                    <a:solidFill>
                                      <a:srgbClr val="000000"/>
                                    </a:solidFill>
                                    <a:effectLst/>
                                    <a:latin typeface="Cambria Math" panose="02040503050406030204" pitchFamily="18" charset="0"/>
                                  </a:rPr>
                                  <m:t>𝟖</m:t>
                                </m:r>
                              </m:oMath>
                            </m:oMathPara>
                          </a14:m>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𝒙</m:t>
                                </m:r>
                                <m:r>
                                  <a:rPr lang="en-US" sz="4000" smtClean="0">
                                    <a:solidFill>
                                      <a:srgbClr val="000000"/>
                                    </a:solidFill>
                                    <a:effectLst/>
                                    <a:latin typeface="Cambria Math" panose="02040503050406030204" pitchFamily="18" charset="0"/>
                                  </a:rPr>
                                  <m:t>=</m:t>
                                </m:r>
                                <m:r>
                                  <a:rPr lang="en-US" sz="4000" smtClean="0">
                                    <a:solidFill>
                                      <a:srgbClr val="000000"/>
                                    </a:solidFill>
                                    <a:effectLst/>
                                    <a:latin typeface="Cambria Math" panose="02040503050406030204" pitchFamily="18" charset="0"/>
                                  </a:rPr>
                                  <m:t>𝟏</m:t>
                                </m:r>
                              </m:oMath>
                            </m:oMathPara>
                          </a14:m>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r>
                  <a:tr h="609600">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r>
                  <a:tr h="609600">
                    <a:tc>
                      <a:txBody>
                        <a:bodyPr/>
                        <a:lstStyle/>
                        <a:p>
                          <a:pPr marL="0" marR="0" algn="ctr">
                            <a:spcBef>
                              <a:spcPts val="0"/>
                            </a:spcBef>
                            <a:spcAft>
                              <a:spcPts val="0"/>
                            </a:spcAft>
                          </a:pPr>
                          <a:r>
                            <a:rPr lang="en-US" sz="4000">
                              <a:solidFill>
                                <a:srgbClr val="000000"/>
                              </a:solidFill>
                              <a:effectLst/>
                            </a:rPr>
                            <a:t>2</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r>
                  <a:tr h="609600">
                    <a:tc>
                      <a:txBody>
                        <a:bodyPr/>
                        <a:lstStyle/>
                        <a:p>
                          <a:pPr marL="0" marR="0" algn="ctr">
                            <a:spcBef>
                              <a:spcPts val="0"/>
                            </a:spcBef>
                            <a:spcAft>
                              <a:spcPts val="0"/>
                            </a:spcAft>
                          </a:pPr>
                          <a:r>
                            <a:rPr lang="en-US" sz="4000">
                              <a:solidFill>
                                <a:srgbClr val="000000"/>
                              </a:solidFill>
                              <a:effectLst/>
                            </a:rPr>
                            <a:t>3</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r>
                  <a:tr h="609600">
                    <a:tc>
                      <a:txBody>
                        <a:bodyPr/>
                        <a:lstStyle/>
                        <a:p>
                          <a:pPr marL="0" marR="0" algn="ctr">
                            <a:spcBef>
                              <a:spcPts val="0"/>
                            </a:spcBef>
                            <a:spcAft>
                              <a:spcPts val="0"/>
                            </a:spcAft>
                          </a:pPr>
                          <a:r>
                            <a:rPr lang="en-US" sz="4000">
                              <a:solidFill>
                                <a:srgbClr val="000000"/>
                              </a:solidFill>
                              <a:effectLst/>
                            </a:rPr>
                            <a:t>4</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r>
                  <a:tr h="609600">
                    <a:tc>
                      <a:txBody>
                        <a:bodyPr/>
                        <a:lstStyle/>
                        <a:p>
                          <a:pPr marL="0" marR="0" algn="ctr">
                            <a:spcBef>
                              <a:spcPts val="0"/>
                            </a:spcBef>
                            <a:spcAft>
                              <a:spcPts val="0"/>
                            </a:spcAft>
                          </a:pPr>
                          <a:r>
                            <a:rPr lang="en-US" sz="4000">
                              <a:solidFill>
                                <a:srgbClr val="000000"/>
                              </a:solidFill>
                              <a:effectLst/>
                            </a:rPr>
                            <a:t>5</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r>
                  <a:tr h="609600">
                    <a:tc>
                      <a:txBody>
                        <a:bodyPr/>
                        <a:lstStyle/>
                        <a:p>
                          <a:pPr marL="0" marR="0">
                            <a:spcBef>
                              <a:spcPts val="0"/>
                            </a:spcBef>
                            <a:spcAft>
                              <a:spcPts val="0"/>
                            </a:spcAft>
                          </a:pPr>
                          <a:r>
                            <a:rPr lang="en-US" sz="4000">
                              <a:solidFill>
                                <a:srgbClr val="000000"/>
                              </a:solidFill>
                              <a:effectLst/>
                            </a:rPr>
                            <a:t>Proportion</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0.6</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0.6</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r>
                  <a:tr h="1219200">
                    <a:tc>
                      <a:txBody>
                        <a:bodyPr/>
                        <a:lstStyle/>
                        <a:p>
                          <a:pPr marL="0" marR="0">
                            <a:spcBef>
                              <a:spcPts val="0"/>
                            </a:spcBef>
                            <a:spcAft>
                              <a:spcPts val="0"/>
                            </a:spcAft>
                          </a:pPr>
                          <a:r>
                            <a:rPr lang="en-US" sz="4000">
                              <a:solidFill>
                                <a:srgbClr val="000000"/>
                              </a:solidFill>
                              <a:effectLst/>
                            </a:rPr>
                            <a:t>Bagging Prediction</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nchor="ctr"/>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nchor="ctr"/>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nchor="ctr"/>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nchor="ct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182832" marR="182832" marT="0" marB="0" anchor="ct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xmlns="" xmlns:a14="http://schemas.microsoft.com/office/drawing/2010/main" val="2401612084"/>
                  </p:ext>
                </p:extLst>
              </p:nvPr>
            </p:nvGraphicFramePr>
            <p:xfrm>
              <a:off x="609600" y="2895600"/>
              <a:ext cx="8077200" cy="3048000"/>
            </p:xfrm>
            <a:graphic>
              <a:graphicData uri="http://schemas.openxmlformats.org/drawingml/2006/table">
                <a:tbl>
                  <a:tblPr firstRow="1" firstCol="1" bandRow="1">
                    <a:tableStyleId>{17292A2E-F333-43FB-9621-5CBBE7FDCDCB}</a:tableStyleId>
                  </a:tblPr>
                  <a:tblGrid>
                    <a:gridCol w="1600200"/>
                    <a:gridCol w="1191731"/>
                    <a:gridCol w="1352948"/>
                    <a:gridCol w="1352948"/>
                    <a:gridCol w="1353791"/>
                    <a:gridCol w="1225582"/>
                  </a:tblGrid>
                  <a:tr h="609600">
                    <a:tc>
                      <a:txBody>
                        <a:bodyPr/>
                        <a:lstStyle/>
                        <a:p>
                          <a:pPr marL="0" marR="0">
                            <a:spcBef>
                              <a:spcPts val="0"/>
                            </a:spcBef>
                            <a:spcAft>
                              <a:spcPts val="0"/>
                            </a:spcAft>
                          </a:pPr>
                          <a:r>
                            <a:rPr lang="en-US" sz="2000" dirty="0">
                              <a:solidFill>
                                <a:srgbClr val="000000"/>
                              </a:solidFill>
                              <a:effectLst/>
                            </a:rPr>
                            <a:t>Bootstrap Sample</a:t>
                          </a:r>
                          <a:endParaRPr lang="en-US" sz="2000" dirty="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endParaRPr lang="en-US"/>
                        </a:p>
                      </a:txBody>
                      <a:tcPr marL="68580" marR="68580" marT="0" marB="0">
                        <a:blipFill rotWithShape="0">
                          <a:blip r:embed="rId2"/>
                          <a:stretch>
                            <a:fillRect l="-135385" t="-13000" r="-445641" b="-424000"/>
                          </a:stretch>
                        </a:blipFill>
                      </a:tcPr>
                    </a:tc>
                    <a:tc>
                      <a:txBody>
                        <a:bodyPr/>
                        <a:lstStyle/>
                        <a:p>
                          <a:endParaRPr lang="en-US"/>
                        </a:p>
                      </a:txBody>
                      <a:tcPr marL="68580" marR="68580" marT="0" marB="0">
                        <a:blipFill rotWithShape="0">
                          <a:blip r:embed="rId2"/>
                          <a:stretch>
                            <a:fillRect l="-206757" t="-13000" r="-291441" b="-424000"/>
                          </a:stretch>
                        </a:blipFill>
                      </a:tcPr>
                    </a:tc>
                    <a:tc>
                      <a:txBody>
                        <a:bodyPr/>
                        <a:lstStyle/>
                        <a:p>
                          <a:endParaRPr lang="en-US"/>
                        </a:p>
                      </a:txBody>
                      <a:tcPr marL="68580" marR="68580" marT="0" marB="0">
                        <a:blipFill rotWithShape="0">
                          <a:blip r:embed="rId2"/>
                          <a:stretch>
                            <a:fillRect l="-306757" t="-13000" r="-191441" b="-424000"/>
                          </a:stretch>
                        </a:blipFill>
                      </a:tcPr>
                    </a:tc>
                    <a:tc>
                      <a:txBody>
                        <a:bodyPr/>
                        <a:lstStyle/>
                        <a:p>
                          <a:endParaRPr lang="en-US"/>
                        </a:p>
                      </a:txBody>
                      <a:tcPr marL="68580" marR="68580" marT="0" marB="0">
                        <a:blipFill rotWithShape="0">
                          <a:blip r:embed="rId2"/>
                          <a:stretch>
                            <a:fillRect l="-406757" t="-13000" r="-91441" b="-424000"/>
                          </a:stretch>
                        </a:blipFill>
                      </a:tcPr>
                    </a:tc>
                    <a:tc>
                      <a:txBody>
                        <a:bodyPr/>
                        <a:lstStyle/>
                        <a:p>
                          <a:endParaRPr lang="en-US"/>
                        </a:p>
                      </a:txBody>
                      <a:tcPr marL="68580" marR="68580" marT="0" marB="0">
                        <a:blipFill rotWithShape="0">
                          <a:blip r:embed="rId2"/>
                          <a:stretch>
                            <a:fillRect l="-559701" t="-13000" r="-995" b="-424000"/>
                          </a:stretch>
                        </a:blipFill>
                      </a:tcPr>
                    </a:tc>
                  </a:tr>
                  <a:tr h="304800">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r>
                  <a:tr h="304800">
                    <a:tc>
                      <a:txBody>
                        <a:bodyPr/>
                        <a:lstStyle/>
                        <a:p>
                          <a:pPr marL="0" marR="0" algn="ctr">
                            <a:spcBef>
                              <a:spcPts val="0"/>
                            </a:spcBef>
                            <a:spcAft>
                              <a:spcPts val="0"/>
                            </a:spcAft>
                          </a:pPr>
                          <a:r>
                            <a:rPr lang="en-US" sz="2000">
                              <a:solidFill>
                                <a:srgbClr val="000000"/>
                              </a:solidFill>
                              <a:effectLst/>
                            </a:rPr>
                            <a:t>2</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r>
                  <a:tr h="304800">
                    <a:tc>
                      <a:txBody>
                        <a:bodyPr/>
                        <a:lstStyle/>
                        <a:p>
                          <a:pPr marL="0" marR="0" algn="ctr">
                            <a:spcBef>
                              <a:spcPts val="0"/>
                            </a:spcBef>
                            <a:spcAft>
                              <a:spcPts val="0"/>
                            </a:spcAft>
                          </a:pPr>
                          <a:r>
                            <a:rPr lang="en-US" sz="2000">
                              <a:solidFill>
                                <a:srgbClr val="000000"/>
                              </a:solidFill>
                              <a:effectLst/>
                            </a:rPr>
                            <a:t>3</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r>
                  <a:tr h="304800">
                    <a:tc>
                      <a:txBody>
                        <a:bodyPr/>
                        <a:lstStyle/>
                        <a:p>
                          <a:pPr marL="0" marR="0" algn="ctr">
                            <a:spcBef>
                              <a:spcPts val="0"/>
                            </a:spcBef>
                            <a:spcAft>
                              <a:spcPts val="0"/>
                            </a:spcAft>
                          </a:pPr>
                          <a:r>
                            <a:rPr lang="en-US" sz="2000">
                              <a:solidFill>
                                <a:srgbClr val="000000"/>
                              </a:solidFill>
                              <a:effectLst/>
                            </a:rPr>
                            <a:t>4</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r>
                  <a:tr h="304800">
                    <a:tc>
                      <a:txBody>
                        <a:bodyPr/>
                        <a:lstStyle/>
                        <a:p>
                          <a:pPr marL="0" marR="0" algn="ctr">
                            <a:spcBef>
                              <a:spcPts val="0"/>
                            </a:spcBef>
                            <a:spcAft>
                              <a:spcPts val="0"/>
                            </a:spcAft>
                          </a:pPr>
                          <a:r>
                            <a:rPr lang="en-US" sz="2000">
                              <a:solidFill>
                                <a:srgbClr val="000000"/>
                              </a:solidFill>
                              <a:effectLst/>
                            </a:rPr>
                            <a:t>5</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r>
                  <a:tr h="304800">
                    <a:tc>
                      <a:txBody>
                        <a:bodyPr/>
                        <a:lstStyle/>
                        <a:p>
                          <a:pPr marL="0" marR="0">
                            <a:spcBef>
                              <a:spcPts val="0"/>
                            </a:spcBef>
                            <a:spcAft>
                              <a:spcPts val="0"/>
                            </a:spcAft>
                          </a:pPr>
                          <a:r>
                            <a:rPr lang="en-US" sz="2000">
                              <a:solidFill>
                                <a:srgbClr val="000000"/>
                              </a:solidFill>
                              <a:effectLst/>
                            </a:rPr>
                            <a:t>Proportion</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0.6</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0.2</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0.2</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0.2</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0.6</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r>
                  <a:tr h="609600">
                    <a:tc>
                      <a:txBody>
                        <a:bodyPr/>
                        <a:lstStyle/>
                        <a:p>
                          <a:pPr marL="0" marR="0">
                            <a:spcBef>
                              <a:spcPts val="0"/>
                            </a:spcBef>
                            <a:spcAft>
                              <a:spcPts val="0"/>
                            </a:spcAft>
                          </a:pPr>
                          <a:r>
                            <a:rPr lang="en-US" sz="2000">
                              <a:solidFill>
                                <a:srgbClr val="000000"/>
                              </a:solidFill>
                              <a:effectLst/>
                            </a:rPr>
                            <a:t>Bagging Prediction</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solidFill>
                                <a:srgbClr val="000000"/>
                              </a:solidFill>
                              <a:effectLst/>
                            </a:rPr>
                            <a:t>1</a:t>
                          </a:r>
                          <a:endParaRPr lang="en-US" sz="2000" dirty="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tr>
                </a:tbl>
              </a:graphicData>
            </a:graphic>
          </p:graphicFrame>
        </mc:Fallback>
      </mc:AlternateContent>
    </p:spTree>
    <p:extLst>
      <p:ext uri="{BB962C8B-B14F-4D97-AF65-F5344CB8AC3E}">
        <p14:creationId xmlns:p14="http://schemas.microsoft.com/office/powerpoint/2010/main" val="2634331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13</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a:solidFill>
                  <a:srgbClr val="000000"/>
                </a:solidFill>
              </a:rPr>
              <a:t>Boosting</a:t>
            </a:r>
            <a:endParaRPr lang="en-US" sz="7600" kern="0" dirty="0">
              <a:solidFill>
                <a:srgbClr val="000000"/>
              </a:solidFill>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1218883" y="2286001"/>
                <a:ext cx="21939885" cy="102044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8365" lvl="1" indent="0" eaLnBrk="1" hangingPunct="1">
                  <a:spcBef>
                    <a:spcPts val="1428"/>
                  </a:spcBef>
                  <a:spcAft>
                    <a:spcPts val="2857"/>
                  </a:spcAft>
                  <a:buClr>
                    <a:srgbClr val="2483DA"/>
                  </a:buClr>
                  <a:buSzPct val="100000"/>
                  <a:buNone/>
                  <a:defRPr/>
                </a:pPr>
                <a:r>
                  <a:rPr lang="en-US" sz="5700" i="1" dirty="0">
                    <a:solidFill>
                      <a:schemeClr val="accent3">
                        <a:lumMod val="75000"/>
                      </a:schemeClr>
                    </a:solidFill>
                    <a:effectLst/>
                  </a:rPr>
                  <a:t>Boosting </a:t>
                </a:r>
                <a:r>
                  <a:rPr lang="en-US" sz="5700" dirty="0">
                    <a:solidFill>
                      <a:schemeClr val="accent3">
                        <a:lumMod val="75000"/>
                      </a:schemeClr>
                    </a:solidFill>
                    <a:effectLst/>
                  </a:rPr>
                  <a:t>is an </a:t>
                </a:r>
                <a:r>
                  <a:rPr lang="en-US" sz="5700" i="1" dirty="0">
                    <a:solidFill>
                      <a:schemeClr val="accent3">
                        <a:lumMod val="75000"/>
                      </a:schemeClr>
                    </a:solidFill>
                    <a:effectLst/>
                  </a:rPr>
                  <a:t>adaptive</a:t>
                </a:r>
                <a:r>
                  <a:rPr lang="en-US" sz="5700" dirty="0">
                    <a:solidFill>
                      <a:schemeClr val="accent3">
                        <a:lumMod val="75000"/>
                      </a:schemeClr>
                    </a:solidFill>
                    <a:effectLst/>
                  </a:rPr>
                  <a:t> algorithm developed by Freund and </a:t>
                </a:r>
                <a:r>
                  <a:rPr lang="en-US" sz="5700" dirty="0" err="1">
                    <a:solidFill>
                      <a:schemeClr val="accent3">
                        <a:lumMod val="75000"/>
                      </a:schemeClr>
                    </a:solidFill>
                    <a:effectLst/>
                  </a:rPr>
                  <a:t>Schapire</a:t>
                </a:r>
                <a:r>
                  <a:rPr lang="en-US" sz="5700" dirty="0">
                    <a:solidFill>
                      <a:schemeClr val="accent3">
                        <a:lumMod val="75000"/>
                      </a:schemeClr>
                    </a:solidFill>
                    <a:effectLst/>
                  </a:rPr>
                  <a:t> in 1990’s and reduces both error due to variance and error due to bias:</a:t>
                </a:r>
              </a:p>
              <a:p>
                <a:pPr marL="2176729" lvl="1" indent="-1088365" eaLnBrk="1" hangingPunct="1">
                  <a:spcBef>
                    <a:spcPts val="1428"/>
                  </a:spcBef>
                  <a:spcAft>
                    <a:spcPts val="1428"/>
                  </a:spcAft>
                  <a:buClr>
                    <a:srgbClr val="2483DA"/>
                  </a:buClr>
                  <a:buSzPct val="100000"/>
                  <a:buFont typeface="+mj-lt"/>
                  <a:buAutoNum type="arabicPeriod"/>
                  <a:defRPr/>
                </a:pPr>
                <a:r>
                  <a:rPr lang="en-US" sz="4800" dirty="0">
                    <a:solidFill>
                      <a:schemeClr val="accent3">
                        <a:lumMod val="75000"/>
                      </a:schemeClr>
                    </a:solidFill>
                    <a:effectLst/>
                  </a:rPr>
                  <a:t>All observations have equal weight in the original training data set </a:t>
                </a:r>
                <a14:m>
                  <m:oMath xmlns:m="http://schemas.openxmlformats.org/officeDocument/2006/math">
                    <m:sSub>
                      <m:sSubPr>
                        <m:ctrlPr>
                          <a:rPr lang="en-US" sz="4800" i="1">
                            <a:solidFill>
                              <a:schemeClr val="accent3">
                                <a:lumMod val="75000"/>
                              </a:schemeClr>
                            </a:solidFill>
                            <a:effectLst/>
                            <a:latin typeface="Cambria Math"/>
                          </a:rPr>
                        </m:ctrlPr>
                      </m:sSubPr>
                      <m:e>
                        <m:r>
                          <a:rPr lang="en-US" sz="4800">
                            <a:solidFill>
                              <a:schemeClr val="accent3">
                                <a:lumMod val="75000"/>
                              </a:schemeClr>
                            </a:solidFill>
                            <a:effectLst/>
                            <a:latin typeface="Cambria Math"/>
                          </a:rPr>
                          <m:t>𝐷</m:t>
                        </m:r>
                      </m:e>
                      <m:sub>
                        <m:r>
                          <a:rPr lang="en-US" sz="4800">
                            <a:solidFill>
                              <a:schemeClr val="accent3">
                                <a:lumMod val="75000"/>
                              </a:schemeClr>
                            </a:solidFill>
                            <a:effectLst/>
                            <a:latin typeface="Cambria Math"/>
                          </a:rPr>
                          <m:t>1</m:t>
                        </m:r>
                      </m:sub>
                    </m:sSub>
                  </m:oMath>
                </a14:m>
                <a:r>
                  <a:rPr lang="en-US" sz="4800" dirty="0">
                    <a:solidFill>
                      <a:schemeClr val="accent3">
                        <a:lumMod val="75000"/>
                      </a:schemeClr>
                    </a:solidFill>
                    <a:effectLst/>
                  </a:rPr>
                  <a:t>.  An initial “base” classifier </a:t>
                </a:r>
                <a14:m>
                  <m:oMath xmlns:m="http://schemas.openxmlformats.org/officeDocument/2006/math">
                    <m:sSub>
                      <m:sSubPr>
                        <m:ctrlPr>
                          <a:rPr lang="en-US" sz="4800" i="1">
                            <a:solidFill>
                              <a:schemeClr val="accent3">
                                <a:lumMod val="75000"/>
                              </a:schemeClr>
                            </a:solidFill>
                            <a:effectLst/>
                            <a:latin typeface="Cambria Math"/>
                          </a:rPr>
                        </m:ctrlPr>
                      </m:sSubPr>
                      <m:e>
                        <m:r>
                          <a:rPr lang="en-US" sz="4800">
                            <a:solidFill>
                              <a:schemeClr val="accent3">
                                <a:lumMod val="75000"/>
                              </a:schemeClr>
                            </a:solidFill>
                            <a:effectLst/>
                            <a:latin typeface="Cambria Math"/>
                          </a:rPr>
                          <m:t>h</m:t>
                        </m:r>
                      </m:e>
                      <m:sub>
                        <m:r>
                          <a:rPr lang="en-US" sz="4800">
                            <a:solidFill>
                              <a:schemeClr val="accent3">
                                <a:lumMod val="75000"/>
                              </a:schemeClr>
                            </a:solidFill>
                            <a:effectLst/>
                            <a:latin typeface="Cambria Math"/>
                          </a:rPr>
                          <m:t>1</m:t>
                        </m:r>
                      </m:sub>
                    </m:sSub>
                  </m:oMath>
                </a14:m>
                <a:r>
                  <a:rPr lang="en-US" sz="4800" dirty="0">
                    <a:solidFill>
                      <a:schemeClr val="accent3">
                        <a:lumMod val="75000"/>
                      </a:schemeClr>
                    </a:solidFill>
                    <a:effectLst/>
                  </a:rPr>
                  <a:t> is determined.  </a:t>
                </a:r>
              </a:p>
              <a:p>
                <a:pPr marL="2176729" lvl="1" indent="-1088365" eaLnBrk="1" hangingPunct="1">
                  <a:spcBef>
                    <a:spcPts val="1428"/>
                  </a:spcBef>
                  <a:spcAft>
                    <a:spcPts val="1428"/>
                  </a:spcAft>
                  <a:buClr>
                    <a:srgbClr val="2483DA"/>
                  </a:buClr>
                  <a:buSzPct val="100000"/>
                  <a:buFont typeface="+mj-lt"/>
                  <a:buAutoNum type="arabicPeriod"/>
                  <a:defRPr/>
                </a:pPr>
                <a:r>
                  <a:rPr lang="en-US" sz="4800" dirty="0">
                    <a:solidFill>
                      <a:schemeClr val="accent3">
                        <a:lumMod val="75000"/>
                      </a:schemeClr>
                    </a:solidFill>
                    <a:effectLst/>
                  </a:rPr>
                  <a:t>The observations that were incorrectly classified by the previous base classifier have their weights increased, while the observations that were correctly classified have their weights decreased.  This gives us data distribution </a:t>
                </a:r>
                <a14:m>
                  <m:oMath xmlns:m="http://schemas.openxmlformats.org/officeDocument/2006/math">
                    <m:sSub>
                      <m:sSubPr>
                        <m:ctrlPr>
                          <a:rPr lang="en-US" sz="4800" i="1">
                            <a:solidFill>
                              <a:schemeClr val="accent3">
                                <a:lumMod val="75000"/>
                              </a:schemeClr>
                            </a:solidFill>
                            <a:effectLst/>
                            <a:latin typeface="Cambria Math"/>
                          </a:rPr>
                        </m:ctrlPr>
                      </m:sSubPr>
                      <m:e>
                        <m:r>
                          <a:rPr lang="en-US" sz="4800">
                            <a:solidFill>
                              <a:schemeClr val="accent3">
                                <a:lumMod val="75000"/>
                              </a:schemeClr>
                            </a:solidFill>
                            <a:effectLst/>
                            <a:latin typeface="Cambria Math"/>
                          </a:rPr>
                          <m:t>𝐷</m:t>
                        </m:r>
                      </m:e>
                      <m:sub>
                        <m:r>
                          <a:rPr lang="en-US" sz="4800">
                            <a:solidFill>
                              <a:schemeClr val="accent3">
                                <a:lumMod val="75000"/>
                              </a:schemeClr>
                            </a:solidFill>
                            <a:effectLst/>
                            <a:latin typeface="Cambria Math"/>
                          </a:rPr>
                          <m:t>𝑚</m:t>
                        </m:r>
                      </m:sub>
                    </m:sSub>
                    <m:r>
                      <a:rPr lang="en-US" sz="4800">
                        <a:solidFill>
                          <a:schemeClr val="accent3">
                            <a:lumMod val="75000"/>
                          </a:schemeClr>
                        </a:solidFill>
                        <a:effectLst/>
                        <a:latin typeface="Cambria Math"/>
                      </a:rPr>
                      <m:t>, </m:t>
                    </m:r>
                    <m:r>
                      <a:rPr lang="en-US" sz="4800">
                        <a:solidFill>
                          <a:schemeClr val="accent3">
                            <a:lumMod val="75000"/>
                          </a:schemeClr>
                        </a:solidFill>
                        <a:effectLst/>
                        <a:latin typeface="Cambria Math"/>
                      </a:rPr>
                      <m:t>𝑚</m:t>
                    </m:r>
                    <m:r>
                      <a:rPr lang="en-US" sz="4800">
                        <a:solidFill>
                          <a:schemeClr val="accent3">
                            <a:lumMod val="75000"/>
                          </a:schemeClr>
                        </a:solidFill>
                        <a:effectLst/>
                        <a:latin typeface="Cambria Math"/>
                      </a:rPr>
                      <m:t>=2,…,</m:t>
                    </m:r>
                    <m:r>
                      <a:rPr lang="en-US" sz="4800">
                        <a:solidFill>
                          <a:schemeClr val="accent3">
                            <a:lumMod val="75000"/>
                          </a:schemeClr>
                        </a:solidFill>
                        <a:effectLst/>
                        <a:latin typeface="Cambria Math"/>
                      </a:rPr>
                      <m:t>𝑀</m:t>
                    </m:r>
                  </m:oMath>
                </a14:m>
                <a:r>
                  <a:rPr lang="en-US" sz="4800" dirty="0">
                    <a:solidFill>
                      <a:schemeClr val="accent3">
                        <a:lumMod val="75000"/>
                      </a:schemeClr>
                    </a:solidFill>
                    <a:effectLst/>
                  </a:rPr>
                  <a:t>.  A new base classifier </a:t>
                </a:r>
                <a14:m>
                  <m:oMath xmlns:m="http://schemas.openxmlformats.org/officeDocument/2006/math">
                    <m:sSub>
                      <m:sSubPr>
                        <m:ctrlPr>
                          <a:rPr lang="en-US" sz="4800" i="1">
                            <a:solidFill>
                              <a:schemeClr val="accent3">
                                <a:lumMod val="75000"/>
                              </a:schemeClr>
                            </a:solidFill>
                            <a:effectLst/>
                            <a:latin typeface="Cambria Math"/>
                          </a:rPr>
                        </m:ctrlPr>
                      </m:sSubPr>
                      <m:e>
                        <m:r>
                          <a:rPr lang="en-US" sz="4800">
                            <a:solidFill>
                              <a:schemeClr val="accent3">
                                <a:lumMod val="75000"/>
                              </a:schemeClr>
                            </a:solidFill>
                            <a:effectLst/>
                            <a:latin typeface="Cambria Math"/>
                          </a:rPr>
                          <m:t>h</m:t>
                        </m:r>
                      </m:e>
                      <m:sub>
                        <m:r>
                          <a:rPr lang="en-US" sz="4800">
                            <a:solidFill>
                              <a:schemeClr val="accent3">
                                <a:lumMod val="75000"/>
                              </a:schemeClr>
                            </a:solidFill>
                            <a:effectLst/>
                            <a:latin typeface="Cambria Math"/>
                          </a:rPr>
                          <m:t>𝑚</m:t>
                        </m:r>
                      </m:sub>
                    </m:sSub>
                    <m:r>
                      <a:rPr lang="en-US" sz="4800">
                        <a:solidFill>
                          <a:schemeClr val="accent3">
                            <a:lumMod val="75000"/>
                          </a:schemeClr>
                        </a:solidFill>
                        <a:effectLst/>
                        <a:latin typeface="Cambria Math"/>
                      </a:rPr>
                      <m:t>, </m:t>
                    </m:r>
                    <m:r>
                      <a:rPr lang="en-US" sz="4800">
                        <a:solidFill>
                          <a:schemeClr val="accent3">
                            <a:lumMod val="75000"/>
                          </a:schemeClr>
                        </a:solidFill>
                        <a:effectLst/>
                        <a:latin typeface="Cambria Math"/>
                      </a:rPr>
                      <m:t>𝑚</m:t>
                    </m:r>
                    <m:r>
                      <a:rPr lang="en-US" sz="4800">
                        <a:solidFill>
                          <a:schemeClr val="accent3">
                            <a:lumMod val="75000"/>
                          </a:schemeClr>
                        </a:solidFill>
                        <a:effectLst/>
                        <a:latin typeface="Cambria Math"/>
                      </a:rPr>
                      <m:t>=2, …, </m:t>
                    </m:r>
                    <m:r>
                      <a:rPr lang="en-US" sz="4800">
                        <a:solidFill>
                          <a:schemeClr val="accent3">
                            <a:lumMod val="75000"/>
                          </a:schemeClr>
                        </a:solidFill>
                        <a:effectLst/>
                        <a:latin typeface="Cambria Math"/>
                      </a:rPr>
                      <m:t>𝑀</m:t>
                    </m:r>
                  </m:oMath>
                </a14:m>
                <a:r>
                  <a:rPr lang="en-US" sz="4800" dirty="0">
                    <a:solidFill>
                      <a:schemeClr val="accent3">
                        <a:lumMod val="75000"/>
                      </a:schemeClr>
                    </a:solidFill>
                    <a:effectLst/>
                  </a:rPr>
                  <a:t> is determined, based on the new weights.  This step is repeated until the desired number of iterations M is achieved.</a:t>
                </a:r>
              </a:p>
              <a:p>
                <a:pPr marL="2176729" lvl="1" indent="-1088365" eaLnBrk="1" hangingPunct="1">
                  <a:spcBef>
                    <a:spcPts val="1428"/>
                  </a:spcBef>
                  <a:spcAft>
                    <a:spcPts val="1428"/>
                  </a:spcAft>
                  <a:buClr>
                    <a:srgbClr val="2483DA"/>
                  </a:buClr>
                  <a:buSzPct val="100000"/>
                  <a:buFont typeface="+mj-lt"/>
                  <a:buAutoNum type="arabicPeriod"/>
                  <a:defRPr/>
                </a:pPr>
                <a:r>
                  <a:rPr lang="en-US" sz="4800" dirty="0">
                    <a:solidFill>
                      <a:schemeClr val="accent3">
                        <a:lumMod val="75000"/>
                      </a:schemeClr>
                    </a:solidFill>
                    <a:effectLst/>
                  </a:rPr>
                  <a:t>The final boosted classifier is the weighted sum of the M base classifiers.</a:t>
                </a:r>
              </a:p>
              <a:p>
                <a:pPr marL="1088365" lvl="1" indent="0" eaLnBrk="1" hangingPunct="1">
                  <a:spcBef>
                    <a:spcPts val="1428"/>
                  </a:spcBef>
                  <a:spcAft>
                    <a:spcPts val="4285"/>
                  </a:spcAft>
                  <a:buClr>
                    <a:srgbClr val="2483DA"/>
                  </a:buClr>
                  <a:buSzPct val="100000"/>
                  <a:buNone/>
                  <a:defRPr/>
                </a:pPr>
                <a:endParaRPr lang="en-US" sz="5700" dirty="0">
                  <a:solidFill>
                    <a:schemeClr val="accent3">
                      <a:lumMod val="75000"/>
                    </a:schemeClr>
                  </a:solidFill>
                  <a:effectLst/>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457200" y="1143000"/>
                <a:ext cx="8229600" cy="5102225"/>
              </a:xfrm>
              <a:prstGeom prst="rect">
                <a:avLst/>
              </a:prstGeom>
              <a:blipFill rotWithShape="0">
                <a:blip r:embed="rId2"/>
                <a:stretch>
                  <a:fillRect t="-957" r="-1556" b="-1675"/>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020089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14</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Boosting Step 1:</a:t>
            </a:r>
          </a:p>
        </p:txBody>
      </p:sp>
      <p:sp>
        <p:nvSpPr>
          <p:cNvPr id="8" name="Rectangle 3"/>
          <p:cNvSpPr txBox="1">
            <a:spLocks noChangeArrowheads="1"/>
          </p:cNvSpPr>
          <p:nvPr/>
        </p:nvSpPr>
        <p:spPr bwMode="auto">
          <a:xfrm>
            <a:off x="1218883" y="1981201"/>
            <a:ext cx="21939885" cy="105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8365" lvl="1" indent="0" eaLnBrk="1" hangingPunct="1">
              <a:spcBef>
                <a:spcPts val="1428"/>
              </a:spcBef>
              <a:spcAft>
                <a:spcPts val="2857"/>
              </a:spcAft>
              <a:buClr>
                <a:srgbClr val="2483DA"/>
              </a:buClr>
              <a:buSzPct val="100000"/>
              <a:buNone/>
              <a:defRPr/>
            </a:pPr>
            <a:r>
              <a:rPr lang="en-US" sz="5400" dirty="0">
                <a:solidFill>
                  <a:schemeClr val="accent3">
                    <a:lumMod val="75000"/>
                  </a:schemeClr>
                </a:solidFill>
                <a:effectLst/>
              </a:rPr>
              <a:t>Training data </a:t>
            </a:r>
            <a:r>
              <a:rPr lang="en-US" sz="5400" i="1" dirty="0">
                <a:solidFill>
                  <a:schemeClr val="accent3">
                    <a:lumMod val="75000"/>
                  </a:schemeClr>
                </a:solidFill>
                <a:effectLst/>
              </a:rPr>
              <a:t>D</a:t>
            </a:r>
            <a:r>
              <a:rPr lang="en-US" sz="5400" i="1" baseline="-25000" dirty="0">
                <a:solidFill>
                  <a:schemeClr val="accent3">
                    <a:lumMod val="75000"/>
                  </a:schemeClr>
                </a:solidFill>
                <a:effectLst/>
              </a:rPr>
              <a:t>1</a:t>
            </a:r>
            <a:r>
              <a:rPr lang="en-US" sz="5400" dirty="0">
                <a:solidFill>
                  <a:schemeClr val="accent3">
                    <a:lumMod val="75000"/>
                  </a:schemeClr>
                </a:solidFill>
                <a:effectLst/>
              </a:rPr>
              <a:t> consists of 10 dichotomous values as shown below.  An initial base classifier </a:t>
            </a:r>
            <a:r>
              <a:rPr lang="en-US" sz="5400" i="1" dirty="0">
                <a:solidFill>
                  <a:schemeClr val="accent3">
                    <a:lumMod val="75000"/>
                  </a:schemeClr>
                </a:solidFill>
                <a:effectLst/>
              </a:rPr>
              <a:t>h</a:t>
            </a:r>
            <a:r>
              <a:rPr lang="en-US" sz="5400" i="1" baseline="-25000" dirty="0">
                <a:solidFill>
                  <a:schemeClr val="accent3">
                    <a:lumMod val="75000"/>
                  </a:schemeClr>
                </a:solidFill>
                <a:effectLst/>
              </a:rPr>
              <a:t>1</a:t>
            </a:r>
            <a:r>
              <a:rPr lang="en-US" sz="5400" dirty="0">
                <a:solidFill>
                  <a:schemeClr val="accent3">
                    <a:lumMod val="75000"/>
                  </a:schemeClr>
                </a:solidFill>
                <a:effectLst/>
              </a:rPr>
              <a:t> is determined to separate the two leftmost values.  Shaded area represents values classified as </a:t>
            </a:r>
            <a:r>
              <a:rPr lang="en-US" sz="5400" dirty="0" smtClean="0">
                <a:solidFill>
                  <a:schemeClr val="accent3">
                    <a:lumMod val="75000"/>
                  </a:schemeClr>
                </a:solidFill>
                <a:effectLst/>
              </a:rPr>
              <a:t>“+”. Boxed </a:t>
            </a:r>
            <a:r>
              <a:rPr lang="en-US" sz="5400" dirty="0">
                <a:solidFill>
                  <a:schemeClr val="accent3">
                    <a:lumMod val="75000"/>
                  </a:schemeClr>
                </a:solidFill>
                <a:effectLst/>
              </a:rPr>
              <a:t>values are those incorrectly classified.</a:t>
            </a:r>
          </a:p>
          <a:p>
            <a:pPr marL="1088365" lvl="1" indent="0" eaLnBrk="1" hangingPunct="1">
              <a:spcBef>
                <a:spcPts val="1428"/>
              </a:spcBef>
              <a:spcAft>
                <a:spcPts val="4285"/>
              </a:spcAft>
              <a:buClr>
                <a:srgbClr val="2483DA"/>
              </a:buClr>
              <a:buSzPct val="100000"/>
              <a:buNone/>
              <a:defRPr/>
            </a:pPr>
            <a:endParaRPr lang="en-US" sz="5700" dirty="0">
              <a:solidFill>
                <a:schemeClr val="accent3">
                  <a:lumMod val="75000"/>
                </a:schemeClr>
              </a:solidFill>
              <a:effectLst/>
            </a:endParaRPr>
          </a:p>
        </p:txBody>
      </p:sp>
      <p:pic>
        <p:nvPicPr>
          <p:cNvPr id="3" name="Picture 2"/>
          <p:cNvPicPr>
            <a:picLocks noChangeAspect="1"/>
          </p:cNvPicPr>
          <p:nvPr/>
        </p:nvPicPr>
        <p:blipFill rotWithShape="1">
          <a:blip r:embed="rId2"/>
          <a:srcRect l="10816" t="48861" r="21701" b="19229"/>
          <a:stretch/>
        </p:blipFill>
        <p:spPr>
          <a:xfrm>
            <a:off x="3453502" y="5943601"/>
            <a:ext cx="18311665" cy="6203950"/>
          </a:xfrm>
          <a:prstGeom prst="rect">
            <a:avLst/>
          </a:prstGeom>
          <a:ln>
            <a:solidFill>
              <a:schemeClr val="accent1"/>
            </a:solidFill>
          </a:ln>
        </p:spPr>
      </p:pic>
    </p:spTree>
    <p:extLst>
      <p:ext uri="{BB962C8B-B14F-4D97-AF65-F5344CB8AC3E}">
        <p14:creationId xmlns:p14="http://schemas.microsoft.com/office/powerpoint/2010/main" val="1098273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15</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Boosting Step 2 (first pass):</a:t>
            </a:r>
          </a:p>
        </p:txBody>
      </p:sp>
      <p:sp>
        <p:nvSpPr>
          <p:cNvPr id="8" name="Rectangle 3"/>
          <p:cNvSpPr txBox="1">
            <a:spLocks noChangeArrowheads="1"/>
          </p:cNvSpPr>
          <p:nvPr/>
        </p:nvSpPr>
        <p:spPr bwMode="auto">
          <a:xfrm>
            <a:off x="1218883" y="1981201"/>
            <a:ext cx="21939885" cy="105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8365" lvl="1" indent="0" eaLnBrk="1" hangingPunct="1">
              <a:spcBef>
                <a:spcPts val="1428"/>
              </a:spcBef>
              <a:spcAft>
                <a:spcPts val="2857"/>
              </a:spcAft>
              <a:buClr>
                <a:srgbClr val="2483DA"/>
              </a:buClr>
              <a:buSzPct val="100000"/>
              <a:buNone/>
              <a:defRPr/>
            </a:pPr>
            <a:r>
              <a:rPr lang="en-US" sz="5700" dirty="0">
                <a:solidFill>
                  <a:schemeClr val="accent3">
                    <a:lumMod val="75000"/>
                  </a:schemeClr>
                </a:solidFill>
                <a:effectLst/>
              </a:rPr>
              <a:t>3 values incorrectly classified by </a:t>
            </a:r>
            <a:r>
              <a:rPr lang="en-US" sz="5700" i="1" dirty="0">
                <a:solidFill>
                  <a:schemeClr val="accent3">
                    <a:lumMod val="75000"/>
                  </a:schemeClr>
                </a:solidFill>
                <a:effectLst/>
              </a:rPr>
              <a:t>h</a:t>
            </a:r>
            <a:r>
              <a:rPr lang="en-US" sz="5700" i="1" baseline="-25000" dirty="0">
                <a:solidFill>
                  <a:schemeClr val="accent3">
                    <a:lumMod val="75000"/>
                  </a:schemeClr>
                </a:solidFill>
                <a:effectLst/>
              </a:rPr>
              <a:t>1</a:t>
            </a:r>
            <a:r>
              <a:rPr lang="en-US" sz="5700" dirty="0">
                <a:solidFill>
                  <a:schemeClr val="accent3">
                    <a:lumMod val="75000"/>
                  </a:schemeClr>
                </a:solidFill>
                <a:effectLst/>
              </a:rPr>
              <a:t> have weights (represented by relative size in diagrams) increased while other 7 have weights decreased.  Based on the new weights a new classifier </a:t>
            </a:r>
            <a:r>
              <a:rPr lang="en-US" sz="5700" i="1" dirty="0">
                <a:solidFill>
                  <a:schemeClr val="accent3">
                    <a:lumMod val="75000"/>
                  </a:schemeClr>
                </a:solidFill>
                <a:effectLst/>
              </a:rPr>
              <a:t>h</a:t>
            </a:r>
            <a:r>
              <a:rPr lang="en-US" sz="5700" i="1" baseline="-25000" dirty="0">
                <a:solidFill>
                  <a:schemeClr val="accent3">
                    <a:lumMod val="75000"/>
                  </a:schemeClr>
                </a:solidFill>
                <a:effectLst/>
              </a:rPr>
              <a:t>2</a:t>
            </a:r>
            <a:r>
              <a:rPr lang="en-US" sz="5700" dirty="0">
                <a:solidFill>
                  <a:schemeClr val="accent3">
                    <a:lumMod val="75000"/>
                  </a:schemeClr>
                </a:solidFill>
                <a:effectLst/>
              </a:rPr>
              <a:t> is determined</a:t>
            </a:r>
          </a:p>
          <a:p>
            <a:pPr marL="1088365" lvl="1" indent="0" eaLnBrk="1" hangingPunct="1">
              <a:spcBef>
                <a:spcPts val="1428"/>
              </a:spcBef>
              <a:spcAft>
                <a:spcPts val="4285"/>
              </a:spcAft>
              <a:buClr>
                <a:srgbClr val="2483DA"/>
              </a:buClr>
              <a:buSzPct val="100000"/>
              <a:buNone/>
              <a:defRPr/>
            </a:pPr>
            <a:endParaRPr lang="en-US" sz="5700" dirty="0">
              <a:solidFill>
                <a:schemeClr val="accent3">
                  <a:lumMod val="75000"/>
                </a:schemeClr>
              </a:solidFill>
              <a:effectLst/>
            </a:endParaRPr>
          </a:p>
        </p:txBody>
      </p:sp>
      <p:pic>
        <p:nvPicPr>
          <p:cNvPr id="2" name="Picture 1"/>
          <p:cNvPicPr>
            <a:picLocks noChangeAspect="1"/>
          </p:cNvPicPr>
          <p:nvPr/>
        </p:nvPicPr>
        <p:blipFill rotWithShape="1">
          <a:blip r:embed="rId2"/>
          <a:srcRect l="9727" t="26068" r="20612" b="43162"/>
          <a:stretch/>
        </p:blipFill>
        <p:spPr>
          <a:xfrm>
            <a:off x="2470666" y="5638801"/>
            <a:ext cx="19602430" cy="6203950"/>
          </a:xfrm>
          <a:prstGeom prst="rect">
            <a:avLst/>
          </a:prstGeom>
          <a:ln>
            <a:solidFill>
              <a:schemeClr val="accent1"/>
            </a:solidFill>
          </a:ln>
        </p:spPr>
      </p:pic>
    </p:spTree>
    <p:extLst>
      <p:ext uri="{BB962C8B-B14F-4D97-AF65-F5344CB8AC3E}">
        <p14:creationId xmlns:p14="http://schemas.microsoft.com/office/powerpoint/2010/main" val="1170685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16</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Boosting Step 2 (second pass):</a:t>
            </a:r>
          </a:p>
        </p:txBody>
      </p:sp>
      <p:sp>
        <p:nvSpPr>
          <p:cNvPr id="8" name="Rectangle 3"/>
          <p:cNvSpPr txBox="1">
            <a:spLocks noChangeArrowheads="1"/>
          </p:cNvSpPr>
          <p:nvPr/>
        </p:nvSpPr>
        <p:spPr bwMode="auto">
          <a:xfrm>
            <a:off x="1218883" y="1981201"/>
            <a:ext cx="21939885" cy="105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8365" lvl="1" indent="0" eaLnBrk="1" hangingPunct="1">
              <a:spcBef>
                <a:spcPts val="1428"/>
              </a:spcBef>
              <a:spcAft>
                <a:spcPts val="2857"/>
              </a:spcAft>
              <a:buClr>
                <a:srgbClr val="2483DA"/>
              </a:buClr>
              <a:buSzPct val="100000"/>
              <a:buNone/>
              <a:defRPr/>
            </a:pPr>
            <a:r>
              <a:rPr lang="en-US" sz="5700" dirty="0">
                <a:solidFill>
                  <a:schemeClr val="accent3">
                    <a:lumMod val="75000"/>
                  </a:schemeClr>
                </a:solidFill>
                <a:effectLst/>
              </a:rPr>
              <a:t>3 values incorrectly classified by </a:t>
            </a:r>
            <a:r>
              <a:rPr lang="en-US" sz="5700" i="1" dirty="0">
                <a:solidFill>
                  <a:schemeClr val="accent3">
                    <a:lumMod val="75000"/>
                  </a:schemeClr>
                </a:solidFill>
                <a:effectLst/>
              </a:rPr>
              <a:t>h</a:t>
            </a:r>
            <a:r>
              <a:rPr lang="en-US" sz="5700" i="1" baseline="-25000" dirty="0">
                <a:solidFill>
                  <a:schemeClr val="accent3">
                    <a:lumMod val="75000"/>
                  </a:schemeClr>
                </a:solidFill>
                <a:effectLst/>
              </a:rPr>
              <a:t>2</a:t>
            </a:r>
            <a:r>
              <a:rPr lang="en-US" sz="5700" dirty="0">
                <a:solidFill>
                  <a:schemeClr val="accent3">
                    <a:lumMod val="75000"/>
                  </a:schemeClr>
                </a:solidFill>
                <a:effectLst/>
              </a:rPr>
              <a:t> have weights increased while other 7 have weights decreased.  Based on the new weights a new classifier </a:t>
            </a:r>
            <a:r>
              <a:rPr lang="en-US" sz="5700" i="1" dirty="0">
                <a:solidFill>
                  <a:schemeClr val="accent3">
                    <a:lumMod val="75000"/>
                  </a:schemeClr>
                </a:solidFill>
                <a:effectLst/>
              </a:rPr>
              <a:t>h</a:t>
            </a:r>
            <a:r>
              <a:rPr lang="en-US" sz="5700" i="1" baseline="-25000" dirty="0">
                <a:solidFill>
                  <a:schemeClr val="accent3">
                    <a:lumMod val="75000"/>
                  </a:schemeClr>
                </a:solidFill>
                <a:effectLst/>
              </a:rPr>
              <a:t>3</a:t>
            </a:r>
            <a:r>
              <a:rPr lang="en-US" sz="5700" dirty="0">
                <a:solidFill>
                  <a:schemeClr val="accent3">
                    <a:lumMod val="75000"/>
                  </a:schemeClr>
                </a:solidFill>
                <a:effectLst/>
              </a:rPr>
              <a:t> is determined</a:t>
            </a:r>
          </a:p>
          <a:p>
            <a:pPr marL="1088365" lvl="1" indent="0" eaLnBrk="1" hangingPunct="1">
              <a:spcBef>
                <a:spcPts val="1428"/>
              </a:spcBef>
              <a:spcAft>
                <a:spcPts val="4285"/>
              </a:spcAft>
              <a:buClr>
                <a:srgbClr val="2483DA"/>
              </a:buClr>
              <a:buSzPct val="100000"/>
              <a:buNone/>
              <a:defRPr/>
            </a:pPr>
            <a:endParaRPr lang="en-US" sz="5700" dirty="0">
              <a:solidFill>
                <a:schemeClr val="accent3">
                  <a:lumMod val="75000"/>
                </a:schemeClr>
              </a:solidFill>
              <a:effectLst/>
            </a:endParaRPr>
          </a:p>
        </p:txBody>
      </p:sp>
      <p:pic>
        <p:nvPicPr>
          <p:cNvPr id="3" name="Picture 2"/>
          <p:cNvPicPr>
            <a:picLocks noChangeAspect="1"/>
          </p:cNvPicPr>
          <p:nvPr/>
        </p:nvPicPr>
        <p:blipFill rotWithShape="1">
          <a:blip r:embed="rId2"/>
          <a:srcRect l="8639" t="27208" r="15170" b="38604"/>
          <a:stretch/>
        </p:blipFill>
        <p:spPr>
          <a:xfrm>
            <a:off x="2234627" y="5486400"/>
            <a:ext cx="19908406" cy="6400800"/>
          </a:xfrm>
          <a:prstGeom prst="rect">
            <a:avLst/>
          </a:prstGeom>
          <a:ln>
            <a:solidFill>
              <a:schemeClr val="accent1"/>
            </a:solidFill>
          </a:ln>
        </p:spPr>
      </p:pic>
    </p:spTree>
    <p:extLst>
      <p:ext uri="{BB962C8B-B14F-4D97-AF65-F5344CB8AC3E}">
        <p14:creationId xmlns:p14="http://schemas.microsoft.com/office/powerpoint/2010/main" val="33445062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17</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Boosting Step 3:</a:t>
            </a:r>
          </a:p>
        </p:txBody>
      </p:sp>
      <mc:AlternateContent xmlns:mc="http://schemas.openxmlformats.org/markup-compatibility/2006" xmlns:a14="http://schemas.microsoft.com/office/drawing/2010/main">
        <mc:Choice Requires="a14">
          <p:sp>
            <p:nvSpPr>
              <p:cNvPr id="8" name="Rectangle 3"/>
              <p:cNvSpPr txBox="1">
                <a:spLocks noChangeArrowheads="1"/>
              </p:cNvSpPr>
              <p:nvPr/>
            </p:nvSpPr>
            <p:spPr bwMode="auto">
              <a:xfrm>
                <a:off x="472897" y="2590800"/>
                <a:ext cx="23295311" cy="24384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8365" lvl="1" indent="0" eaLnBrk="1" hangingPunct="1">
                  <a:spcBef>
                    <a:spcPts val="1428"/>
                  </a:spcBef>
                  <a:spcAft>
                    <a:spcPts val="2857"/>
                  </a:spcAft>
                  <a:buClr>
                    <a:srgbClr val="2483DA"/>
                  </a:buClr>
                  <a:buSzPct val="100000"/>
                  <a:buNone/>
                  <a:defRPr/>
                </a:pPr>
                <a:r>
                  <a:rPr lang="en-US" sz="5700" dirty="0">
                    <a:solidFill>
                      <a:schemeClr val="accent3">
                        <a:lumMod val="75000"/>
                      </a:schemeClr>
                    </a:solidFill>
                    <a:effectLst/>
                  </a:rPr>
                  <a:t>Final boosted classifier is the weighted sum of the </a:t>
                </a:r>
                <a:r>
                  <a:rPr lang="en-US" sz="5700" i="1" dirty="0">
                    <a:solidFill>
                      <a:schemeClr val="accent3">
                        <a:lumMod val="75000"/>
                      </a:schemeClr>
                    </a:solidFill>
                    <a:effectLst/>
                  </a:rPr>
                  <a:t>M =</a:t>
                </a:r>
                <a:r>
                  <a:rPr lang="en-US" sz="5700" dirty="0">
                    <a:solidFill>
                      <a:schemeClr val="accent3">
                        <a:lumMod val="75000"/>
                      </a:schemeClr>
                    </a:solidFill>
                    <a:effectLst/>
                  </a:rPr>
                  <a:t> 3 base classifiers: </a:t>
                </a:r>
                <a14:m>
                  <m:oMath xmlns:m="http://schemas.openxmlformats.org/officeDocument/2006/math">
                    <m:sSub>
                      <m:sSubPr>
                        <m:ctrlPr>
                          <a:rPr lang="en-US" sz="5200" i="1">
                            <a:solidFill>
                              <a:srgbClr val="000000"/>
                            </a:solidFill>
                            <a:effectLst/>
                            <a:latin typeface="Cambria Math"/>
                          </a:rPr>
                        </m:ctrlPr>
                      </m:sSubPr>
                      <m:e>
                        <m:r>
                          <a:rPr lang="en-US" sz="5200" i="1">
                            <a:solidFill>
                              <a:srgbClr val="000000"/>
                            </a:solidFill>
                            <a:effectLst/>
                            <a:latin typeface="Cambria Math"/>
                          </a:rPr>
                          <m:t>𝛼</m:t>
                        </m:r>
                      </m:e>
                      <m:sub>
                        <m:r>
                          <a:rPr lang="en-US" sz="5200" i="1">
                            <a:solidFill>
                              <a:srgbClr val="000000"/>
                            </a:solidFill>
                            <a:effectLst/>
                            <a:latin typeface="Cambria Math"/>
                          </a:rPr>
                          <m:t>1</m:t>
                        </m:r>
                      </m:sub>
                    </m:sSub>
                    <m:sSub>
                      <m:sSubPr>
                        <m:ctrlPr>
                          <a:rPr lang="en-US" sz="5200" i="1">
                            <a:solidFill>
                              <a:srgbClr val="000000"/>
                            </a:solidFill>
                            <a:effectLst/>
                            <a:latin typeface="Cambria Math"/>
                          </a:rPr>
                        </m:ctrlPr>
                      </m:sSubPr>
                      <m:e>
                        <m:r>
                          <a:rPr lang="en-US" sz="5200" i="1">
                            <a:solidFill>
                              <a:srgbClr val="000000"/>
                            </a:solidFill>
                            <a:effectLst/>
                            <a:latin typeface="Cambria Math"/>
                          </a:rPr>
                          <m:t>h</m:t>
                        </m:r>
                      </m:e>
                      <m:sub>
                        <m:r>
                          <a:rPr lang="en-US" sz="5200" i="1">
                            <a:solidFill>
                              <a:srgbClr val="000000"/>
                            </a:solidFill>
                            <a:effectLst/>
                            <a:latin typeface="Cambria Math"/>
                          </a:rPr>
                          <m:t>1</m:t>
                        </m:r>
                      </m:sub>
                    </m:sSub>
                    <m:r>
                      <a:rPr lang="en-US" sz="5200" i="1">
                        <a:solidFill>
                          <a:srgbClr val="000000"/>
                        </a:solidFill>
                        <a:effectLst/>
                        <a:latin typeface="Cambria Math"/>
                      </a:rPr>
                      <m:t>+</m:t>
                    </m:r>
                    <m:sSub>
                      <m:sSubPr>
                        <m:ctrlPr>
                          <a:rPr lang="en-US" sz="5200" i="1">
                            <a:solidFill>
                              <a:srgbClr val="000000"/>
                            </a:solidFill>
                            <a:effectLst/>
                            <a:latin typeface="Cambria Math"/>
                          </a:rPr>
                        </m:ctrlPr>
                      </m:sSubPr>
                      <m:e>
                        <m:r>
                          <a:rPr lang="en-US" sz="5200" i="1">
                            <a:solidFill>
                              <a:srgbClr val="000000"/>
                            </a:solidFill>
                            <a:effectLst/>
                            <a:latin typeface="Cambria Math"/>
                          </a:rPr>
                          <m:t>𝛼</m:t>
                        </m:r>
                      </m:e>
                      <m:sub>
                        <m:r>
                          <a:rPr lang="en-US" sz="5200" i="1">
                            <a:solidFill>
                              <a:srgbClr val="000000"/>
                            </a:solidFill>
                            <a:effectLst/>
                            <a:latin typeface="Cambria Math"/>
                          </a:rPr>
                          <m:t>2</m:t>
                        </m:r>
                      </m:sub>
                    </m:sSub>
                    <m:sSub>
                      <m:sSubPr>
                        <m:ctrlPr>
                          <a:rPr lang="en-US" sz="5200" i="1">
                            <a:solidFill>
                              <a:srgbClr val="000000"/>
                            </a:solidFill>
                            <a:effectLst/>
                            <a:latin typeface="Cambria Math"/>
                          </a:rPr>
                        </m:ctrlPr>
                      </m:sSubPr>
                      <m:e>
                        <m:r>
                          <a:rPr lang="en-US" sz="5200" i="1">
                            <a:solidFill>
                              <a:srgbClr val="000000"/>
                            </a:solidFill>
                            <a:effectLst/>
                            <a:latin typeface="Cambria Math"/>
                          </a:rPr>
                          <m:t>h</m:t>
                        </m:r>
                      </m:e>
                      <m:sub>
                        <m:r>
                          <a:rPr lang="en-US" sz="5200" i="1">
                            <a:solidFill>
                              <a:srgbClr val="000000"/>
                            </a:solidFill>
                            <a:effectLst/>
                            <a:latin typeface="Cambria Math"/>
                          </a:rPr>
                          <m:t>2</m:t>
                        </m:r>
                      </m:sub>
                    </m:sSub>
                    <m:r>
                      <a:rPr lang="en-US" sz="5200" i="1">
                        <a:solidFill>
                          <a:srgbClr val="000000"/>
                        </a:solidFill>
                        <a:effectLst/>
                        <a:latin typeface="Cambria Math"/>
                      </a:rPr>
                      <m:t>+</m:t>
                    </m:r>
                    <m:sSub>
                      <m:sSubPr>
                        <m:ctrlPr>
                          <a:rPr lang="en-US" sz="5200" i="1">
                            <a:solidFill>
                              <a:srgbClr val="000000"/>
                            </a:solidFill>
                            <a:effectLst/>
                            <a:latin typeface="Cambria Math"/>
                          </a:rPr>
                        </m:ctrlPr>
                      </m:sSubPr>
                      <m:e>
                        <m:r>
                          <a:rPr lang="en-US" sz="5200" i="1">
                            <a:solidFill>
                              <a:srgbClr val="000000"/>
                            </a:solidFill>
                            <a:effectLst/>
                            <a:latin typeface="Cambria Math"/>
                          </a:rPr>
                          <m:t>𝛼</m:t>
                        </m:r>
                      </m:e>
                      <m:sub>
                        <m:r>
                          <a:rPr lang="en-US" sz="5200" i="1">
                            <a:solidFill>
                              <a:srgbClr val="000000"/>
                            </a:solidFill>
                            <a:effectLst/>
                            <a:latin typeface="Cambria Math"/>
                          </a:rPr>
                          <m:t>3</m:t>
                        </m:r>
                      </m:sub>
                    </m:sSub>
                    <m:sSub>
                      <m:sSubPr>
                        <m:ctrlPr>
                          <a:rPr lang="en-US" sz="5200" i="1">
                            <a:solidFill>
                              <a:srgbClr val="000000"/>
                            </a:solidFill>
                            <a:effectLst/>
                            <a:latin typeface="Cambria Math"/>
                          </a:rPr>
                        </m:ctrlPr>
                      </m:sSubPr>
                      <m:e>
                        <m:r>
                          <a:rPr lang="en-US" sz="5200" i="1">
                            <a:solidFill>
                              <a:srgbClr val="000000"/>
                            </a:solidFill>
                            <a:effectLst/>
                            <a:latin typeface="Cambria Math"/>
                          </a:rPr>
                          <m:t>h</m:t>
                        </m:r>
                      </m:e>
                      <m:sub>
                        <m:r>
                          <a:rPr lang="en-US" sz="5200" i="1">
                            <a:solidFill>
                              <a:srgbClr val="000000"/>
                            </a:solidFill>
                            <a:effectLst/>
                            <a:latin typeface="Cambria Math"/>
                          </a:rPr>
                          <m:t>3</m:t>
                        </m:r>
                      </m:sub>
                    </m:sSub>
                  </m:oMath>
                </a14:m>
                <a:r>
                  <a:rPr lang="en-US" sz="5200" dirty="0">
                    <a:solidFill>
                      <a:srgbClr val="000000"/>
                    </a:solidFill>
                    <a:effectLst/>
                  </a:rPr>
                  <a:t>.</a:t>
                </a:r>
              </a:p>
              <a:p>
                <a:pPr marL="1088365" lvl="1" indent="0" eaLnBrk="1" hangingPunct="1">
                  <a:spcBef>
                    <a:spcPts val="1428"/>
                  </a:spcBef>
                  <a:spcAft>
                    <a:spcPts val="2857"/>
                  </a:spcAft>
                  <a:buClr>
                    <a:srgbClr val="2483DA"/>
                  </a:buClr>
                  <a:buSzPct val="100000"/>
                  <a:buNone/>
                  <a:defRPr/>
                </a:pPr>
                <a:endParaRPr lang="en-US" sz="5700" dirty="0">
                  <a:solidFill>
                    <a:schemeClr val="accent3">
                      <a:lumMod val="75000"/>
                    </a:schemeClr>
                  </a:solidFill>
                  <a:effectLst/>
                </a:endParaRPr>
              </a:p>
            </p:txBody>
          </p:sp>
        </mc:Choice>
        <mc:Fallback xmlns="">
          <p:sp>
            <p:nvSpPr>
              <p:cNvPr id="8" name="Rectangle 3"/>
              <p:cNvSpPr txBox="1">
                <a:spLocks noRot="1" noChangeAspect="1" noMove="1" noResize="1" noEditPoints="1" noAdjustHandles="1" noChangeArrowheads="1" noChangeShapeType="1" noTextEdit="1"/>
              </p:cNvSpPr>
              <p:nvPr/>
            </p:nvSpPr>
            <p:spPr bwMode="auto">
              <a:xfrm>
                <a:off x="177382" y="1295400"/>
                <a:ext cx="8738017" cy="1219200"/>
              </a:xfrm>
              <a:prstGeom prst="rect">
                <a:avLst/>
              </a:prstGeom>
              <a:blipFill rotWithShape="0">
                <a:blip r:embed="rId2"/>
                <a:stretch>
                  <a:fillRect t="-4000"/>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noFill/>
                  </a:rPr>
                  <a:t> </a:t>
                </a:r>
              </a:p>
            </p:txBody>
          </p:sp>
        </mc:Fallback>
      </mc:AlternateContent>
      <p:pic>
        <p:nvPicPr>
          <p:cNvPr id="9" name="Picture 8"/>
          <p:cNvPicPr/>
          <p:nvPr/>
        </p:nvPicPr>
        <p:blipFill>
          <a:blip r:embed="rId3" cstate="print">
            <a:extLst>
              <a:ext uri="{28A0092B-C50C-407E-A947-70E740481C1C}">
                <a14:useLocalDpi xmlns:a14="http://schemas.microsoft.com/office/drawing/2010/main" val="0"/>
              </a:ext>
            </a:extLst>
          </a:blip>
          <a:stretch>
            <a:fillRect/>
          </a:stretch>
        </p:blipFill>
        <p:spPr>
          <a:xfrm>
            <a:off x="14691532" y="3771901"/>
            <a:ext cx="7451502" cy="4489346"/>
          </a:xfrm>
          <a:prstGeom prst="rect">
            <a:avLst/>
          </a:prstGeom>
        </p:spPr>
      </p:pic>
      <p:sp>
        <p:nvSpPr>
          <p:cNvPr id="10" name="Rectangle 3"/>
          <p:cNvSpPr txBox="1">
            <a:spLocks noChangeArrowheads="1"/>
          </p:cNvSpPr>
          <p:nvPr/>
        </p:nvSpPr>
        <p:spPr bwMode="auto">
          <a:xfrm>
            <a:off x="977439" y="4724401"/>
            <a:ext cx="13714092" cy="776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spcBef>
                <a:spcPts val="1428"/>
              </a:spcBef>
              <a:spcAft>
                <a:spcPts val="1428"/>
              </a:spcAft>
              <a:buClr>
                <a:srgbClr val="2483DA"/>
              </a:buClr>
              <a:buSzPct val="100000"/>
              <a:buFont typeface="Arial" panose="020B0604020202020204" pitchFamily="34" charset="0"/>
              <a:buChar char="•"/>
              <a:defRPr/>
            </a:pPr>
            <a:r>
              <a:rPr lang="en-US" sz="5200" dirty="0">
                <a:solidFill>
                  <a:schemeClr val="accent3">
                    <a:lumMod val="75000"/>
                  </a:schemeClr>
                </a:solidFill>
                <a:effectLst/>
              </a:rPr>
              <a:t>Weights assigned each classifier proportional to accuracy of </a:t>
            </a:r>
            <a:r>
              <a:rPr lang="en-US" sz="5200" dirty="0" smtClean="0">
                <a:solidFill>
                  <a:schemeClr val="accent3">
                    <a:lumMod val="75000"/>
                  </a:schemeClr>
                </a:solidFill>
                <a:effectLst/>
              </a:rPr>
              <a:t>classifier</a:t>
            </a:r>
            <a:endParaRPr lang="en-US" sz="5200" dirty="0">
              <a:solidFill>
                <a:schemeClr val="accent3">
                  <a:lumMod val="75000"/>
                </a:schemeClr>
              </a:solidFill>
              <a:effectLst/>
            </a:endParaRPr>
          </a:p>
          <a:p>
            <a:pPr lvl="1" eaLnBrk="1" hangingPunct="1">
              <a:spcBef>
                <a:spcPts val="1428"/>
              </a:spcBef>
              <a:spcAft>
                <a:spcPts val="1428"/>
              </a:spcAft>
              <a:buClr>
                <a:srgbClr val="2483DA"/>
              </a:buClr>
              <a:buSzPct val="100000"/>
              <a:buFont typeface="Arial" panose="020B0604020202020204" pitchFamily="34" charset="0"/>
              <a:buChar char="•"/>
              <a:defRPr/>
            </a:pPr>
            <a:r>
              <a:rPr lang="en-US" sz="5200" dirty="0">
                <a:solidFill>
                  <a:schemeClr val="accent3">
                    <a:lumMod val="75000"/>
                  </a:schemeClr>
                </a:solidFill>
                <a:effectLst/>
              </a:rPr>
              <a:t>Boosting performs best when base classifiers area unstable</a:t>
            </a:r>
          </a:p>
          <a:p>
            <a:pPr lvl="1" eaLnBrk="1" hangingPunct="1">
              <a:spcBef>
                <a:spcPts val="1428"/>
              </a:spcBef>
              <a:spcAft>
                <a:spcPts val="1428"/>
              </a:spcAft>
              <a:buClr>
                <a:srgbClr val="2483DA"/>
              </a:buClr>
              <a:buSzPct val="100000"/>
              <a:buFont typeface="Arial" panose="020B0604020202020204" pitchFamily="34" charset="0"/>
              <a:buChar char="•"/>
              <a:defRPr/>
            </a:pPr>
            <a:r>
              <a:rPr lang="en-US" sz="5200" dirty="0">
                <a:solidFill>
                  <a:schemeClr val="accent3">
                    <a:lumMod val="75000"/>
                  </a:schemeClr>
                </a:solidFill>
                <a:effectLst/>
              </a:rPr>
              <a:t>Boosting can increase the variance when the base classifier is stable</a:t>
            </a:r>
          </a:p>
        </p:txBody>
      </p:sp>
    </p:spTree>
    <p:extLst>
      <p:ext uri="{BB962C8B-B14F-4D97-AF65-F5344CB8AC3E}">
        <p14:creationId xmlns:p14="http://schemas.microsoft.com/office/powerpoint/2010/main" val="964992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248" y="-333592"/>
            <a:ext cx="19908414" cy="1468710"/>
          </a:xfrm>
        </p:spPr>
        <p:txBody>
          <a:bodyPr/>
          <a:lstStyle/>
          <a:p>
            <a:r>
              <a:rPr lang="en-US" dirty="0" smtClean="0"/>
              <a:t>Random Forest</a:t>
            </a:r>
            <a:endParaRPr lang="en-US" dirty="0"/>
          </a:p>
        </p:txBody>
      </p:sp>
      <p:sp>
        <p:nvSpPr>
          <p:cNvPr id="4" name="Slide Number Placeholder 3"/>
          <p:cNvSpPr>
            <a:spLocks noGrp="1"/>
          </p:cNvSpPr>
          <p:nvPr>
            <p:ph type="sldNum" sz="quarter" idx="15"/>
          </p:nvPr>
        </p:nvSpPr>
        <p:spPr/>
        <p:txBody>
          <a:bodyPr/>
          <a:lstStyle/>
          <a:p>
            <a:fld id="{FCEE2C88-6C8F-484D-AF69-578F576B1F44}" type="slidenum">
              <a:rPr lang="en-US" smtClean="0"/>
              <a:pPr/>
              <a:t>18</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751" y="977463"/>
            <a:ext cx="18456483" cy="1103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2248" y="11335465"/>
            <a:ext cx="24196047" cy="2308324"/>
          </a:xfrm>
          <a:prstGeom prst="rect">
            <a:avLst/>
          </a:prstGeom>
          <a:noFill/>
        </p:spPr>
        <p:txBody>
          <a:bodyPr wrap="none" rtlCol="0">
            <a:spAutoFit/>
          </a:bodyPr>
          <a:lstStyle/>
          <a:p>
            <a:r>
              <a:rPr lang="en-US" b="1" dirty="0"/>
              <a:t>Good Article: </a:t>
            </a:r>
            <a:r>
              <a:rPr lang="en-US" dirty="0">
                <a:hlinkClick r:id="rId3"/>
              </a:rPr>
              <a:t>https://www.section.io/engineering-education/introduction-to-random-forest-in-machine-learning</a:t>
            </a:r>
            <a:r>
              <a:rPr lang="en-US" dirty="0" smtClean="0">
                <a:hlinkClick r:id="rId3"/>
              </a:rPr>
              <a:t>/</a:t>
            </a:r>
            <a:endParaRPr lang="en-US" dirty="0" smtClean="0"/>
          </a:p>
          <a:p>
            <a:endParaRPr lang="en-US" dirty="0"/>
          </a:p>
          <a:p>
            <a:r>
              <a:rPr lang="en-US">
                <a:hlinkClick r:id="rId4"/>
              </a:rPr>
              <a:t>https://</a:t>
            </a:r>
            <a:r>
              <a:rPr lang="en-US" smtClean="0">
                <a:hlinkClick r:id="rId4"/>
              </a:rPr>
              <a:t>towardsdatascience.com/random-forest-3a55c3aca46d</a:t>
            </a:r>
            <a:endParaRPr lang="en-US" smtClean="0"/>
          </a:p>
          <a:p>
            <a:endParaRPr lang="en-US" dirty="0"/>
          </a:p>
        </p:txBody>
      </p:sp>
    </p:spTree>
    <p:extLst>
      <p:ext uri="{BB962C8B-B14F-4D97-AF65-F5344CB8AC3E}">
        <p14:creationId xmlns:p14="http://schemas.microsoft.com/office/powerpoint/2010/main" val="242626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FCEE2C88-6C8F-484D-AF69-578F576B1F44}" type="slidenum">
              <a:rPr lang="en-US" smtClean="0"/>
              <a:pPr/>
              <a:t>19</a:t>
            </a:fld>
            <a:endParaRPr lang="en-US" dirty="0"/>
          </a:p>
        </p:txBody>
      </p:sp>
      <p:sp>
        <p:nvSpPr>
          <p:cNvPr id="5" name="Rectangle 4"/>
          <p:cNvSpPr/>
          <p:nvPr/>
        </p:nvSpPr>
        <p:spPr>
          <a:xfrm>
            <a:off x="401464" y="31531"/>
            <a:ext cx="23152219" cy="13388280"/>
          </a:xfrm>
          <a:prstGeom prst="rect">
            <a:avLst/>
          </a:prstGeom>
        </p:spPr>
        <p:txBody>
          <a:bodyPr wrap="square">
            <a:spAutoFit/>
          </a:bodyPr>
          <a:lstStyle/>
          <a:p>
            <a:pPr>
              <a:lnSpc>
                <a:spcPct val="150000"/>
              </a:lnSpc>
            </a:pPr>
            <a:r>
              <a:rPr lang="en-US" b="1" dirty="0"/>
              <a:t>Classification in random </a:t>
            </a:r>
            <a:r>
              <a:rPr lang="en-US" b="1" dirty="0" smtClean="0"/>
              <a:t>forests:</a:t>
            </a:r>
          </a:p>
          <a:p>
            <a:pPr>
              <a:lnSpc>
                <a:spcPct val="150000"/>
              </a:lnSpc>
            </a:pPr>
            <a:r>
              <a:rPr lang="en-US" dirty="0"/>
              <a:t>Classification in random forests employs an ensemble methodology to attain the outcome. The training data is fed to train various decision trees. This dataset consists of observations and features that will be selected randomly during the splitting of nodes.</a:t>
            </a:r>
          </a:p>
          <a:p>
            <a:pPr>
              <a:lnSpc>
                <a:spcPct val="150000"/>
              </a:lnSpc>
            </a:pPr>
            <a:r>
              <a:rPr lang="en-US" dirty="0"/>
              <a:t>A rain forest system relies on various decision trees. Every decision tree consists of decision nodes, leaf nodes, and a root node. The leaf node of each tree is the final output produced by that specific decision tree. The selection of the final output follows the majority-voting system. In this case, the output chosen by the majority of the decision trees becomes the final output of the rain forest system.</a:t>
            </a:r>
          </a:p>
          <a:p>
            <a:pPr>
              <a:lnSpc>
                <a:spcPct val="150000"/>
              </a:lnSpc>
            </a:pPr>
            <a:endParaRPr lang="en-US" b="1" smtClean="0"/>
          </a:p>
          <a:p>
            <a:pPr>
              <a:lnSpc>
                <a:spcPct val="150000"/>
              </a:lnSpc>
            </a:pPr>
            <a:r>
              <a:rPr lang="en-US" b="1" smtClean="0"/>
              <a:t>Regression </a:t>
            </a:r>
            <a:r>
              <a:rPr lang="en-US" b="1" dirty="0"/>
              <a:t>in random forests</a:t>
            </a:r>
          </a:p>
          <a:p>
            <a:pPr>
              <a:lnSpc>
                <a:spcPct val="150000"/>
              </a:lnSpc>
            </a:pPr>
            <a:r>
              <a:rPr lang="en-US" dirty="0" smtClean="0"/>
              <a:t>Regression </a:t>
            </a:r>
            <a:r>
              <a:rPr lang="en-US" dirty="0"/>
              <a:t>is the other task performed by a random forest algorithm. A random forest regression follows the concept of simple regression. Values of dependent (features) and independent variables are passed in the random forest model</a:t>
            </a:r>
            <a:r>
              <a:rPr lang="en-US" dirty="0" smtClean="0"/>
              <a:t>.</a:t>
            </a:r>
          </a:p>
          <a:p>
            <a:pPr>
              <a:lnSpc>
                <a:spcPct val="150000"/>
              </a:lnSpc>
            </a:pPr>
            <a:r>
              <a:rPr lang="en-US" dirty="0"/>
              <a:t>In a random forest regression, each tree produces a specific prediction. The mean prediction of the individual trees is the output of the regression. This is contrary to random forest classification, whose output is determined by the mode of the decision trees’ class.</a:t>
            </a:r>
          </a:p>
        </p:txBody>
      </p:sp>
    </p:spTree>
    <p:extLst>
      <p:ext uri="{BB962C8B-B14F-4D97-AF65-F5344CB8AC3E}">
        <p14:creationId xmlns:p14="http://schemas.microsoft.com/office/powerpoint/2010/main" val="167949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28324" y="2743201"/>
            <a:ext cx="21330444" cy="2940050"/>
          </a:xfrm>
        </p:spPr>
        <p:txBody>
          <a:bodyPr anchor="ctr"/>
          <a:lstStyle/>
          <a:p>
            <a:pPr eaLnBrk="1" hangingPunct="1">
              <a:defRPr/>
            </a:pPr>
            <a:r>
              <a:rPr lang="en-US" sz="8600" dirty="0">
                <a:solidFill>
                  <a:schemeClr val="accent3">
                    <a:lumMod val="75000"/>
                  </a:schemeClr>
                </a:solidFill>
              </a:rPr>
              <a:t>Ensemble Methods: Bagging and Boosting</a:t>
            </a:r>
            <a:endParaRPr lang="en-US" sz="5700" dirty="0">
              <a:solidFill>
                <a:srgbClr val="000000"/>
              </a:solidFill>
            </a:endParaRPr>
          </a:p>
        </p:txBody>
      </p:sp>
      <p:sp>
        <p:nvSpPr>
          <p:cNvPr id="5" name="Slide Number Placeholder 4"/>
          <p:cNvSpPr>
            <a:spLocks noGrp="1"/>
          </p:cNvSpPr>
          <p:nvPr>
            <p:ph type="sldNum" sz="quarter" idx="12"/>
          </p:nvPr>
        </p:nvSpPr>
        <p:spPr/>
        <p:txBody>
          <a:bodyPr/>
          <a:lstStyle/>
          <a:p>
            <a:pPr>
              <a:defRPr/>
            </a:pPr>
            <a:fld id="{D054AFBF-A7F2-44BA-B7FB-D085A89833E9}" type="slidenum">
              <a:rPr lang="en-US">
                <a:solidFill>
                  <a:srgbClr val="2483DA"/>
                </a:solidFill>
              </a:rPr>
              <a:pPr>
                <a:defRPr/>
              </a:pPr>
              <a:t>2</a:t>
            </a:fld>
            <a:endParaRPr lang="en-US" dirty="0">
              <a:solidFill>
                <a:srgbClr val="2483DA"/>
              </a:solidFill>
            </a:endParaRPr>
          </a:p>
        </p:txBody>
      </p:sp>
    </p:spTree>
    <p:extLst>
      <p:ext uri="{BB962C8B-B14F-4D97-AF65-F5344CB8AC3E}">
        <p14:creationId xmlns:p14="http://schemas.microsoft.com/office/powerpoint/2010/main" val="3312125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Box plot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Box plot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4" y="312738"/>
            <a:ext cx="24222075" cy="7848302"/>
          </a:xfrm>
          <a:prstGeom prst="rect">
            <a:avLst/>
          </a:prstGeom>
          <a:noFill/>
        </p:spPr>
        <p:txBody>
          <a:bodyPr wrap="square" rtlCol="0">
            <a:spAutoFit/>
          </a:bodyPr>
          <a:lstStyle/>
          <a:p>
            <a:pPr>
              <a:lnSpc>
                <a:spcPct val="300000"/>
              </a:lnSpc>
            </a:pPr>
            <a:r>
              <a:rPr lang="en-US" dirty="0" smtClean="0"/>
              <a:t>The content of the slides are prepared from different textbooks.</a:t>
            </a:r>
          </a:p>
          <a:p>
            <a:pPr>
              <a:lnSpc>
                <a:spcPct val="300000"/>
              </a:lnSpc>
            </a:pPr>
            <a:r>
              <a:rPr lang="en-US" dirty="0" smtClean="0"/>
              <a:t>References:</a:t>
            </a:r>
          </a:p>
          <a:p>
            <a:pPr marL="457200" indent="-457200">
              <a:lnSpc>
                <a:spcPct val="300000"/>
              </a:lnSpc>
              <a:buFont typeface="Arial" pitchFamily="34" charset="0"/>
              <a:buChar char="•"/>
            </a:pPr>
            <a:r>
              <a:rPr lang="en-US" sz="3200" dirty="0"/>
              <a:t>Data Mining and Predictive Analytics, By Daniel T. Larose. Copyright 2015 John Wiley &amp; Sons, Inc.</a:t>
            </a:r>
          </a:p>
          <a:p>
            <a:pPr marL="457200" indent="-457200">
              <a:lnSpc>
                <a:spcPct val="300000"/>
              </a:lnSpc>
              <a:buFont typeface="Arial" pitchFamily="34" charset="0"/>
              <a:buChar char="•"/>
            </a:pPr>
            <a:r>
              <a:rPr lang="en-US" sz="3200" dirty="0" smtClean="0"/>
              <a:t>Predictive Analytics for Dummies, By </a:t>
            </a:r>
            <a:r>
              <a:rPr lang="en-US" sz="3200" dirty="0" err="1" smtClean="0"/>
              <a:t>Anasse</a:t>
            </a:r>
            <a:r>
              <a:rPr lang="en-US" sz="3200" dirty="0" smtClean="0"/>
              <a:t> Bari, Mohamed </a:t>
            </a:r>
            <a:r>
              <a:rPr lang="en-US" sz="3200" dirty="0" err="1" smtClean="0"/>
              <a:t>Chaouchi</a:t>
            </a:r>
            <a:r>
              <a:rPr lang="en-US" sz="3200" dirty="0" smtClean="0"/>
              <a:t>, &amp; Tommy Jung, Copyright 2016, </a:t>
            </a:r>
            <a:r>
              <a:rPr lang="en-US" sz="3200" dirty="0"/>
              <a:t>John Wiley &amp; Sons, Inc</a:t>
            </a:r>
            <a:r>
              <a:rPr lang="en-US" sz="3200" dirty="0" smtClean="0"/>
              <a:t>.</a:t>
            </a:r>
          </a:p>
          <a:p>
            <a:pPr marL="457200" indent="-457200">
              <a:lnSpc>
                <a:spcPct val="300000"/>
              </a:lnSpc>
              <a:buFont typeface="Arial" pitchFamily="34" charset="0"/>
              <a:buChar char="•"/>
            </a:pPr>
            <a:r>
              <a:rPr lang="en-US" sz="3200" dirty="0" smtClean="0"/>
              <a:t>Introduction to Data Mining with Case Studies, By G.K. Gupta. Copyright 2014 by PHI Learning Private Limited.</a:t>
            </a:r>
            <a:endParaRPr lang="en-US" dirty="0"/>
          </a:p>
        </p:txBody>
      </p:sp>
    </p:spTree>
    <p:extLst>
      <p:ext uri="{BB962C8B-B14F-4D97-AF65-F5344CB8AC3E}">
        <p14:creationId xmlns:p14="http://schemas.microsoft.com/office/powerpoint/2010/main" val="200060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alpha val="60000"/>
          </a:schemeClr>
        </a:solidFill>
        <a:effectLst/>
      </p:bgPr>
    </p:bg>
    <p:spTree>
      <p:nvGrpSpPr>
        <p:cNvPr id="1" name=""/>
        <p:cNvGrpSpPr/>
        <p:nvPr/>
      </p:nvGrpSpPr>
      <p:grpSpPr>
        <a:xfrm>
          <a:off x="0" y="0"/>
          <a:ext cx="0" cy="0"/>
          <a:chOff x="0" y="0"/>
          <a:chExt cx="0" cy="0"/>
        </a:xfrm>
      </p:grpSpPr>
      <p:pic>
        <p:nvPicPr>
          <p:cNvPr id="1026" name="Picture 2" descr="E:\AR Documents\Pictures\Bali Photos\Bali Photos (Ritu phone)\IMG_20191226_185708.jp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b="24816"/>
          <a:stretch/>
        </p:blipFill>
        <p:spPr bwMode="auto">
          <a:xfrm>
            <a:off x="-10958" y="-2946"/>
            <a:ext cx="24377651" cy="13716000"/>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1985835" y="5655744"/>
            <a:ext cx="20962938" cy="2475249"/>
            <a:chOff x="1965266" y="1610778"/>
            <a:chExt cx="20962938" cy="2475249"/>
          </a:xfrm>
        </p:grpSpPr>
        <p:sp>
          <p:nvSpPr>
            <p:cNvPr id="50" name="Rectangle 49"/>
            <p:cNvSpPr/>
            <p:nvPr/>
          </p:nvSpPr>
          <p:spPr>
            <a:xfrm>
              <a:off x="11412311" y="2470667"/>
              <a:ext cx="1553038" cy="914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bg1"/>
                </a:solidFill>
                <a:latin typeface="Open Sans Light"/>
              </a:endParaRPr>
            </a:p>
          </p:txBody>
        </p:sp>
        <p:sp>
          <p:nvSpPr>
            <p:cNvPr id="51" name="Subtitle 2"/>
            <p:cNvSpPr txBox="1">
              <a:spLocks/>
            </p:cNvSpPr>
            <p:nvPr/>
          </p:nvSpPr>
          <p:spPr>
            <a:xfrm>
              <a:off x="4951173" y="1610778"/>
              <a:ext cx="13497647" cy="138849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solidFill>
                  <a:schemeClr val="bg1"/>
                </a:solidFill>
                <a:latin typeface="Lato Light"/>
                <a:cs typeface="Lato Light"/>
              </a:endParaRPr>
            </a:p>
          </p:txBody>
        </p:sp>
        <p:sp>
          <p:nvSpPr>
            <p:cNvPr id="49" name="TextBox 48"/>
            <p:cNvSpPr txBox="1"/>
            <p:nvPr/>
          </p:nvSpPr>
          <p:spPr>
            <a:xfrm>
              <a:off x="1965266" y="2516385"/>
              <a:ext cx="20962938" cy="1569642"/>
            </a:xfrm>
            <a:prstGeom prst="rect">
              <a:avLst/>
            </a:prstGeom>
            <a:noFill/>
          </p:spPr>
          <p:txBody>
            <a:bodyPr wrap="square" lIns="91422" tIns="45711" rIns="91422" bIns="45711" rtlCol="0">
              <a:spAutoFit/>
            </a:bodyPr>
            <a:lstStyle/>
            <a:p>
              <a:pPr algn="ctr"/>
              <a:r>
                <a:rPr lang="id-ID" sz="9600" b="1" dirty="0" smtClean="0">
                  <a:solidFill>
                    <a:schemeClr val="bg1"/>
                  </a:solidFill>
                  <a:latin typeface="Lato Regular"/>
                  <a:cs typeface="Lato Regular"/>
                </a:rPr>
                <a:t>Thank you</a:t>
              </a:r>
              <a:r>
                <a:rPr lang="en-US" sz="9600" b="1" dirty="0" smtClean="0">
                  <a:solidFill>
                    <a:schemeClr val="bg1"/>
                  </a:solidFill>
                  <a:latin typeface="Lato Regular"/>
                  <a:cs typeface="Lato Regular"/>
                </a:rPr>
                <a:t>..</a:t>
              </a:r>
              <a:endParaRPr lang="id-ID" sz="9600" b="1" dirty="0" smtClean="0">
                <a:solidFill>
                  <a:schemeClr val="bg1"/>
                </a:solidFill>
                <a:latin typeface="Lato Regular"/>
                <a:cs typeface="Lato Regular"/>
              </a:endParaRPr>
            </a:p>
          </p:txBody>
        </p:sp>
      </p:grpSp>
      <p:sp>
        <p:nvSpPr>
          <p:cNvPr id="28" name="Rectangle 27"/>
          <p:cNvSpPr/>
          <p:nvPr/>
        </p:nvSpPr>
        <p:spPr>
          <a:xfrm flipH="1">
            <a:off x="-10958" y="0"/>
            <a:ext cx="24377650" cy="13716000"/>
          </a:xfrm>
          <a:prstGeom prst="rect">
            <a:avLst/>
          </a:prstGeom>
          <a:solidFill>
            <a:schemeClr val="accent3">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7" tIns="121899" rIns="243797" bIns="121899" rtlCol="0" anchor="ctr"/>
          <a:lstStyle/>
          <a:p>
            <a:pPr algn="ctr"/>
            <a:endParaRPr lang="en-US" dirty="0"/>
          </a:p>
        </p:txBody>
      </p:sp>
    </p:spTree>
    <p:extLst>
      <p:ext uri="{BB962C8B-B14F-4D97-AF65-F5344CB8AC3E}">
        <p14:creationId xmlns:p14="http://schemas.microsoft.com/office/powerpoint/2010/main" val="977839922"/>
      </p:ext>
    </p:extLst>
  </p:cSld>
  <p:clrMapOvr>
    <a:masterClrMapping/>
  </p:clrMapOvr>
  <mc:AlternateContent xmlns:mc="http://schemas.openxmlformats.org/markup-compatibility/2006" xmlns:p14="http://schemas.microsoft.com/office/powerpoint/2010/main">
    <mc:Choice Requires="p14">
      <p:transition spd="med" advTm="1801000">
        <p14:vortex dir="r"/>
      </p:transition>
    </mc:Choice>
    <mc:Fallback xmlns="">
      <p:transition spd="med" advTm="180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3</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Rationale</a:t>
            </a:r>
          </a:p>
        </p:txBody>
      </p:sp>
      <p:sp>
        <p:nvSpPr>
          <p:cNvPr id="8" name="Rectangle 3"/>
          <p:cNvSpPr txBox="1">
            <a:spLocks noChangeArrowheads="1"/>
          </p:cNvSpPr>
          <p:nvPr/>
        </p:nvSpPr>
        <p:spPr bwMode="auto">
          <a:xfrm>
            <a:off x="1218883" y="1981201"/>
            <a:ext cx="21939885" cy="105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spcBef>
                <a:spcPts val="1428"/>
              </a:spcBef>
              <a:spcAft>
                <a:spcPts val="1428"/>
              </a:spcAft>
              <a:buClr>
                <a:srgbClr val="2483DA"/>
              </a:buClr>
              <a:buSzPct val="100000"/>
              <a:buFont typeface="Arial" panose="020B0604020202020204" pitchFamily="34" charset="0"/>
              <a:buChar char="•"/>
              <a:defRPr/>
            </a:pPr>
            <a:r>
              <a:rPr lang="en-US" sz="5700" dirty="0">
                <a:solidFill>
                  <a:schemeClr val="accent3">
                    <a:lumMod val="75000"/>
                  </a:schemeClr>
                </a:solidFill>
                <a:effectLst/>
              </a:rPr>
              <a:t>The ensemble classifier is likely to have a lower error rate (boosting)</a:t>
            </a:r>
          </a:p>
          <a:p>
            <a:pPr lvl="1" eaLnBrk="1" hangingPunct="1">
              <a:spcBef>
                <a:spcPts val="1428"/>
              </a:spcBef>
              <a:spcAft>
                <a:spcPts val="1428"/>
              </a:spcAft>
              <a:buClr>
                <a:srgbClr val="2483DA"/>
              </a:buClr>
              <a:buSzPct val="100000"/>
              <a:buFont typeface="Arial" panose="020B0604020202020204" pitchFamily="34" charset="0"/>
              <a:buChar char="•"/>
              <a:defRPr/>
            </a:pPr>
            <a:r>
              <a:rPr lang="en-US" sz="5700" dirty="0">
                <a:solidFill>
                  <a:schemeClr val="accent3">
                    <a:lumMod val="75000"/>
                  </a:schemeClr>
                </a:solidFill>
                <a:effectLst/>
              </a:rPr>
              <a:t>The variance of the ensemble classifier will be lower than had we used certain unstable classification models (such as decision trees and neural nets) that have high variability (bagging and boosting)</a:t>
            </a:r>
          </a:p>
          <a:p>
            <a:pPr lvl="1" eaLnBrk="1" hangingPunct="1">
              <a:spcBef>
                <a:spcPts val="1428"/>
              </a:spcBef>
              <a:spcAft>
                <a:spcPts val="1428"/>
              </a:spcAft>
              <a:buClr>
                <a:srgbClr val="2483DA"/>
              </a:buClr>
              <a:buSzPct val="100000"/>
              <a:buFont typeface="Arial" panose="020B0604020202020204" pitchFamily="34" charset="0"/>
              <a:buChar char="•"/>
              <a:defRPr/>
            </a:pPr>
            <a:r>
              <a:rPr lang="en-US" sz="5700" dirty="0">
                <a:solidFill>
                  <a:schemeClr val="accent3">
                    <a:lumMod val="75000"/>
                  </a:schemeClr>
                </a:solidFill>
                <a:effectLst/>
              </a:rPr>
              <a:t>Suppose we have an ensemble of binary classifiers each with error rate 0.20.  If the individual classifiers agree the error rate will be the same as for the individual </a:t>
            </a:r>
            <a:r>
              <a:rPr lang="en-US" sz="5700" dirty="0" smtClean="0">
                <a:solidFill>
                  <a:schemeClr val="accent3">
                    <a:lumMod val="75000"/>
                  </a:schemeClr>
                </a:solidFill>
                <a:effectLst/>
              </a:rPr>
              <a:t>classifiers, the </a:t>
            </a:r>
            <a:r>
              <a:rPr lang="en-US" sz="5700" dirty="0">
                <a:solidFill>
                  <a:schemeClr val="accent3">
                    <a:lumMod val="75000"/>
                  </a:schemeClr>
                </a:solidFill>
                <a:effectLst/>
              </a:rPr>
              <a:t>ensemble classifier will make an error only when the majority of individual classifiers make an error</a:t>
            </a:r>
          </a:p>
          <a:p>
            <a:pPr marL="1088365" lvl="1" indent="0" eaLnBrk="1" hangingPunct="1">
              <a:spcBef>
                <a:spcPts val="2857"/>
              </a:spcBef>
              <a:spcAft>
                <a:spcPts val="2857"/>
              </a:spcAft>
              <a:buClr>
                <a:srgbClr val="000000"/>
              </a:buClr>
              <a:buNone/>
              <a:defRPr/>
            </a:pPr>
            <a:endParaRPr lang="en-US" dirty="0" smtClean="0">
              <a:solidFill>
                <a:srgbClr val="C00000"/>
              </a:solidFill>
              <a:effectLst/>
            </a:endParaRPr>
          </a:p>
        </p:txBody>
      </p:sp>
    </p:spTree>
    <p:extLst>
      <p:ext uri="{BB962C8B-B14F-4D97-AF65-F5344CB8AC3E}">
        <p14:creationId xmlns:p14="http://schemas.microsoft.com/office/powerpoint/2010/main" val="3685386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4</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Rationale (cont.)</a:t>
            </a:r>
          </a:p>
        </p:txBody>
      </p:sp>
      <p:sp>
        <p:nvSpPr>
          <p:cNvPr id="8" name="Rectangle 3"/>
          <p:cNvSpPr txBox="1">
            <a:spLocks noChangeArrowheads="1"/>
          </p:cNvSpPr>
          <p:nvPr/>
        </p:nvSpPr>
        <p:spPr bwMode="auto">
          <a:xfrm>
            <a:off x="1218883" y="1981201"/>
            <a:ext cx="21939885" cy="105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8365" lvl="1" indent="0" eaLnBrk="1" hangingPunct="1">
              <a:spcBef>
                <a:spcPts val="1428"/>
              </a:spcBef>
              <a:spcAft>
                <a:spcPts val="1428"/>
              </a:spcAft>
              <a:buClr>
                <a:srgbClr val="2483DA"/>
              </a:buClr>
              <a:buSzPct val="100000"/>
              <a:buNone/>
              <a:defRPr/>
            </a:pPr>
            <a:r>
              <a:rPr lang="en-US" sz="5700" dirty="0">
                <a:solidFill>
                  <a:schemeClr val="accent3">
                    <a:lumMod val="75000"/>
                  </a:schemeClr>
                </a:solidFill>
                <a:effectLst/>
              </a:rPr>
              <a:t>Let </a:t>
            </a:r>
            <a:r>
              <a:rPr lang="el-GR" sz="5700" dirty="0">
                <a:solidFill>
                  <a:schemeClr val="accent3">
                    <a:lumMod val="75000"/>
                  </a:schemeClr>
                </a:solidFill>
                <a:effectLst/>
                <a:latin typeface="Calibri" panose="020F0502020204030204" pitchFamily="34" charset="0"/>
              </a:rPr>
              <a:t>ε</a:t>
            </a:r>
            <a:r>
              <a:rPr lang="en-US" sz="5700" dirty="0">
                <a:solidFill>
                  <a:schemeClr val="accent3">
                    <a:lumMod val="75000"/>
                  </a:schemeClr>
                </a:solidFill>
                <a:effectLst/>
                <a:latin typeface="Calibri" panose="020F0502020204030204" pitchFamily="34" charset="0"/>
              </a:rPr>
              <a:t> </a:t>
            </a:r>
            <a:r>
              <a:rPr lang="en-US" sz="5700" dirty="0">
                <a:solidFill>
                  <a:schemeClr val="accent3">
                    <a:lumMod val="75000"/>
                  </a:schemeClr>
                </a:solidFill>
                <a:effectLst/>
              </a:rPr>
              <a:t>represent the individual classifier error rate.  The probability that </a:t>
            </a:r>
            <a:r>
              <a:rPr lang="en-US" sz="5700" i="1" dirty="0">
                <a:solidFill>
                  <a:schemeClr val="accent3">
                    <a:lumMod val="75000"/>
                  </a:schemeClr>
                </a:solidFill>
                <a:effectLst/>
              </a:rPr>
              <a:t>k</a:t>
            </a:r>
            <a:r>
              <a:rPr lang="en-US" sz="5700" dirty="0">
                <a:solidFill>
                  <a:schemeClr val="accent3">
                    <a:lumMod val="75000"/>
                  </a:schemeClr>
                </a:solidFill>
                <a:effectLst/>
              </a:rPr>
              <a:t> of the 5 individual classifiers will make the same wrong prediction is:</a:t>
            </a:r>
          </a:p>
          <a:p>
            <a:pPr marL="1088365" lvl="1" indent="0" eaLnBrk="1" hangingPunct="1">
              <a:spcBef>
                <a:spcPts val="2857"/>
              </a:spcBef>
              <a:spcAft>
                <a:spcPts val="2857"/>
              </a:spcAft>
              <a:buClr>
                <a:srgbClr val="000000"/>
              </a:buClr>
              <a:buNone/>
              <a:defRPr/>
            </a:pPr>
            <a:endParaRPr lang="en-US" dirty="0" smtClean="0">
              <a:solidFill>
                <a:srgbClr val="C00000"/>
              </a:solidFill>
              <a:effectLst/>
            </a:endParaRPr>
          </a:p>
          <a:p>
            <a:pPr marL="1088365" lvl="1" indent="0" eaLnBrk="1" hangingPunct="1">
              <a:spcBef>
                <a:spcPts val="2857"/>
              </a:spcBef>
              <a:spcAft>
                <a:spcPts val="2857"/>
              </a:spcAft>
              <a:buClr>
                <a:srgbClr val="000000"/>
              </a:buClr>
              <a:buNone/>
              <a:defRPr/>
            </a:pPr>
            <a:r>
              <a:rPr lang="en-US" sz="5700" dirty="0">
                <a:solidFill>
                  <a:schemeClr val="accent3">
                    <a:lumMod val="75000"/>
                  </a:schemeClr>
                </a:solidFill>
                <a:effectLst/>
              </a:rPr>
              <a:t>And the probability that all 5 of the classifiers will make an error is:</a:t>
            </a:r>
          </a:p>
          <a:p>
            <a:pPr marL="1088365" lvl="1" indent="0" eaLnBrk="1" hangingPunct="1">
              <a:spcBef>
                <a:spcPts val="2857"/>
              </a:spcBef>
              <a:spcAft>
                <a:spcPts val="0"/>
              </a:spcAft>
              <a:buClr>
                <a:srgbClr val="000000"/>
              </a:buClr>
              <a:buNone/>
              <a:defRPr/>
            </a:pPr>
            <a:endParaRPr lang="en-US" sz="5700" dirty="0">
              <a:solidFill>
                <a:schemeClr val="accent3">
                  <a:lumMod val="75000"/>
                </a:schemeClr>
              </a:solidFill>
              <a:effectLst/>
            </a:endParaRPr>
          </a:p>
          <a:p>
            <a:pPr marL="1088365" lvl="1" indent="0" eaLnBrk="1" hangingPunct="1">
              <a:spcBef>
                <a:spcPts val="0"/>
              </a:spcBef>
              <a:spcAft>
                <a:spcPts val="2857"/>
              </a:spcAft>
              <a:buClr>
                <a:srgbClr val="000000"/>
              </a:buClr>
              <a:buNone/>
              <a:defRPr/>
            </a:pPr>
            <a:r>
              <a:rPr lang="en-US" sz="5700" dirty="0">
                <a:solidFill>
                  <a:schemeClr val="accent3">
                    <a:lumMod val="75000"/>
                  </a:schemeClr>
                </a:solidFill>
                <a:effectLst/>
              </a:rPr>
              <a:t>And the error rate for the ensemble is:</a:t>
            </a:r>
          </a:p>
          <a:p>
            <a:pPr marL="1088365" lvl="1" indent="0" eaLnBrk="1" hangingPunct="1">
              <a:spcBef>
                <a:spcPts val="2857"/>
              </a:spcBef>
              <a:spcAft>
                <a:spcPts val="2857"/>
              </a:spcAft>
              <a:buClr>
                <a:srgbClr val="000000"/>
              </a:buClr>
              <a:buNone/>
              <a:defRPr/>
            </a:pPr>
            <a:endParaRPr lang="en-US" dirty="0" smtClean="0">
              <a:solidFill>
                <a:srgbClr val="C00000"/>
              </a:solidFill>
              <a:effectLst/>
            </a:endParaRPr>
          </a:p>
        </p:txBody>
      </p:sp>
      <p:pic>
        <p:nvPicPr>
          <p:cNvPr id="2" name="Picture 1"/>
          <p:cNvPicPr>
            <a:picLocks noChangeAspect="1"/>
          </p:cNvPicPr>
          <p:nvPr/>
        </p:nvPicPr>
        <p:blipFill rotWithShape="1">
          <a:blip r:embed="rId2"/>
          <a:srcRect l="23938" t="48794" r="36402" b="45173"/>
          <a:stretch/>
        </p:blipFill>
        <p:spPr>
          <a:xfrm>
            <a:off x="4875530" y="4743642"/>
            <a:ext cx="12798266" cy="1371600"/>
          </a:xfrm>
          <a:prstGeom prst="rect">
            <a:avLst/>
          </a:prstGeom>
        </p:spPr>
      </p:pic>
      <p:pic>
        <p:nvPicPr>
          <p:cNvPr id="3" name="Picture 2"/>
          <p:cNvPicPr>
            <a:picLocks noChangeAspect="1"/>
          </p:cNvPicPr>
          <p:nvPr/>
        </p:nvPicPr>
        <p:blipFill rotWithShape="1">
          <a:blip r:embed="rId2"/>
          <a:srcRect l="32323" t="84546" r="45041" b="10097"/>
          <a:stretch/>
        </p:blipFill>
        <p:spPr>
          <a:xfrm>
            <a:off x="8125884" y="7414406"/>
            <a:ext cx="7313298" cy="1219200"/>
          </a:xfrm>
          <a:prstGeom prst="rect">
            <a:avLst/>
          </a:prstGeom>
        </p:spPr>
      </p:pic>
      <p:pic>
        <p:nvPicPr>
          <p:cNvPr id="4" name="Picture 3"/>
          <p:cNvPicPr>
            <a:picLocks noChangeAspect="1"/>
          </p:cNvPicPr>
          <p:nvPr/>
        </p:nvPicPr>
        <p:blipFill rotWithShape="1">
          <a:blip r:embed="rId3"/>
          <a:srcRect l="8065" t="41553" r="32796" b="50000"/>
          <a:stretch/>
        </p:blipFill>
        <p:spPr>
          <a:xfrm>
            <a:off x="2580365" y="10986791"/>
            <a:ext cx="19153859" cy="1828800"/>
          </a:xfrm>
          <a:prstGeom prst="rect">
            <a:avLst/>
          </a:prstGeom>
        </p:spPr>
      </p:pic>
    </p:spTree>
    <p:extLst>
      <p:ext uri="{BB962C8B-B14F-4D97-AF65-F5344CB8AC3E}">
        <p14:creationId xmlns:p14="http://schemas.microsoft.com/office/powerpoint/2010/main" val="2250978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5</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Bias, Variance, and Noise</a:t>
            </a:r>
          </a:p>
        </p:txBody>
      </p:sp>
      <mc:AlternateContent xmlns:mc="http://schemas.openxmlformats.org/markup-compatibility/2006" xmlns:a14="http://schemas.microsoft.com/office/drawing/2010/main">
        <mc:Choice Requires="a14">
          <p:sp>
            <p:nvSpPr>
              <p:cNvPr id="9" name="Rectangle 3"/>
              <p:cNvSpPr txBox="1">
                <a:spLocks noChangeArrowheads="1"/>
              </p:cNvSpPr>
              <p:nvPr/>
            </p:nvSpPr>
            <p:spPr bwMode="auto">
              <a:xfrm>
                <a:off x="1218883" y="1981201"/>
                <a:ext cx="21939885" cy="439419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1428"/>
                  </a:spcBef>
                  <a:spcAft>
                    <a:spcPts val="1428"/>
                  </a:spcAft>
                  <a:buClr>
                    <a:srgbClr val="2483DA"/>
                  </a:buClr>
                  <a:buSzPct val="100000"/>
                  <a:buFont typeface="Arial" panose="020B0604020202020204" pitchFamily="34" charset="0"/>
                  <a:buChar char="•"/>
                  <a:defRPr/>
                </a:pPr>
                <a:r>
                  <a:rPr lang="en-US" sz="4800" dirty="0">
                    <a:solidFill>
                      <a:schemeClr val="accent3">
                        <a:lumMod val="75000"/>
                      </a:schemeClr>
                    </a:solidFill>
                    <a:effectLst/>
                  </a:rPr>
                  <a:t>We would like our models to have a low prediction error, which can be decomposed as:</a:t>
                </a:r>
              </a:p>
              <a:p>
                <a:pPr eaLnBrk="1" hangingPunct="1">
                  <a:spcBef>
                    <a:spcPts val="1428"/>
                  </a:spcBef>
                  <a:spcAft>
                    <a:spcPts val="1428"/>
                  </a:spcAft>
                  <a:buClr>
                    <a:srgbClr val="2483DA"/>
                  </a:buClr>
                  <a:buSzPct val="100000"/>
                  <a:buFont typeface="Arial" panose="020B0604020202020204" pitchFamily="34" charset="0"/>
                  <a:buChar char="•"/>
                  <a:defRPr/>
                </a:pPr>
                <a:endParaRPr lang="en-US" sz="4800" dirty="0">
                  <a:solidFill>
                    <a:schemeClr val="accent3">
                      <a:lumMod val="75000"/>
                    </a:schemeClr>
                  </a:solidFill>
                  <a:effectLst/>
                </a:endParaRPr>
              </a:p>
              <a:p>
                <a:pPr eaLnBrk="1" hangingPunct="1">
                  <a:spcBef>
                    <a:spcPts val="2857"/>
                  </a:spcBef>
                  <a:spcAft>
                    <a:spcPts val="1428"/>
                  </a:spcAft>
                  <a:buClr>
                    <a:srgbClr val="2483DA"/>
                  </a:buClr>
                  <a:buSzPct val="100000"/>
                  <a:buFont typeface="Arial" panose="020B0604020202020204" pitchFamily="34" charset="0"/>
                  <a:buChar char="•"/>
                  <a:defRPr/>
                </a:pPr>
                <a:r>
                  <a:rPr lang="en-US" sz="4800" dirty="0">
                    <a:solidFill>
                      <a:schemeClr val="accent3">
                        <a:lumMod val="75000"/>
                      </a:schemeClr>
                    </a:solidFill>
                    <a:effectLst/>
                  </a:rPr>
                  <a:t>Where </a:t>
                </a:r>
                <a:r>
                  <a:rPr lang="en-US" sz="4800" i="1" dirty="0">
                    <a:solidFill>
                      <a:srgbClr val="2483DA"/>
                    </a:solidFill>
                    <a:effectLst/>
                  </a:rPr>
                  <a:t>Bias</a:t>
                </a:r>
                <a:r>
                  <a:rPr lang="en-US" sz="4800" dirty="0">
                    <a:solidFill>
                      <a:schemeClr val="accent3">
                        <a:lumMod val="75000"/>
                      </a:schemeClr>
                    </a:solidFill>
                    <a:effectLst/>
                  </a:rPr>
                  <a:t>refers to the average distance between the predictions (</a:t>
                </a:r>
                <a14:m>
                  <m:oMath xmlns:m="http://schemas.openxmlformats.org/officeDocument/2006/math">
                    <m:acc>
                      <m:accPr>
                        <m:chr m:val="̂"/>
                        <m:ctrlPr>
                          <a:rPr lang="en-US" sz="4800" i="1">
                            <a:solidFill>
                              <a:schemeClr val="accent3">
                                <a:lumMod val="75000"/>
                              </a:schemeClr>
                            </a:solidFill>
                            <a:effectLst/>
                            <a:latin typeface="Cambria Math"/>
                          </a:rPr>
                        </m:ctrlPr>
                      </m:accPr>
                      <m:e>
                        <m:r>
                          <a:rPr lang="en-US" sz="4800">
                            <a:solidFill>
                              <a:schemeClr val="accent3">
                                <a:lumMod val="75000"/>
                              </a:schemeClr>
                            </a:solidFill>
                            <a:effectLst/>
                            <a:latin typeface="Cambria Math" panose="02040503050406030204" pitchFamily="18" charset="0"/>
                          </a:rPr>
                          <m:t>𝑦</m:t>
                        </m:r>
                      </m:e>
                    </m:acc>
                  </m:oMath>
                </a14:m>
                <a:r>
                  <a:rPr lang="en-US" sz="4800" dirty="0">
                    <a:solidFill>
                      <a:schemeClr val="accent3">
                        <a:lumMod val="75000"/>
                      </a:schemeClr>
                    </a:solidFill>
                    <a:effectLst/>
                  </a:rPr>
                  <a:t>, represented by the lightning darts in Figure 25.1) and the target (y, the bull’s eye),</a:t>
                </a:r>
              </a:p>
              <a:p>
                <a:pPr eaLnBrk="1" hangingPunct="1">
                  <a:spcBef>
                    <a:spcPts val="1428"/>
                  </a:spcBef>
                  <a:spcAft>
                    <a:spcPts val="1428"/>
                  </a:spcAft>
                  <a:buClr>
                    <a:srgbClr val="2483DA"/>
                  </a:buClr>
                  <a:buSzPct val="100000"/>
                  <a:buFont typeface="Arial" panose="020B0604020202020204" pitchFamily="34" charset="0"/>
                  <a:buChar char="•"/>
                  <a:defRPr/>
                </a:pPr>
                <a:endParaRPr lang="en-US" sz="4800" dirty="0">
                  <a:solidFill>
                    <a:schemeClr val="accent3">
                      <a:lumMod val="75000"/>
                    </a:schemeClr>
                  </a:solidFill>
                  <a:effectLst/>
                </a:endParaRPr>
              </a:p>
              <a:p>
                <a:pPr lvl="1" eaLnBrk="1" hangingPunct="1">
                  <a:spcBef>
                    <a:spcPts val="1428"/>
                  </a:spcBef>
                  <a:spcAft>
                    <a:spcPts val="1428"/>
                  </a:spcAft>
                  <a:buClr>
                    <a:srgbClr val="2483DA"/>
                  </a:buClr>
                  <a:buSzPct val="100000"/>
                  <a:buFont typeface="Arial" panose="020B0604020202020204" pitchFamily="34" charset="0"/>
                  <a:buChar char="•"/>
                  <a:defRPr/>
                </a:pPr>
                <a:endParaRPr lang="en-US" sz="5700" dirty="0">
                  <a:solidFill>
                    <a:schemeClr val="accent3">
                      <a:lumMod val="75000"/>
                    </a:schemeClr>
                  </a:solidFill>
                  <a:effectLst/>
                </a:endParaRPr>
              </a:p>
            </p:txBody>
          </p:sp>
        </mc:Choice>
        <mc:Fallback xmlns="">
          <p:sp>
            <p:nvSpPr>
              <p:cNvPr id="9" name="Rectangle 3"/>
              <p:cNvSpPr txBox="1">
                <a:spLocks noRot="1" noChangeAspect="1" noMove="1" noResize="1" noEditPoints="1" noAdjustHandles="1" noChangeArrowheads="1" noChangeShapeType="1" noTextEdit="1"/>
              </p:cNvSpPr>
              <p:nvPr/>
            </p:nvSpPr>
            <p:spPr bwMode="auto">
              <a:xfrm>
                <a:off x="457200" y="990600"/>
                <a:ext cx="8229600" cy="2197099"/>
              </a:xfrm>
              <a:prstGeom prst="rect">
                <a:avLst/>
              </a:prstGeom>
              <a:blipFill rotWithShape="0">
                <a:blip r:embed="rId2"/>
                <a:stretch>
                  <a:fillRect l="-667" t="-1667" r="-519" b="-9722"/>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noFill/>
                  </a:rPr>
                  <a:t> </a:t>
                </a:r>
              </a:p>
            </p:txBody>
          </p:sp>
        </mc:Fallback>
      </mc:AlternateContent>
      <p:pic>
        <p:nvPicPr>
          <p:cNvPr id="6" name="Picture 5"/>
          <p:cNvPicPr>
            <a:picLocks noChangeAspect="1"/>
          </p:cNvPicPr>
          <p:nvPr/>
        </p:nvPicPr>
        <p:blipFill rotWithShape="1">
          <a:blip r:embed="rId3"/>
          <a:srcRect l="30645" t="42760" r="37097" b="53620"/>
          <a:stretch/>
        </p:blipFill>
        <p:spPr>
          <a:xfrm>
            <a:off x="6500706" y="3416301"/>
            <a:ext cx="10157328" cy="761998"/>
          </a:xfrm>
          <a:prstGeom prst="rect">
            <a:avLst/>
          </a:prstGeom>
        </p:spPr>
      </p:pic>
      <mc:AlternateContent xmlns:mc="http://schemas.openxmlformats.org/markup-compatibility/2006" xmlns:a14="http://schemas.microsoft.com/office/drawing/2010/main">
        <mc:Choice Requires="a14">
          <p:sp>
            <p:nvSpPr>
              <p:cNvPr id="11" name="Rectangle 3"/>
              <p:cNvSpPr txBox="1">
                <a:spLocks noChangeArrowheads="1"/>
              </p:cNvSpPr>
              <p:nvPr/>
            </p:nvSpPr>
            <p:spPr bwMode="auto">
              <a:xfrm>
                <a:off x="1218883" y="7222577"/>
                <a:ext cx="12188825" cy="58039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28"/>
                  </a:spcBef>
                  <a:spcAft>
                    <a:spcPts val="1428"/>
                  </a:spcAft>
                  <a:buClr>
                    <a:srgbClr val="2483DA"/>
                  </a:buClr>
                  <a:buSzPct val="75000"/>
                </a:pPr>
                <a:r>
                  <a:rPr lang="en-US" sz="4800" dirty="0">
                    <a:solidFill>
                      <a:schemeClr val="accent3">
                        <a:lumMod val="75000"/>
                      </a:schemeClr>
                    </a:solidFill>
                    <a:effectLst/>
                  </a:rPr>
                  <a:t>And </a:t>
                </a:r>
                <a:r>
                  <a:rPr lang="en-US" sz="4800" i="1" dirty="0">
                    <a:solidFill>
                      <a:srgbClr val="2483DA"/>
                    </a:solidFill>
                    <a:effectLst/>
                  </a:rPr>
                  <a:t>Variance</a:t>
                </a:r>
                <a:r>
                  <a:rPr lang="en-US" sz="4800" dirty="0">
                    <a:solidFill>
                      <a:schemeClr val="accent3">
                        <a:lumMod val="75000"/>
                      </a:schemeClr>
                    </a:solidFill>
                    <a:effectLst/>
                  </a:rPr>
                  <a:t>measures the variability in the predictions </a:t>
                </a:r>
                <a14:m>
                  <m:oMath xmlns:m="http://schemas.openxmlformats.org/officeDocument/2006/math">
                    <m:acc>
                      <m:accPr>
                        <m:chr m:val="̂"/>
                        <m:ctrlPr>
                          <a:rPr lang="en-US" sz="4800" i="1">
                            <a:solidFill>
                              <a:schemeClr val="accent3">
                                <a:lumMod val="75000"/>
                              </a:schemeClr>
                            </a:solidFill>
                            <a:effectLst/>
                            <a:latin typeface="Cambria Math"/>
                          </a:rPr>
                        </m:ctrlPr>
                      </m:accPr>
                      <m:e>
                        <m:r>
                          <a:rPr lang="en-US" sz="4800">
                            <a:solidFill>
                              <a:schemeClr val="accent3">
                                <a:lumMod val="75000"/>
                              </a:schemeClr>
                            </a:solidFill>
                            <a:effectLst/>
                            <a:latin typeface="Cambria Math" panose="02040503050406030204" pitchFamily="18" charset="0"/>
                          </a:rPr>
                          <m:t>𝑦</m:t>
                        </m:r>
                      </m:e>
                    </m:acc>
                  </m:oMath>
                </a14:m>
                <a:r>
                  <a:rPr lang="en-US" sz="4800" dirty="0">
                    <a:solidFill>
                      <a:schemeClr val="accent3">
                        <a:lumMod val="75000"/>
                      </a:schemeClr>
                    </a:solidFill>
                    <a:effectLst/>
                  </a:rPr>
                  <a:t> themselves, and</a:t>
                </a:r>
              </a:p>
              <a:p>
                <a:pPr>
                  <a:spcBef>
                    <a:spcPts val="1428"/>
                  </a:spcBef>
                  <a:spcAft>
                    <a:spcPts val="1428"/>
                  </a:spcAft>
                  <a:buClr>
                    <a:srgbClr val="2483DA"/>
                  </a:buClr>
                  <a:buSzPct val="75000"/>
                </a:pPr>
                <a:r>
                  <a:rPr lang="en-US" sz="4800" dirty="0">
                    <a:solidFill>
                      <a:schemeClr val="accent3">
                        <a:lumMod val="75000"/>
                      </a:schemeClr>
                    </a:solidFill>
                    <a:effectLst/>
                  </a:rPr>
                  <a:t>And </a:t>
                </a:r>
                <a:r>
                  <a:rPr lang="en-US" sz="4800" i="1" dirty="0">
                    <a:solidFill>
                      <a:srgbClr val="2483DA"/>
                    </a:solidFill>
                    <a:effectLst/>
                  </a:rPr>
                  <a:t>Noise</a:t>
                </a:r>
                <a:r>
                  <a:rPr lang="en-US" sz="4800" dirty="0">
                    <a:solidFill>
                      <a:schemeClr val="accent3">
                        <a:lumMod val="75000"/>
                      </a:schemeClr>
                    </a:solidFill>
                    <a:effectLst/>
                  </a:rPr>
                  <a:t>represents the lower bound on the prediction error that the predictor can possibly achieve.  </a:t>
                </a:r>
              </a:p>
            </p:txBody>
          </p:sp>
        </mc:Choice>
        <mc:Fallback xmlns="">
          <p:sp>
            <p:nvSpPr>
              <p:cNvPr id="11" name="Rectangle 3"/>
              <p:cNvSpPr txBox="1">
                <a:spLocks noRot="1" noChangeAspect="1" noMove="1" noResize="1" noEditPoints="1" noAdjustHandles="1" noChangeArrowheads="1" noChangeShapeType="1" noTextEdit="1"/>
              </p:cNvSpPr>
              <p:nvPr/>
            </p:nvSpPr>
            <p:spPr bwMode="auto">
              <a:xfrm>
                <a:off x="1218883" y="7222577"/>
                <a:ext cx="12188825" cy="5803900"/>
              </a:xfrm>
              <a:prstGeom prst="rect">
                <a:avLst/>
              </a:prstGeom>
              <a:blipFill rotWithShape="1">
                <a:blip r:embed="rId4"/>
                <a:stretch>
                  <a:fillRect l="-500" t="-136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12" name="Picture 11"/>
          <p:cNvPicPr/>
          <p:nvPr/>
        </p:nvPicPr>
        <p:blipFill>
          <a:blip r:embed="rId5" cstate="print">
            <a:extLst>
              <a:ext uri="{28A0092B-C50C-407E-A947-70E740481C1C}">
                <a14:useLocalDpi xmlns:a14="http://schemas.microsoft.com/office/drawing/2010/main" val="0"/>
              </a:ext>
            </a:extLst>
          </a:blip>
          <a:stretch>
            <a:fillRect/>
          </a:stretch>
        </p:blipFill>
        <p:spPr>
          <a:xfrm>
            <a:off x="12994222" y="7193308"/>
            <a:ext cx="8938445" cy="5736236"/>
          </a:xfrm>
          <a:prstGeom prst="rect">
            <a:avLst/>
          </a:prstGeom>
          <a:ln>
            <a:noFill/>
          </a:ln>
        </p:spPr>
      </p:pic>
    </p:spTree>
    <p:extLst>
      <p:ext uri="{BB962C8B-B14F-4D97-AF65-F5344CB8AC3E}">
        <p14:creationId xmlns:p14="http://schemas.microsoft.com/office/powerpoint/2010/main" val="394310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6</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Bias, Variance, and Noise (cont.)</a:t>
            </a:r>
          </a:p>
        </p:txBody>
      </p:sp>
      <p:sp>
        <p:nvSpPr>
          <p:cNvPr id="9" name="Rectangle 3"/>
          <p:cNvSpPr txBox="1">
            <a:spLocks noChangeArrowheads="1"/>
          </p:cNvSpPr>
          <p:nvPr/>
        </p:nvSpPr>
        <p:spPr bwMode="auto">
          <a:xfrm>
            <a:off x="1218883" y="2653261"/>
            <a:ext cx="21939885" cy="983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1428"/>
              </a:spcBef>
              <a:spcAft>
                <a:spcPts val="2857"/>
              </a:spcAft>
              <a:buClr>
                <a:srgbClr val="2483DA"/>
              </a:buClr>
              <a:buSzPct val="100000"/>
              <a:buFont typeface="Arial" panose="020B0604020202020204" pitchFamily="34" charset="0"/>
              <a:buChar char="•"/>
              <a:defRPr/>
            </a:pPr>
            <a:r>
              <a:rPr lang="en-US" sz="5700" dirty="0">
                <a:solidFill>
                  <a:schemeClr val="accent3">
                    <a:lumMod val="75000"/>
                  </a:schemeClr>
                </a:solidFill>
                <a:effectLst/>
              </a:rPr>
              <a:t>To reduce prediction error we need to reduce the bias, variance or noise.  Unfortunately noise is an intrinsic characteristic of the prediction problem and can not be reduced.</a:t>
            </a:r>
          </a:p>
          <a:p>
            <a:pPr eaLnBrk="1" hangingPunct="1">
              <a:spcBef>
                <a:spcPts val="1428"/>
              </a:spcBef>
              <a:spcAft>
                <a:spcPts val="2857"/>
              </a:spcAft>
              <a:buClr>
                <a:srgbClr val="2483DA"/>
              </a:buClr>
              <a:buSzPct val="100000"/>
              <a:buFont typeface="Arial" panose="020B0604020202020204" pitchFamily="34" charset="0"/>
              <a:buChar char="•"/>
              <a:defRPr/>
            </a:pPr>
            <a:r>
              <a:rPr lang="en-US" sz="5700" dirty="0">
                <a:solidFill>
                  <a:schemeClr val="accent3">
                    <a:lumMod val="75000"/>
                  </a:schemeClr>
                </a:solidFill>
                <a:effectLst/>
              </a:rPr>
              <a:t>Bagging can reduce the variance of the classifier models</a:t>
            </a:r>
          </a:p>
          <a:p>
            <a:pPr eaLnBrk="1" hangingPunct="1">
              <a:spcBef>
                <a:spcPts val="1428"/>
              </a:spcBef>
              <a:spcAft>
                <a:spcPts val="2857"/>
              </a:spcAft>
              <a:buClr>
                <a:srgbClr val="2483DA"/>
              </a:buClr>
              <a:buSzPct val="100000"/>
              <a:buFont typeface="Arial" panose="020B0604020202020204" pitchFamily="34" charset="0"/>
              <a:buChar char="•"/>
              <a:defRPr/>
            </a:pPr>
            <a:r>
              <a:rPr lang="en-US" sz="5700" dirty="0">
                <a:solidFill>
                  <a:schemeClr val="accent3">
                    <a:lumMod val="75000"/>
                  </a:schemeClr>
                </a:solidFill>
                <a:effectLst/>
              </a:rPr>
              <a:t>Boosting can reduce both bias and variance and thus offers a way to short-circuit the </a:t>
            </a:r>
            <a:r>
              <a:rPr lang="en-US" sz="5700" i="1" dirty="0">
                <a:solidFill>
                  <a:srgbClr val="2483DA"/>
                </a:solidFill>
                <a:effectLst/>
              </a:rPr>
              <a:t>bias-variance tradeoff</a:t>
            </a:r>
            <a:r>
              <a:rPr lang="en-US" sz="5700" dirty="0">
                <a:solidFill>
                  <a:schemeClr val="accent3">
                    <a:lumMod val="75000"/>
                  </a:schemeClr>
                </a:solidFill>
                <a:effectLst/>
              </a:rPr>
              <a:t>, where efforts to reduce bias necessarily increase the variance and vice-versa.</a:t>
            </a:r>
          </a:p>
          <a:p>
            <a:pPr eaLnBrk="1" hangingPunct="1">
              <a:spcBef>
                <a:spcPts val="1428"/>
              </a:spcBef>
              <a:spcAft>
                <a:spcPts val="2857"/>
              </a:spcAft>
              <a:buClr>
                <a:srgbClr val="2483DA"/>
              </a:buClr>
              <a:buSzPct val="100000"/>
              <a:buFont typeface="Arial" panose="020B0604020202020204" pitchFamily="34" charset="0"/>
              <a:buChar char="•"/>
              <a:defRPr/>
            </a:pPr>
            <a:endParaRPr lang="en-US" sz="5700" dirty="0">
              <a:solidFill>
                <a:schemeClr val="accent3">
                  <a:lumMod val="75000"/>
                </a:schemeClr>
              </a:solidFill>
              <a:effectLst/>
            </a:endParaRPr>
          </a:p>
          <a:p>
            <a:pPr lvl="1" eaLnBrk="1" hangingPunct="1">
              <a:spcBef>
                <a:spcPts val="1428"/>
              </a:spcBef>
              <a:spcAft>
                <a:spcPts val="1428"/>
              </a:spcAft>
              <a:buClr>
                <a:srgbClr val="2483DA"/>
              </a:buClr>
              <a:buSzPct val="100000"/>
              <a:buFont typeface="Arial" panose="020B0604020202020204" pitchFamily="34" charset="0"/>
              <a:buChar char="•"/>
              <a:defRPr/>
            </a:pPr>
            <a:endParaRPr lang="en-US" sz="5700" dirty="0">
              <a:solidFill>
                <a:schemeClr val="accent3">
                  <a:lumMod val="75000"/>
                </a:schemeClr>
              </a:solidFill>
              <a:effectLst/>
            </a:endParaRPr>
          </a:p>
        </p:txBody>
      </p:sp>
    </p:spTree>
    <p:extLst>
      <p:ext uri="{BB962C8B-B14F-4D97-AF65-F5344CB8AC3E}">
        <p14:creationId xmlns:p14="http://schemas.microsoft.com/office/powerpoint/2010/main" val="571628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7</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When to Apply Bagging</a:t>
            </a:r>
          </a:p>
        </p:txBody>
      </p:sp>
      <p:sp>
        <p:nvSpPr>
          <p:cNvPr id="9" name="Rectangle 3"/>
          <p:cNvSpPr txBox="1">
            <a:spLocks noChangeArrowheads="1"/>
          </p:cNvSpPr>
          <p:nvPr/>
        </p:nvSpPr>
        <p:spPr bwMode="auto">
          <a:xfrm>
            <a:off x="1218883" y="2653261"/>
            <a:ext cx="21939885" cy="983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spcBef>
                <a:spcPts val="1428"/>
              </a:spcBef>
              <a:buClr>
                <a:srgbClr val="2483DA"/>
              </a:buClr>
              <a:buSzPct val="100000"/>
              <a:buNone/>
              <a:defRPr/>
            </a:pPr>
            <a:r>
              <a:rPr lang="en-US" sz="5200" dirty="0">
                <a:solidFill>
                  <a:schemeClr val="accent3">
                    <a:lumMod val="75000"/>
                  </a:schemeClr>
                </a:solidFill>
                <a:effectLst/>
              </a:rPr>
              <a:t>“Some classification and regression methods are unstable in the sense that small perturbations in their training sets or in construction may result in large changes in the constructed predictor.” (</a:t>
            </a:r>
            <a:r>
              <a:rPr lang="en-US" sz="5200" dirty="0" err="1">
                <a:solidFill>
                  <a:schemeClr val="accent3">
                    <a:lumMod val="75000"/>
                  </a:schemeClr>
                </a:solidFill>
                <a:effectLst/>
              </a:rPr>
              <a:t>Breiman</a:t>
            </a:r>
            <a:r>
              <a:rPr lang="en-US" sz="5200" dirty="0">
                <a:solidFill>
                  <a:schemeClr val="accent3">
                    <a:lumMod val="75000"/>
                  </a:schemeClr>
                </a:solidFill>
                <a:effectLst/>
              </a:rPr>
              <a:t> 1998)</a:t>
            </a:r>
          </a:p>
          <a:p>
            <a:pPr lvl="1" eaLnBrk="1" hangingPunct="1">
              <a:spcBef>
                <a:spcPts val="1428"/>
              </a:spcBef>
              <a:spcAft>
                <a:spcPts val="1428"/>
              </a:spcAft>
              <a:buClr>
                <a:srgbClr val="2483DA"/>
              </a:buClr>
              <a:buSzPct val="100000"/>
              <a:buFont typeface="Arial" panose="020B0604020202020204" pitchFamily="34" charset="0"/>
              <a:buChar char="•"/>
              <a:defRPr/>
            </a:pPr>
            <a:endParaRPr lang="en-US" sz="5700" dirty="0">
              <a:solidFill>
                <a:schemeClr val="accent3">
                  <a:lumMod val="75000"/>
                </a:schemeClr>
              </a:solidFill>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3320796446"/>
              </p:ext>
            </p:extLst>
          </p:nvPr>
        </p:nvGraphicFramePr>
        <p:xfrm>
          <a:off x="2031472" y="5791202"/>
          <a:ext cx="20721000" cy="5760720"/>
        </p:xfrm>
        <a:graphic>
          <a:graphicData uri="http://schemas.openxmlformats.org/drawingml/2006/table">
            <a:tbl>
              <a:tblPr firstRow="1" bandRow="1">
                <a:tableStyleId>{E269D01E-BC32-4049-B463-5C60D7B0CCD2}</a:tableStyleId>
              </a:tblPr>
              <a:tblGrid>
                <a:gridCol w="11118389"/>
                <a:gridCol w="9602611"/>
              </a:tblGrid>
              <a:tr h="822960">
                <a:tc>
                  <a:txBody>
                    <a:bodyPr/>
                    <a:lstStyle/>
                    <a:p>
                      <a:pPr marL="0" marR="0">
                        <a:lnSpc>
                          <a:spcPct val="150000"/>
                        </a:lnSpc>
                        <a:spcBef>
                          <a:spcPts val="0"/>
                        </a:spcBef>
                        <a:spcAft>
                          <a:spcPts val="0"/>
                        </a:spcAft>
                      </a:pPr>
                      <a:r>
                        <a:rPr lang="en-US" sz="3600" dirty="0">
                          <a:solidFill>
                            <a:srgbClr val="000000"/>
                          </a:solidFill>
                          <a:effectLst/>
                        </a:rPr>
                        <a:t>Classification Algorithm</a:t>
                      </a:r>
                      <a:endParaRPr lang="en-US" sz="3600" dirty="0">
                        <a:solidFill>
                          <a:srgbClr val="000000"/>
                        </a:solidFill>
                        <a:effectLst/>
                        <a:latin typeface="Courier New" panose="02070309020205020404" pitchFamily="49" charset="0"/>
                        <a:ea typeface="Times New Roman" panose="02020603050405020304" pitchFamily="18" charset="0"/>
                      </a:endParaRPr>
                    </a:p>
                  </a:txBody>
                  <a:tcPr marL="182832" marR="182832" marT="0" marB="0"/>
                </a:tc>
                <a:tc>
                  <a:txBody>
                    <a:bodyPr/>
                    <a:lstStyle/>
                    <a:p>
                      <a:pPr marL="0" marR="0" algn="ctr">
                        <a:lnSpc>
                          <a:spcPct val="150000"/>
                        </a:lnSpc>
                        <a:spcBef>
                          <a:spcPts val="0"/>
                        </a:spcBef>
                        <a:spcAft>
                          <a:spcPts val="0"/>
                        </a:spcAft>
                      </a:pPr>
                      <a:r>
                        <a:rPr lang="en-US" sz="3600">
                          <a:solidFill>
                            <a:srgbClr val="000000"/>
                          </a:solidFill>
                          <a:effectLst/>
                        </a:rPr>
                        <a:t>Stable or Unstable</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tr>
              <a:tr h="822960">
                <a:tc>
                  <a:txBody>
                    <a:bodyPr/>
                    <a:lstStyle/>
                    <a:p>
                      <a:pPr marL="0" marR="0">
                        <a:lnSpc>
                          <a:spcPct val="150000"/>
                        </a:lnSpc>
                        <a:spcBef>
                          <a:spcPts val="0"/>
                        </a:spcBef>
                        <a:spcAft>
                          <a:spcPts val="0"/>
                        </a:spcAft>
                      </a:pPr>
                      <a:r>
                        <a:rPr lang="en-US" sz="3600">
                          <a:solidFill>
                            <a:srgbClr val="000000"/>
                          </a:solidFill>
                          <a:effectLst/>
                        </a:rPr>
                        <a:t>Classification and Regression Trees</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tc>
                  <a:txBody>
                    <a:bodyPr/>
                    <a:lstStyle/>
                    <a:p>
                      <a:pPr marL="0" marR="0" algn="ctr">
                        <a:lnSpc>
                          <a:spcPct val="150000"/>
                        </a:lnSpc>
                        <a:spcBef>
                          <a:spcPts val="0"/>
                        </a:spcBef>
                        <a:spcAft>
                          <a:spcPts val="0"/>
                        </a:spcAft>
                      </a:pPr>
                      <a:r>
                        <a:rPr lang="en-US" sz="3600">
                          <a:solidFill>
                            <a:srgbClr val="000000"/>
                          </a:solidFill>
                          <a:effectLst/>
                        </a:rPr>
                        <a:t>Unstable</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tr>
              <a:tr h="822960">
                <a:tc>
                  <a:txBody>
                    <a:bodyPr/>
                    <a:lstStyle/>
                    <a:p>
                      <a:pPr marL="0" marR="0">
                        <a:lnSpc>
                          <a:spcPct val="150000"/>
                        </a:lnSpc>
                        <a:spcBef>
                          <a:spcPts val="0"/>
                        </a:spcBef>
                        <a:spcAft>
                          <a:spcPts val="0"/>
                        </a:spcAft>
                      </a:pPr>
                      <a:r>
                        <a:rPr lang="en-US" sz="3600">
                          <a:solidFill>
                            <a:srgbClr val="000000"/>
                          </a:solidFill>
                          <a:effectLst/>
                        </a:rPr>
                        <a:t>C4.5</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tc>
                  <a:txBody>
                    <a:bodyPr/>
                    <a:lstStyle/>
                    <a:p>
                      <a:pPr marL="0" marR="0" algn="ctr">
                        <a:lnSpc>
                          <a:spcPct val="150000"/>
                        </a:lnSpc>
                        <a:spcBef>
                          <a:spcPts val="0"/>
                        </a:spcBef>
                        <a:spcAft>
                          <a:spcPts val="0"/>
                        </a:spcAft>
                      </a:pPr>
                      <a:r>
                        <a:rPr lang="en-US" sz="3600">
                          <a:solidFill>
                            <a:srgbClr val="000000"/>
                          </a:solidFill>
                          <a:effectLst/>
                        </a:rPr>
                        <a:t>Unstable</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tr>
              <a:tr h="822960">
                <a:tc>
                  <a:txBody>
                    <a:bodyPr/>
                    <a:lstStyle/>
                    <a:p>
                      <a:pPr marL="0" marR="0">
                        <a:lnSpc>
                          <a:spcPct val="150000"/>
                        </a:lnSpc>
                        <a:spcBef>
                          <a:spcPts val="0"/>
                        </a:spcBef>
                        <a:spcAft>
                          <a:spcPts val="0"/>
                        </a:spcAft>
                      </a:pPr>
                      <a:r>
                        <a:rPr lang="en-US" sz="3600">
                          <a:solidFill>
                            <a:srgbClr val="000000"/>
                          </a:solidFill>
                          <a:effectLst/>
                        </a:rPr>
                        <a:t>Neural Networks</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tc>
                  <a:txBody>
                    <a:bodyPr/>
                    <a:lstStyle/>
                    <a:p>
                      <a:pPr marL="0" marR="0" algn="ctr">
                        <a:lnSpc>
                          <a:spcPct val="150000"/>
                        </a:lnSpc>
                        <a:spcBef>
                          <a:spcPts val="0"/>
                        </a:spcBef>
                        <a:spcAft>
                          <a:spcPts val="0"/>
                        </a:spcAft>
                      </a:pPr>
                      <a:r>
                        <a:rPr lang="en-US" sz="3600">
                          <a:solidFill>
                            <a:srgbClr val="000000"/>
                          </a:solidFill>
                          <a:effectLst/>
                        </a:rPr>
                        <a:t>Unstable</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tr>
              <a:tr h="822960">
                <a:tc>
                  <a:txBody>
                    <a:bodyPr/>
                    <a:lstStyle/>
                    <a:p>
                      <a:pPr marL="0" marR="0">
                        <a:lnSpc>
                          <a:spcPct val="150000"/>
                        </a:lnSpc>
                        <a:spcBef>
                          <a:spcPts val="0"/>
                        </a:spcBef>
                        <a:spcAft>
                          <a:spcPts val="0"/>
                        </a:spcAft>
                      </a:pPr>
                      <a:r>
                        <a:rPr lang="en-US" sz="3600">
                          <a:solidFill>
                            <a:srgbClr val="000000"/>
                          </a:solidFill>
                          <a:effectLst/>
                        </a:rPr>
                        <a:t>k-Nearest Neighbor</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tc>
                  <a:txBody>
                    <a:bodyPr/>
                    <a:lstStyle/>
                    <a:p>
                      <a:pPr marL="0" marR="0" algn="ctr">
                        <a:lnSpc>
                          <a:spcPct val="150000"/>
                        </a:lnSpc>
                        <a:spcBef>
                          <a:spcPts val="0"/>
                        </a:spcBef>
                        <a:spcAft>
                          <a:spcPts val="0"/>
                        </a:spcAft>
                      </a:pPr>
                      <a:r>
                        <a:rPr lang="en-US" sz="3600">
                          <a:solidFill>
                            <a:srgbClr val="000000"/>
                          </a:solidFill>
                          <a:effectLst/>
                        </a:rPr>
                        <a:t>Stable</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tr>
              <a:tr h="822960">
                <a:tc>
                  <a:txBody>
                    <a:bodyPr/>
                    <a:lstStyle/>
                    <a:p>
                      <a:pPr marL="0" marR="0">
                        <a:lnSpc>
                          <a:spcPct val="150000"/>
                        </a:lnSpc>
                        <a:spcBef>
                          <a:spcPts val="0"/>
                        </a:spcBef>
                        <a:spcAft>
                          <a:spcPts val="0"/>
                        </a:spcAft>
                      </a:pPr>
                      <a:r>
                        <a:rPr lang="en-US" sz="3600">
                          <a:solidFill>
                            <a:srgbClr val="000000"/>
                          </a:solidFill>
                          <a:effectLst/>
                        </a:rPr>
                        <a:t>Discriminant Analysis</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tc>
                  <a:txBody>
                    <a:bodyPr/>
                    <a:lstStyle/>
                    <a:p>
                      <a:pPr marL="0" marR="0" algn="ctr">
                        <a:lnSpc>
                          <a:spcPct val="150000"/>
                        </a:lnSpc>
                        <a:spcBef>
                          <a:spcPts val="0"/>
                        </a:spcBef>
                        <a:spcAft>
                          <a:spcPts val="0"/>
                        </a:spcAft>
                      </a:pPr>
                      <a:r>
                        <a:rPr lang="en-US" sz="3600">
                          <a:solidFill>
                            <a:srgbClr val="000000"/>
                          </a:solidFill>
                          <a:effectLst/>
                        </a:rPr>
                        <a:t>Stable</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tr>
              <a:tr h="822960">
                <a:tc>
                  <a:txBody>
                    <a:bodyPr/>
                    <a:lstStyle/>
                    <a:p>
                      <a:pPr marL="0" marR="0">
                        <a:lnSpc>
                          <a:spcPct val="150000"/>
                        </a:lnSpc>
                        <a:spcBef>
                          <a:spcPts val="0"/>
                        </a:spcBef>
                        <a:spcAft>
                          <a:spcPts val="0"/>
                        </a:spcAft>
                      </a:pPr>
                      <a:r>
                        <a:rPr lang="en-US" sz="3600" dirty="0">
                          <a:solidFill>
                            <a:srgbClr val="000000"/>
                          </a:solidFill>
                          <a:effectLst/>
                        </a:rPr>
                        <a:t>Naïve Bayes</a:t>
                      </a:r>
                      <a:endParaRPr lang="en-US" sz="3600" dirty="0">
                        <a:solidFill>
                          <a:srgbClr val="000000"/>
                        </a:solidFill>
                        <a:effectLst/>
                        <a:latin typeface="Courier New" panose="02070309020205020404" pitchFamily="49" charset="0"/>
                        <a:ea typeface="Times New Roman" panose="02020603050405020304" pitchFamily="18" charset="0"/>
                      </a:endParaRPr>
                    </a:p>
                  </a:txBody>
                  <a:tcPr marL="182832" marR="182832" marT="0" marB="0"/>
                </a:tc>
                <a:tc>
                  <a:txBody>
                    <a:bodyPr/>
                    <a:lstStyle/>
                    <a:p>
                      <a:pPr marL="0" marR="0" algn="ctr">
                        <a:lnSpc>
                          <a:spcPct val="150000"/>
                        </a:lnSpc>
                        <a:spcBef>
                          <a:spcPts val="0"/>
                        </a:spcBef>
                        <a:spcAft>
                          <a:spcPts val="0"/>
                        </a:spcAft>
                      </a:pPr>
                      <a:r>
                        <a:rPr lang="en-US" sz="3600" dirty="0">
                          <a:solidFill>
                            <a:srgbClr val="000000"/>
                          </a:solidFill>
                          <a:effectLst/>
                        </a:rPr>
                        <a:t>Stable</a:t>
                      </a:r>
                      <a:endParaRPr lang="en-US" sz="3600" dirty="0">
                        <a:solidFill>
                          <a:srgbClr val="000000"/>
                        </a:solidFill>
                        <a:effectLst/>
                        <a:latin typeface="Courier New" panose="02070309020205020404" pitchFamily="49" charset="0"/>
                        <a:ea typeface="Times New Roman" panose="02020603050405020304" pitchFamily="18" charset="0"/>
                      </a:endParaRPr>
                    </a:p>
                  </a:txBody>
                  <a:tcPr marL="182832" marR="182832" marT="0" marB="0"/>
                </a:tc>
              </a:tr>
            </a:tbl>
          </a:graphicData>
        </a:graphic>
      </p:graphicFrame>
    </p:spTree>
    <p:extLst>
      <p:ext uri="{BB962C8B-B14F-4D97-AF65-F5344CB8AC3E}">
        <p14:creationId xmlns:p14="http://schemas.microsoft.com/office/powerpoint/2010/main" val="464012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8</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When to Apply Bagging (cont.)</a:t>
            </a:r>
          </a:p>
        </p:txBody>
      </p:sp>
      <p:sp>
        <p:nvSpPr>
          <p:cNvPr id="8" name="Rectangle 3"/>
          <p:cNvSpPr txBox="1">
            <a:spLocks noChangeArrowheads="1"/>
          </p:cNvSpPr>
          <p:nvPr/>
        </p:nvSpPr>
        <p:spPr bwMode="auto">
          <a:xfrm>
            <a:off x="1218883" y="1981201"/>
            <a:ext cx="21939885" cy="105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lnSpc>
                <a:spcPct val="250000"/>
              </a:lnSpc>
              <a:spcBef>
                <a:spcPts val="1428"/>
              </a:spcBef>
              <a:spcAft>
                <a:spcPts val="4285"/>
              </a:spcAft>
              <a:buClr>
                <a:srgbClr val="2483DA"/>
              </a:buClr>
              <a:buSzPct val="100000"/>
              <a:buFont typeface="Arial" panose="020B0604020202020204" pitchFamily="34" charset="0"/>
              <a:buChar char="•"/>
              <a:defRPr/>
            </a:pPr>
            <a:r>
              <a:rPr lang="en-US" sz="3600" dirty="0" smtClean="0">
                <a:solidFill>
                  <a:schemeClr val="accent3">
                    <a:lumMod val="75000"/>
                  </a:schemeClr>
                </a:solidFill>
                <a:effectLst/>
              </a:rPr>
              <a:t>Bagging works best with unstable models where there is room for improvement in reducing variability as it is a method for reducing variance.</a:t>
            </a:r>
          </a:p>
          <a:p>
            <a:pPr lvl="1" eaLnBrk="1" hangingPunct="1">
              <a:lnSpc>
                <a:spcPct val="250000"/>
              </a:lnSpc>
              <a:spcBef>
                <a:spcPts val="1428"/>
              </a:spcBef>
              <a:spcAft>
                <a:spcPts val="4285"/>
              </a:spcAft>
              <a:buClr>
                <a:srgbClr val="2483DA"/>
              </a:buClr>
              <a:buSzPct val="100000"/>
              <a:buFont typeface="Arial" panose="020B0604020202020204" pitchFamily="34" charset="0"/>
              <a:buChar char="•"/>
              <a:defRPr/>
            </a:pPr>
            <a:r>
              <a:rPr lang="en-US" sz="3600" dirty="0" smtClean="0">
                <a:solidFill>
                  <a:schemeClr val="accent3">
                    <a:lumMod val="75000"/>
                  </a:schemeClr>
                </a:solidFill>
                <a:effectLst/>
              </a:rPr>
              <a:t>Applying bagging to stable models can degrade their performance</a:t>
            </a:r>
          </a:p>
          <a:p>
            <a:pPr lvl="1" eaLnBrk="1" hangingPunct="1">
              <a:lnSpc>
                <a:spcPct val="250000"/>
              </a:lnSpc>
              <a:spcBef>
                <a:spcPts val="1428"/>
              </a:spcBef>
              <a:spcAft>
                <a:spcPts val="4285"/>
              </a:spcAft>
              <a:buClr>
                <a:srgbClr val="2483DA"/>
              </a:buClr>
              <a:buSzPct val="100000"/>
              <a:buFont typeface="Arial" panose="020B0604020202020204" pitchFamily="34" charset="0"/>
              <a:buChar char="•"/>
              <a:defRPr/>
            </a:pPr>
            <a:r>
              <a:rPr lang="en-US" sz="3600" dirty="0" smtClean="0">
                <a:solidFill>
                  <a:schemeClr val="accent3">
                    <a:lumMod val="75000"/>
                  </a:schemeClr>
                </a:solidFill>
                <a:effectLst/>
              </a:rPr>
              <a:t>Bagging works with bootstrap samples of the original data, each of which contains only about 63% of the data</a:t>
            </a:r>
            <a:endParaRPr lang="en-US" sz="3600" dirty="0" smtClean="0">
              <a:solidFill>
                <a:srgbClr val="C00000"/>
              </a:solidFill>
              <a:effectLst/>
            </a:endParaRPr>
          </a:p>
        </p:txBody>
      </p:sp>
    </p:spTree>
    <p:extLst>
      <p:ext uri="{BB962C8B-B14F-4D97-AF65-F5344CB8AC3E}">
        <p14:creationId xmlns:p14="http://schemas.microsoft.com/office/powerpoint/2010/main" val="1252191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9</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Bagging</a:t>
            </a:r>
          </a:p>
        </p:txBody>
      </p:sp>
      <p:sp>
        <p:nvSpPr>
          <p:cNvPr id="8" name="Rectangle 3"/>
          <p:cNvSpPr txBox="1">
            <a:spLocks noChangeArrowheads="1"/>
          </p:cNvSpPr>
          <p:nvPr/>
        </p:nvSpPr>
        <p:spPr bwMode="auto">
          <a:xfrm>
            <a:off x="209891" y="2286001"/>
            <a:ext cx="21939885" cy="1020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8365" lvl="1" indent="0" eaLnBrk="1" hangingPunct="1">
              <a:spcBef>
                <a:spcPts val="1428"/>
              </a:spcBef>
              <a:spcAft>
                <a:spcPts val="4285"/>
              </a:spcAft>
              <a:buClr>
                <a:srgbClr val="2483DA"/>
              </a:buClr>
              <a:buSzPct val="100000"/>
              <a:buNone/>
              <a:defRPr/>
            </a:pPr>
            <a:r>
              <a:rPr lang="en-US" sz="5700" i="1" dirty="0">
                <a:solidFill>
                  <a:schemeClr val="accent3">
                    <a:lumMod val="75000"/>
                  </a:schemeClr>
                </a:solidFill>
                <a:effectLst/>
              </a:rPr>
              <a:t>Bagging</a:t>
            </a:r>
            <a:r>
              <a:rPr lang="en-US" sz="5700" dirty="0">
                <a:solidFill>
                  <a:schemeClr val="accent3">
                    <a:lumMod val="75000"/>
                  </a:schemeClr>
                </a:solidFill>
                <a:effectLst/>
              </a:rPr>
              <a:t> coined by Leo </a:t>
            </a:r>
            <a:r>
              <a:rPr lang="en-US" sz="5700" dirty="0" err="1">
                <a:solidFill>
                  <a:schemeClr val="accent3">
                    <a:lumMod val="75000"/>
                  </a:schemeClr>
                </a:solidFill>
                <a:effectLst/>
              </a:rPr>
              <a:t>Breiman</a:t>
            </a:r>
            <a:r>
              <a:rPr lang="en-US" sz="5700" dirty="0">
                <a:solidFill>
                  <a:schemeClr val="accent3">
                    <a:lumMod val="75000"/>
                  </a:schemeClr>
                </a:solidFill>
                <a:effectLst/>
              </a:rPr>
              <a:t> to refer to the following </a:t>
            </a:r>
            <a:r>
              <a:rPr lang="en-US" sz="5700" i="1" dirty="0" err="1">
                <a:solidFill>
                  <a:schemeClr val="accent3">
                    <a:lumMod val="75000"/>
                  </a:schemeClr>
                </a:solidFill>
                <a:effectLst/>
              </a:rPr>
              <a:t>Boostrap</a:t>
            </a:r>
            <a:r>
              <a:rPr lang="en-US" sz="5700" i="1" dirty="0">
                <a:solidFill>
                  <a:schemeClr val="accent3">
                    <a:lumMod val="75000"/>
                  </a:schemeClr>
                </a:solidFill>
                <a:effectLst/>
              </a:rPr>
              <a:t> Aggregating</a:t>
            </a:r>
            <a:r>
              <a:rPr lang="en-US" sz="5700" dirty="0">
                <a:solidFill>
                  <a:schemeClr val="accent3">
                    <a:lumMod val="75000"/>
                  </a:schemeClr>
                </a:solidFill>
                <a:effectLst/>
              </a:rPr>
              <a:t> Algorithm:</a:t>
            </a:r>
          </a:p>
          <a:p>
            <a:pPr marL="2176729" lvl="1" indent="-1088365" eaLnBrk="1" hangingPunct="1">
              <a:spcBef>
                <a:spcPts val="1428"/>
              </a:spcBef>
              <a:spcAft>
                <a:spcPts val="4285"/>
              </a:spcAft>
              <a:buClr>
                <a:srgbClr val="2483DA"/>
              </a:buClr>
              <a:buSzPct val="100000"/>
              <a:buFont typeface="+mj-lt"/>
              <a:buAutoNum type="arabicPeriod"/>
              <a:defRPr/>
            </a:pPr>
            <a:r>
              <a:rPr lang="en-US" sz="4800" dirty="0">
                <a:solidFill>
                  <a:schemeClr val="accent3">
                    <a:lumMod val="75000"/>
                  </a:schemeClr>
                </a:solidFill>
                <a:effectLst/>
              </a:rPr>
              <a:t>Samples (with replacement) are repeatedly taken from the training data set, so that each record has an equal probability of being selected, and each sample is the same size as the original training data set.  These are the bootstrap samples. </a:t>
            </a:r>
          </a:p>
          <a:p>
            <a:pPr marL="2176729" lvl="1" indent="-1088365" eaLnBrk="1" hangingPunct="1">
              <a:spcBef>
                <a:spcPts val="1428"/>
              </a:spcBef>
              <a:spcAft>
                <a:spcPts val="4285"/>
              </a:spcAft>
              <a:buClr>
                <a:srgbClr val="2483DA"/>
              </a:buClr>
              <a:buSzPct val="100000"/>
              <a:buFont typeface="+mj-lt"/>
              <a:buAutoNum type="arabicPeriod"/>
              <a:defRPr/>
            </a:pPr>
            <a:r>
              <a:rPr lang="en-US" sz="4800" dirty="0">
                <a:solidFill>
                  <a:schemeClr val="accent3">
                    <a:lumMod val="75000"/>
                  </a:schemeClr>
                </a:solidFill>
                <a:effectLst/>
              </a:rPr>
              <a:t>A classification or estimation model is trained on each bootstrap sample drawn in Step 1, and a prediction is recorded for each sample.</a:t>
            </a:r>
          </a:p>
          <a:p>
            <a:pPr marL="2176729" lvl="1" indent="-1088365" eaLnBrk="1" hangingPunct="1">
              <a:spcBef>
                <a:spcPts val="1428"/>
              </a:spcBef>
              <a:spcAft>
                <a:spcPts val="4285"/>
              </a:spcAft>
              <a:buClr>
                <a:srgbClr val="2483DA"/>
              </a:buClr>
              <a:buSzPct val="100000"/>
              <a:buFont typeface="+mj-lt"/>
              <a:buAutoNum type="arabicPeriod"/>
              <a:defRPr/>
            </a:pPr>
            <a:r>
              <a:rPr lang="en-US" sz="4800" dirty="0">
                <a:solidFill>
                  <a:schemeClr val="accent3">
                    <a:lumMod val="75000"/>
                  </a:schemeClr>
                </a:solidFill>
                <a:effectLst/>
              </a:rPr>
              <a:t>The bagging ensemble prediction is then defined to be the class with the most votes in Step 2 (for classification models) or the average of the predictions made in Step 2 (for estimation models).</a:t>
            </a:r>
          </a:p>
          <a:p>
            <a:pPr lvl="1" eaLnBrk="1" hangingPunct="1">
              <a:spcBef>
                <a:spcPts val="1428"/>
              </a:spcBef>
              <a:spcAft>
                <a:spcPts val="4285"/>
              </a:spcAft>
              <a:buClr>
                <a:srgbClr val="2483DA"/>
              </a:buClr>
              <a:buSzPct val="100000"/>
              <a:buFont typeface="Arial" panose="020B0604020202020204" pitchFamily="34" charset="0"/>
              <a:buChar char="•"/>
              <a:defRPr/>
            </a:pPr>
            <a:endParaRPr lang="en-US" sz="4800" i="1" dirty="0">
              <a:solidFill>
                <a:schemeClr val="accent3">
                  <a:lumMod val="75000"/>
                </a:schemeClr>
              </a:solidFill>
              <a:effectLst/>
            </a:endParaRPr>
          </a:p>
        </p:txBody>
      </p:sp>
    </p:spTree>
    <p:extLst>
      <p:ext uri="{BB962C8B-B14F-4D97-AF65-F5344CB8AC3E}">
        <p14:creationId xmlns:p14="http://schemas.microsoft.com/office/powerpoint/2010/main" val="285981455"/>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ndara">
      <a:maj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3A980DFF4CC743A1A3C48B66F32CD5" ma:contentTypeVersion="7" ma:contentTypeDescription="Create a new document." ma:contentTypeScope="" ma:versionID="69de9ed2d86de2c98b594a719de56236">
  <xsd:schema xmlns:xsd="http://www.w3.org/2001/XMLSchema" xmlns:xs="http://www.w3.org/2001/XMLSchema" xmlns:p="http://schemas.microsoft.com/office/2006/metadata/properties" xmlns:ns2="3b29f6ac-8a7b-45a8-ac21-0045671195bb" xmlns:ns3="8ccb4679-f0b0-4414-a166-a37bbaf904e3" targetNamespace="http://schemas.microsoft.com/office/2006/metadata/properties" ma:root="true" ma:fieldsID="b424be94f13ec42bc6aa6883e5ed456b" ns2:_="" ns3:_="">
    <xsd:import namespace="3b29f6ac-8a7b-45a8-ac21-0045671195bb"/>
    <xsd:import namespace="8ccb4679-f0b0-4414-a166-a37bbaf904e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29f6ac-8a7b-45a8-ac21-0045671195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ccb4679-f0b0-4414-a166-a37bbaf904e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3A5895-1144-408E-9DE9-9BAA9D51F354}"/>
</file>

<file path=customXml/itemProps2.xml><?xml version="1.0" encoding="utf-8"?>
<ds:datastoreItem xmlns:ds="http://schemas.openxmlformats.org/officeDocument/2006/customXml" ds:itemID="{5084BE3A-4146-46FB-A348-6DE54EF14AA4}"/>
</file>

<file path=customXml/itemProps3.xml><?xml version="1.0" encoding="utf-8"?>
<ds:datastoreItem xmlns:ds="http://schemas.openxmlformats.org/officeDocument/2006/customXml" ds:itemID="{9D45D32D-0F49-43A2-800A-EEA2D5144B06}"/>
</file>

<file path=docProps/app.xml><?xml version="1.0" encoding="utf-8"?>
<Properties xmlns="http://schemas.openxmlformats.org/officeDocument/2006/extended-properties" xmlns:vt="http://schemas.openxmlformats.org/officeDocument/2006/docPropsVTypes">
  <Template>Crop</Template>
  <TotalTime>22979</TotalTime>
  <Words>1621</Words>
  <Application>Microsoft Office PowerPoint</Application>
  <PresentationFormat>Custom</PresentationFormat>
  <Paragraphs>253</Paragraphs>
  <Slides>21</Slides>
  <Notes>1</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Oriel</vt:lpstr>
      <vt:lpstr>PowerPoint Presentation</vt:lpstr>
      <vt:lpstr>Ensemble Methods: Bagging and Boosting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Forest</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Lopez</dc:creator>
  <cp:lastModifiedBy>user</cp:lastModifiedBy>
  <cp:revision>2696</cp:revision>
  <cp:lastPrinted>2016-12-11T00:19:30Z</cp:lastPrinted>
  <dcterms:created xsi:type="dcterms:W3CDTF">2014-11-12T21:47:38Z</dcterms:created>
  <dcterms:modified xsi:type="dcterms:W3CDTF">2022-02-07T18:53:27Z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0x010100F13A980DFF4CC743A1A3C48B66F32CD5</vt:lpwstr>
  </property>
</Properties>
</file>