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3" r:id="rId1"/>
  </p:sldMasterIdLst>
  <p:notesMasterIdLst>
    <p:notesMasterId r:id="rId32"/>
  </p:notesMasterIdLst>
  <p:sldIdLst>
    <p:sldId id="698" r:id="rId2"/>
    <p:sldId id="824" r:id="rId3"/>
    <p:sldId id="825" r:id="rId4"/>
    <p:sldId id="826" r:id="rId5"/>
    <p:sldId id="827" r:id="rId6"/>
    <p:sldId id="828" r:id="rId7"/>
    <p:sldId id="829" r:id="rId8"/>
    <p:sldId id="830" r:id="rId9"/>
    <p:sldId id="832" r:id="rId10"/>
    <p:sldId id="833" r:id="rId11"/>
    <p:sldId id="834" r:id="rId12"/>
    <p:sldId id="835" r:id="rId13"/>
    <p:sldId id="831" r:id="rId14"/>
    <p:sldId id="836" r:id="rId15"/>
    <p:sldId id="837" r:id="rId16"/>
    <p:sldId id="850" r:id="rId17"/>
    <p:sldId id="838" r:id="rId18"/>
    <p:sldId id="839" r:id="rId19"/>
    <p:sldId id="840" r:id="rId20"/>
    <p:sldId id="843" r:id="rId21"/>
    <p:sldId id="844" r:id="rId22"/>
    <p:sldId id="845" r:id="rId23"/>
    <p:sldId id="841" r:id="rId24"/>
    <p:sldId id="842" r:id="rId25"/>
    <p:sldId id="846" r:id="rId26"/>
    <p:sldId id="847" r:id="rId27"/>
    <p:sldId id="848" r:id="rId28"/>
    <p:sldId id="849" r:id="rId29"/>
    <p:sldId id="817" r:id="rId30"/>
    <p:sldId id="725" r:id="rId3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519">
          <p15:clr>
            <a:srgbClr val="A4A3A4"/>
          </p15:clr>
        </p15:guide>
        <p15:guide id="2" pos="14387">
          <p15:clr>
            <a:srgbClr val="A4A3A4"/>
          </p15:clr>
        </p15:guide>
        <p15:guide id="3" pos="969">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D8FF89"/>
    <a:srgbClr val="CCFF66"/>
    <a:srgbClr val="FFCC99"/>
    <a:srgbClr val="FAE159"/>
    <a:srgbClr val="F78D63"/>
    <a:srgbClr val="669900"/>
    <a:srgbClr val="B78B02"/>
    <a:srgbClr val="D09E02"/>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52" autoAdjust="0"/>
    <p:restoredTop sz="93428" autoAdjust="0"/>
  </p:normalViewPr>
  <p:slideViewPr>
    <p:cSldViewPr snapToGrid="0" snapToObjects="1">
      <p:cViewPr>
        <p:scale>
          <a:sx n="30" d="100"/>
          <a:sy n="30" d="100"/>
        </p:scale>
        <p:origin x="-912" y="-192"/>
      </p:cViewPr>
      <p:guideLst>
        <p:guide orient="horz" pos="519"/>
        <p:guide pos="14387"/>
        <p:guide pos="969"/>
      </p:guideLst>
    </p:cSldViewPr>
  </p:slideViewPr>
  <p:notesTextViewPr>
    <p:cViewPr>
      <p:scale>
        <a:sx n="100" d="100"/>
        <a:sy n="100" d="100"/>
      </p:scale>
      <p:origin x="0" y="0"/>
    </p:cViewPr>
  </p:notesTextViewPr>
  <p:sorterViewPr>
    <p:cViewPr>
      <p:scale>
        <a:sx n="20" d="100"/>
        <a:sy n="20" d="100"/>
      </p:scale>
      <p:origin x="0" y="0"/>
    </p:cViewPr>
  </p:sorterViewPr>
  <p:notesViewPr>
    <p:cSldViewPr snapToGrid="0" snapToObjects="1">
      <p:cViewPr varScale="1">
        <p:scale>
          <a:sx n="72" d="100"/>
          <a:sy n="72" d="100"/>
        </p:scale>
        <p:origin x="3592"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Lato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Lato Light"/>
              </a:defRPr>
            </a:lvl1pPr>
          </a:lstStyle>
          <a:p>
            <a:fld id="{EFC10EE1-B198-C942-8235-326C972CBB30}" type="datetimeFigureOut">
              <a:rPr lang="en-US" smtClean="0"/>
              <a:pPr/>
              <a:t>2/23/2022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Lato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Lato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Lato Light"/>
        <a:ea typeface="+mn-ea"/>
        <a:cs typeface="+mn-cs"/>
      </a:defRPr>
    </a:lvl1pPr>
    <a:lvl2pPr marL="914217" algn="l" defTabSz="914217" rtl="0" eaLnBrk="1" latinLnBrk="0" hangingPunct="1">
      <a:defRPr sz="2400" kern="1200">
        <a:solidFill>
          <a:schemeClr val="tx1"/>
        </a:solidFill>
        <a:latin typeface="Lato Light"/>
        <a:ea typeface="+mn-ea"/>
        <a:cs typeface="+mn-cs"/>
      </a:defRPr>
    </a:lvl2pPr>
    <a:lvl3pPr marL="1828434" algn="l" defTabSz="914217" rtl="0" eaLnBrk="1" latinLnBrk="0" hangingPunct="1">
      <a:defRPr sz="2400" kern="1200">
        <a:solidFill>
          <a:schemeClr val="tx1"/>
        </a:solidFill>
        <a:latin typeface="Lato Light"/>
        <a:ea typeface="+mn-ea"/>
        <a:cs typeface="+mn-cs"/>
      </a:defRPr>
    </a:lvl3pPr>
    <a:lvl4pPr marL="2742651" algn="l" defTabSz="914217" rtl="0" eaLnBrk="1" latinLnBrk="0" hangingPunct="1">
      <a:defRPr sz="2400" kern="1200">
        <a:solidFill>
          <a:schemeClr val="tx1"/>
        </a:solidFill>
        <a:latin typeface="Lato Light"/>
        <a:ea typeface="+mn-ea"/>
        <a:cs typeface="+mn-cs"/>
      </a:defRPr>
    </a:lvl4pPr>
    <a:lvl5pPr marL="3656868" algn="l" defTabSz="914217" rtl="0" eaLnBrk="1" latinLnBrk="0" hangingPunct="1">
      <a:defRPr sz="2400" kern="1200">
        <a:solidFill>
          <a:schemeClr val="tx1"/>
        </a:solidFill>
        <a:latin typeface="Lato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C73934-D492-4443-9427-018DE5D6DDA5}" type="slidenum">
              <a:rPr lang="en-US" smtClean="0"/>
              <a:t>1</a:t>
            </a:fld>
            <a:endParaRPr lang="en-US" dirty="0"/>
          </a:p>
        </p:txBody>
      </p:sp>
    </p:spTree>
    <p:extLst>
      <p:ext uri="{BB962C8B-B14F-4D97-AF65-F5344CB8AC3E}">
        <p14:creationId xmlns:p14="http://schemas.microsoft.com/office/powerpoint/2010/main" val="3718370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3460797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16</a:t>
            </a:fld>
            <a:endParaRPr lang="en-US" dirty="0"/>
          </a:p>
        </p:txBody>
      </p:sp>
    </p:spTree>
    <p:extLst>
      <p:ext uri="{BB962C8B-B14F-4D97-AF65-F5344CB8AC3E}">
        <p14:creationId xmlns:p14="http://schemas.microsoft.com/office/powerpoint/2010/main" val="3460797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https://www.mygreatlearning.com/blog/covariance-vs-correlation/</a:t>
            </a:r>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19</a:t>
            </a:fld>
            <a:endParaRPr lang="en-US" dirty="0"/>
          </a:p>
        </p:txBody>
      </p:sp>
    </p:spTree>
    <p:extLst>
      <p:ext uri="{BB962C8B-B14F-4D97-AF65-F5344CB8AC3E}">
        <p14:creationId xmlns:p14="http://schemas.microsoft.com/office/powerpoint/2010/main" val="1984677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7206" y="2244726"/>
            <a:ext cx="18283238" cy="4775200"/>
          </a:xfrm>
        </p:spPr>
        <p:txBody>
          <a:bodyPr anchor="b"/>
          <a:lstStyle>
            <a:lvl1pPr algn="ctr">
              <a:defRPr sz="11997"/>
            </a:lvl1pPr>
          </a:lstStyle>
          <a:p>
            <a:r>
              <a:rPr lang="en-US" smtClean="0"/>
              <a:t>Click to edit Master title style</a:t>
            </a:r>
            <a:endParaRPr lang="en-US" dirty="0"/>
          </a:p>
        </p:txBody>
      </p:sp>
      <p:sp>
        <p:nvSpPr>
          <p:cNvPr id="3" name="Subtitle 2"/>
          <p:cNvSpPr>
            <a:spLocks noGrp="1"/>
          </p:cNvSpPr>
          <p:nvPr>
            <p:ph type="subTitle" idx="1"/>
          </p:nvPr>
        </p:nvSpPr>
        <p:spPr>
          <a:xfrm>
            <a:off x="3047206" y="7204076"/>
            <a:ext cx="18283238" cy="3311524"/>
          </a:xfrm>
        </p:spPr>
        <p:txBody>
          <a:bodyPr/>
          <a:lstStyle>
            <a:lvl1pPr marL="0" indent="0" algn="ctr">
              <a:buNone/>
              <a:defRPr sz="4799"/>
            </a:lvl1pPr>
            <a:lvl2pPr marL="914171" indent="0" algn="ctr">
              <a:buNone/>
              <a:defRPr sz="3999"/>
            </a:lvl2pPr>
            <a:lvl3pPr marL="1828343" indent="0" algn="ctr">
              <a:buNone/>
              <a:defRPr sz="3599"/>
            </a:lvl3pPr>
            <a:lvl4pPr marL="2742514" indent="0" algn="ctr">
              <a:buNone/>
              <a:defRPr sz="3199"/>
            </a:lvl4pPr>
            <a:lvl5pPr marL="3656686" indent="0" algn="ctr">
              <a:buNone/>
              <a:defRPr sz="3199"/>
            </a:lvl5pPr>
            <a:lvl6pPr marL="4570857" indent="0" algn="ctr">
              <a:buNone/>
              <a:defRPr sz="3199"/>
            </a:lvl6pPr>
            <a:lvl7pPr marL="5485028" indent="0" algn="ctr">
              <a:buNone/>
              <a:defRPr sz="3199"/>
            </a:lvl7pPr>
            <a:lvl8pPr marL="6399200" indent="0" algn="ctr">
              <a:buNone/>
              <a:defRPr sz="3199"/>
            </a:lvl8pPr>
            <a:lvl9pPr marL="7313371" indent="0" algn="ctr">
              <a:buNone/>
              <a:defRPr sz="3199"/>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437864493"/>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726644967"/>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5256" y="730250"/>
            <a:ext cx="5256431" cy="1162367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675963" y="730250"/>
            <a:ext cx="15464572" cy="1162367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2129943527"/>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ffee Break">
    <p:spTree>
      <p:nvGrpSpPr>
        <p:cNvPr id="1" name=""/>
        <p:cNvGrpSpPr/>
        <p:nvPr/>
      </p:nvGrpSpPr>
      <p:grpSpPr>
        <a:xfrm>
          <a:off x="0" y="0"/>
          <a:ext cx="0" cy="0"/>
          <a:chOff x="0" y="0"/>
          <a:chExt cx="0" cy="0"/>
        </a:xfrm>
      </p:grpSpPr>
      <p:sp>
        <p:nvSpPr>
          <p:cNvPr id="9" name="Picture Placeholder 7"/>
          <p:cNvSpPr>
            <a:spLocks noGrp="1" noChangeAspect="1"/>
          </p:cNvSpPr>
          <p:nvPr>
            <p:ph type="pic" sz="quarter" idx="13"/>
          </p:nvPr>
        </p:nvSpPr>
        <p:spPr>
          <a:xfrm>
            <a:off x="0" y="0"/>
            <a:ext cx="24377650" cy="13716000"/>
          </a:xfrm>
        </p:spPr>
        <p:txBody>
          <a:bodyPr>
            <a:normAutofit/>
          </a:bodyPr>
          <a:lstStyle>
            <a:lvl1pPr marL="0" indent="0">
              <a:buNone/>
              <a:defRPr sz="3200">
                <a:solidFill>
                  <a:schemeClr val="bg2"/>
                </a:solidFill>
              </a:defRPr>
            </a:lvl1pPr>
          </a:lstStyle>
          <a:p>
            <a:endParaRPr lang="en-US" dirty="0"/>
          </a:p>
        </p:txBody>
      </p:sp>
    </p:spTree>
    <p:extLst>
      <p:ext uri="{BB962C8B-B14F-4D97-AF65-F5344CB8AC3E}">
        <p14:creationId xmlns:p14="http://schemas.microsoft.com/office/powerpoint/2010/main" val="1555946446"/>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act-Us">
    <p:spTree>
      <p:nvGrpSpPr>
        <p:cNvPr id="1" name=""/>
        <p:cNvGrpSpPr/>
        <p:nvPr/>
      </p:nvGrpSpPr>
      <p:grpSpPr>
        <a:xfrm>
          <a:off x="0" y="0"/>
          <a:ext cx="0" cy="0"/>
          <a:chOff x="0" y="0"/>
          <a:chExt cx="0" cy="0"/>
        </a:xfrm>
      </p:grpSpPr>
      <p:sp>
        <p:nvSpPr>
          <p:cNvPr id="15" name="Picture Placeholder 13"/>
          <p:cNvSpPr>
            <a:spLocks noGrp="1" noChangeAspect="1"/>
          </p:cNvSpPr>
          <p:nvPr>
            <p:ph type="pic" sz="quarter" idx="13"/>
          </p:nvPr>
        </p:nvSpPr>
        <p:spPr>
          <a:xfrm>
            <a:off x="-1" y="0"/>
            <a:ext cx="24377651" cy="13716000"/>
          </a:xfrm>
          <a:effectLst/>
        </p:spPr>
        <p:txBody>
          <a:bodyPr>
            <a:normAutofit/>
          </a:bodyPr>
          <a:lstStyle>
            <a:lvl1pPr marL="0" indent="0">
              <a:buNone/>
              <a:defRPr sz="4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494124456"/>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ckup Laptop">
    <p:spTree>
      <p:nvGrpSpPr>
        <p:cNvPr id="1" name=""/>
        <p:cNvGrpSpPr/>
        <p:nvPr/>
      </p:nvGrpSpPr>
      <p:grpSpPr>
        <a:xfrm>
          <a:off x="0" y="0"/>
          <a:ext cx="0" cy="0"/>
          <a:chOff x="0" y="0"/>
          <a:chExt cx="0" cy="0"/>
        </a:xfrm>
      </p:grpSpPr>
      <p:sp>
        <p:nvSpPr>
          <p:cNvPr id="13" name="Picture Placeholder 9"/>
          <p:cNvSpPr>
            <a:spLocks noGrp="1" noChangeAspect="1"/>
          </p:cNvSpPr>
          <p:nvPr>
            <p:ph type="pic" sz="quarter" idx="11"/>
          </p:nvPr>
        </p:nvSpPr>
        <p:spPr>
          <a:xfrm>
            <a:off x="13420048" y="3753036"/>
            <a:ext cx="8676664" cy="4982164"/>
          </a:xfrm>
        </p:spPr>
        <p:txBody>
          <a:bodyPr>
            <a:normAutofit/>
          </a:bodyPr>
          <a:lstStyle>
            <a:lvl1pPr marL="0" indent="0">
              <a:buNone/>
              <a:defRPr sz="2000">
                <a:solidFill>
                  <a:schemeClr val="tx1">
                    <a:lumMod val="50000"/>
                    <a:lumOff val="50000"/>
                  </a:schemeClr>
                </a:solidFill>
              </a:defRPr>
            </a:lvl1pPr>
          </a:lstStyle>
          <a:p>
            <a:endParaRPr lang="en-US" dirty="0"/>
          </a:p>
        </p:txBody>
      </p:sp>
      <p:grpSp>
        <p:nvGrpSpPr>
          <p:cNvPr id="6" name="Group 5"/>
          <p:cNvGrpSpPr/>
          <p:nvPr userDrawn="1"/>
        </p:nvGrpSpPr>
        <p:grpSpPr>
          <a:xfrm>
            <a:off x="23029685" y="547086"/>
            <a:ext cx="923589" cy="826739"/>
            <a:chOff x="23051965" y="547086"/>
            <a:chExt cx="923589" cy="826739"/>
          </a:xfrm>
        </p:grpSpPr>
        <p:sp>
          <p:nvSpPr>
            <p:cNvPr id="7" name="Rectangle 6"/>
            <p:cNvSpPr/>
            <p:nvPr userDrawn="1"/>
          </p:nvSpPr>
          <p:spPr>
            <a:xfrm>
              <a:off x="23051965" y="547086"/>
              <a:ext cx="923589" cy="7352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8" name="Rectangle 7"/>
            <p:cNvSpPr/>
            <p:nvPr userDrawn="1"/>
          </p:nvSpPr>
          <p:spPr>
            <a:xfrm>
              <a:off x="23051965" y="1282387"/>
              <a:ext cx="923589" cy="914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10" name="Rectangle 9"/>
            <p:cNvSpPr/>
            <p:nvPr userDrawn="1"/>
          </p:nvSpPr>
          <p:spPr>
            <a:xfrm>
              <a:off x="23051965" y="1197887"/>
              <a:ext cx="923589" cy="914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grpSp>
      <p:sp>
        <p:nvSpPr>
          <p:cNvPr id="11" name="TextBox 10"/>
          <p:cNvSpPr txBox="1"/>
          <p:nvPr userDrawn="1"/>
        </p:nvSpPr>
        <p:spPr>
          <a:xfrm>
            <a:off x="23104843" y="607069"/>
            <a:ext cx="773287" cy="584703"/>
          </a:xfrm>
          <a:prstGeom prst="rect">
            <a:avLst/>
          </a:prstGeom>
          <a:noFill/>
        </p:spPr>
        <p:txBody>
          <a:bodyPr wrap="none" lIns="182807" tIns="91404" rIns="182807" bIns="91404" rtlCol="0">
            <a:spAutoFit/>
          </a:bodyPr>
          <a:lstStyle/>
          <a:p>
            <a:pPr algn="ctr"/>
            <a:fld id="{260E2A6B-A809-4840-BF14-8648BC0BDF87}" type="slidenum">
              <a:rPr lang="id-ID" sz="2600" b="0" smtClean="0">
                <a:solidFill>
                  <a:schemeClr val="bg1"/>
                </a:solidFill>
                <a:latin typeface="Lato Regular"/>
                <a:cs typeface="Lato Regular"/>
              </a:rPr>
              <a:pPr algn="ctr"/>
              <a:t>‹#›</a:t>
            </a:fld>
            <a:endParaRPr lang="id-ID" sz="2600" b="0" dirty="0">
              <a:solidFill>
                <a:schemeClr val="bg1"/>
              </a:solidFill>
              <a:latin typeface="Lato Regular"/>
              <a:cs typeface="Lato Regular"/>
            </a:endParaRPr>
          </a:p>
        </p:txBody>
      </p:sp>
      <p:sp>
        <p:nvSpPr>
          <p:cNvPr id="12"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1"/>
          </a:solidFill>
          <a:ln>
            <a:noFill/>
          </a:ln>
          <a:effectLst/>
          <a:extLst/>
        </p:spPr>
        <p:txBody>
          <a:bodyPr wrap="none" anchor="ctr"/>
          <a:lstStyle/>
          <a:p>
            <a:endParaRPr lang="en-US" dirty="0">
              <a:latin typeface="Calibri Light"/>
            </a:endParaRPr>
          </a:p>
        </p:txBody>
      </p:sp>
      <p:sp>
        <p:nvSpPr>
          <p:cNvPr id="16"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7"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1"/>
          </a:solidFill>
          <a:ln>
            <a:noFill/>
          </a:ln>
          <a:effectLst/>
          <a:extLst/>
        </p:spPr>
        <p:txBody>
          <a:bodyPr wrap="none" anchor="ctr"/>
          <a:lstStyle/>
          <a:p>
            <a:endParaRPr lang="en-US" dirty="0">
              <a:latin typeface="Calibri Light"/>
            </a:endParaRPr>
          </a:p>
        </p:txBody>
      </p:sp>
      <p:sp>
        <p:nvSpPr>
          <p:cNvPr id="18"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a:extLst/>
        </p:spPr>
        <p:txBody>
          <a:bodyPr wrap="none" anchor="ctr"/>
          <a:lstStyle/>
          <a:p>
            <a:endParaRPr lang="en-US" dirty="0">
              <a:latin typeface="Calibri Light"/>
            </a:endParaRPr>
          </a:p>
        </p:txBody>
      </p:sp>
      <p:sp>
        <p:nvSpPr>
          <p:cNvPr id="14" name="TextBox 13"/>
          <p:cNvSpPr txBox="1"/>
          <p:nvPr userDrawn="1"/>
        </p:nvSpPr>
        <p:spPr>
          <a:xfrm>
            <a:off x="1625380" y="12834421"/>
            <a:ext cx="3655098" cy="461665"/>
          </a:xfrm>
          <a:prstGeom prst="rect">
            <a:avLst/>
          </a:prstGeom>
          <a:noFill/>
        </p:spPr>
        <p:txBody>
          <a:bodyPr wrap="square" rtlCol="0">
            <a:spAutoFit/>
          </a:bodyPr>
          <a:lstStyle/>
          <a:p>
            <a:r>
              <a:rPr lang="id-ID" sz="2400" b="1" dirty="0" smtClean="0">
                <a:solidFill>
                  <a:schemeClr val="tx2"/>
                </a:solidFill>
                <a:latin typeface="Lato Regular"/>
                <a:cs typeface="Lato Regular"/>
              </a:rPr>
              <a:t>Group 8, </a:t>
            </a:r>
            <a:r>
              <a:rPr lang="id-ID" sz="2400" b="0" dirty="0" err="1" smtClean="0">
                <a:solidFill>
                  <a:schemeClr val="tx2"/>
                </a:solidFill>
                <a:latin typeface="Lato Regular"/>
                <a:cs typeface="Lato Regular"/>
              </a:rPr>
              <a:t>Section-A</a:t>
            </a:r>
            <a:endParaRPr lang="id-ID" sz="2400" b="0" dirty="0">
              <a:solidFill>
                <a:schemeClr val="tx2"/>
              </a:solidFill>
              <a:latin typeface="Lato Light"/>
              <a:cs typeface="Lato Light"/>
            </a:endParaRPr>
          </a:p>
        </p:txBody>
      </p:sp>
    </p:spTree>
    <p:extLst>
      <p:ext uri="{BB962C8B-B14F-4D97-AF65-F5344CB8AC3E}">
        <p14:creationId xmlns:p14="http://schemas.microsoft.com/office/powerpoint/2010/main" val="2581566386"/>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xmlns:p14="http://schemas.microsoft.com/office/powerpoint/2010/main" spd="med" advClick="0" advTm="300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1909559229"/>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267" y="3419477"/>
            <a:ext cx="21025723" cy="5705474"/>
          </a:xfrm>
        </p:spPr>
        <p:txBody>
          <a:bodyPr anchor="b"/>
          <a:lstStyle>
            <a:lvl1pPr>
              <a:defRPr sz="11997"/>
            </a:lvl1pPr>
          </a:lstStyle>
          <a:p>
            <a:r>
              <a:rPr lang="en-US" smtClean="0"/>
              <a:t>Click to edit Master title style</a:t>
            </a:r>
            <a:endParaRPr lang="en-US" dirty="0"/>
          </a:p>
        </p:txBody>
      </p:sp>
      <p:sp>
        <p:nvSpPr>
          <p:cNvPr id="3" name="Text Placeholder 2"/>
          <p:cNvSpPr>
            <a:spLocks noGrp="1"/>
          </p:cNvSpPr>
          <p:nvPr>
            <p:ph type="body" idx="1"/>
          </p:nvPr>
        </p:nvSpPr>
        <p:spPr>
          <a:xfrm>
            <a:off x="1663267" y="9178927"/>
            <a:ext cx="21025723" cy="3000374"/>
          </a:xfrm>
        </p:spPr>
        <p:txBody>
          <a:bodyPr/>
          <a:lstStyle>
            <a:lvl1pPr marL="0" indent="0">
              <a:buNone/>
              <a:defRPr sz="4799">
                <a:solidFill>
                  <a:schemeClr val="tx1">
                    <a:tint val="75000"/>
                  </a:schemeClr>
                </a:solidFill>
              </a:defRPr>
            </a:lvl1pPr>
            <a:lvl2pPr marL="914171" indent="0">
              <a:buNone/>
              <a:defRPr sz="3999">
                <a:solidFill>
                  <a:schemeClr val="tx1">
                    <a:tint val="75000"/>
                  </a:schemeClr>
                </a:solidFill>
              </a:defRPr>
            </a:lvl2pPr>
            <a:lvl3pPr marL="1828343" indent="0">
              <a:buNone/>
              <a:defRPr sz="3599">
                <a:solidFill>
                  <a:schemeClr val="tx1">
                    <a:tint val="75000"/>
                  </a:schemeClr>
                </a:solidFill>
              </a:defRPr>
            </a:lvl3pPr>
            <a:lvl4pPr marL="2742514" indent="0">
              <a:buNone/>
              <a:defRPr sz="3199">
                <a:solidFill>
                  <a:schemeClr val="tx1">
                    <a:tint val="75000"/>
                  </a:schemeClr>
                </a:solidFill>
              </a:defRPr>
            </a:lvl4pPr>
            <a:lvl5pPr marL="3656686" indent="0">
              <a:buNone/>
              <a:defRPr sz="3199">
                <a:solidFill>
                  <a:schemeClr val="tx1">
                    <a:tint val="75000"/>
                  </a:schemeClr>
                </a:solidFill>
              </a:defRPr>
            </a:lvl5pPr>
            <a:lvl6pPr marL="4570857" indent="0">
              <a:buNone/>
              <a:defRPr sz="3199">
                <a:solidFill>
                  <a:schemeClr val="tx1">
                    <a:tint val="75000"/>
                  </a:schemeClr>
                </a:solidFill>
              </a:defRPr>
            </a:lvl6pPr>
            <a:lvl7pPr marL="5485028" indent="0">
              <a:buNone/>
              <a:defRPr sz="3199">
                <a:solidFill>
                  <a:schemeClr val="tx1">
                    <a:tint val="75000"/>
                  </a:schemeClr>
                </a:solidFill>
              </a:defRPr>
            </a:lvl7pPr>
            <a:lvl8pPr marL="6399200" indent="0">
              <a:buNone/>
              <a:defRPr sz="3199">
                <a:solidFill>
                  <a:schemeClr val="tx1">
                    <a:tint val="75000"/>
                  </a:schemeClr>
                </a:solidFill>
              </a:defRPr>
            </a:lvl8pPr>
            <a:lvl9pPr marL="7313371" indent="0">
              <a:buNone/>
              <a:defRPr sz="3199">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1966341035"/>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675964" y="3651250"/>
            <a:ext cx="10360501" cy="87026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2341185" y="3651250"/>
            <a:ext cx="10360501" cy="87026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667931562"/>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139" y="730251"/>
            <a:ext cx="21025723" cy="265112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679139" y="3362326"/>
            <a:ext cx="10312888" cy="1647824"/>
          </a:xfrm>
        </p:spPr>
        <p:txBody>
          <a:bodyPr anchor="b"/>
          <a:lstStyle>
            <a:lvl1pPr marL="0" indent="0">
              <a:buNone/>
              <a:defRPr sz="4799" b="1"/>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en-US" smtClean="0"/>
              <a:t>Click to edit Master text styles</a:t>
            </a:r>
          </a:p>
        </p:txBody>
      </p:sp>
      <p:sp>
        <p:nvSpPr>
          <p:cNvPr id="4" name="Content Placeholder 3"/>
          <p:cNvSpPr>
            <a:spLocks noGrp="1"/>
          </p:cNvSpPr>
          <p:nvPr>
            <p:ph sz="half" idx="2"/>
          </p:nvPr>
        </p:nvSpPr>
        <p:spPr>
          <a:xfrm>
            <a:off x="1679139" y="5010150"/>
            <a:ext cx="10312888" cy="7369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2341186" y="3362326"/>
            <a:ext cx="10363676" cy="1647824"/>
          </a:xfrm>
        </p:spPr>
        <p:txBody>
          <a:bodyPr anchor="b"/>
          <a:lstStyle>
            <a:lvl1pPr marL="0" indent="0">
              <a:buNone/>
              <a:defRPr sz="4799" b="1"/>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en-US" smtClean="0"/>
              <a:t>Click to edit Master text styles</a:t>
            </a:r>
          </a:p>
        </p:txBody>
      </p:sp>
      <p:sp>
        <p:nvSpPr>
          <p:cNvPr id="6" name="Content Placeholder 5"/>
          <p:cNvSpPr>
            <a:spLocks noGrp="1"/>
          </p:cNvSpPr>
          <p:nvPr>
            <p:ph sz="quarter" idx="4"/>
          </p:nvPr>
        </p:nvSpPr>
        <p:spPr>
          <a:xfrm>
            <a:off x="12341186" y="5010150"/>
            <a:ext cx="10363676" cy="7369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1028739665"/>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636707658"/>
      </p:ext>
    </p:extLst>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234595005"/>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140" y="914400"/>
            <a:ext cx="7862426" cy="3200400"/>
          </a:xfrm>
        </p:spPr>
        <p:txBody>
          <a:bodyPr anchor="b"/>
          <a:lstStyle>
            <a:lvl1pPr>
              <a:defRPr sz="6398"/>
            </a:lvl1pPr>
          </a:lstStyle>
          <a:p>
            <a:r>
              <a:rPr lang="en-US" smtClean="0"/>
              <a:t>Click to edit Master title style</a:t>
            </a:r>
            <a:endParaRPr lang="en-US" dirty="0"/>
          </a:p>
        </p:txBody>
      </p:sp>
      <p:sp>
        <p:nvSpPr>
          <p:cNvPr id="3" name="Content Placeholder 2"/>
          <p:cNvSpPr>
            <a:spLocks noGrp="1"/>
          </p:cNvSpPr>
          <p:nvPr>
            <p:ph idx="1"/>
          </p:nvPr>
        </p:nvSpPr>
        <p:spPr>
          <a:xfrm>
            <a:off x="10363677" y="1974851"/>
            <a:ext cx="12341185" cy="9747250"/>
          </a:xfrm>
        </p:spPr>
        <p:txBody>
          <a:bodyPr/>
          <a:lstStyle>
            <a:lvl1pPr>
              <a:defRPr sz="6398"/>
            </a:lvl1pPr>
            <a:lvl2pPr>
              <a:defRPr sz="5599"/>
            </a:lvl2pPr>
            <a:lvl3pPr>
              <a:defRPr sz="4799"/>
            </a:lvl3pPr>
            <a:lvl4pPr>
              <a:defRPr sz="3999"/>
            </a:lvl4pPr>
            <a:lvl5pPr>
              <a:defRPr sz="3999"/>
            </a:lvl5pPr>
            <a:lvl6pPr>
              <a:defRPr sz="3999"/>
            </a:lvl6pPr>
            <a:lvl7pPr>
              <a:defRPr sz="3999"/>
            </a:lvl7pPr>
            <a:lvl8pPr>
              <a:defRPr sz="3999"/>
            </a:lvl8pPr>
            <a:lvl9pPr>
              <a:defRPr sz="3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679140" y="4114800"/>
            <a:ext cx="7862426" cy="7623176"/>
          </a:xfrm>
        </p:spPr>
        <p:txBody>
          <a:bodyPr/>
          <a:lstStyle>
            <a:lvl1pPr marL="0" indent="0">
              <a:buNone/>
              <a:defRPr sz="3199"/>
            </a:lvl1pPr>
            <a:lvl2pPr marL="914171" indent="0">
              <a:buNone/>
              <a:defRPr sz="2799"/>
            </a:lvl2pPr>
            <a:lvl3pPr marL="1828343" indent="0">
              <a:buNone/>
              <a:defRPr sz="2399"/>
            </a:lvl3pPr>
            <a:lvl4pPr marL="2742514" indent="0">
              <a:buNone/>
              <a:defRPr sz="2000"/>
            </a:lvl4pPr>
            <a:lvl5pPr marL="3656686" indent="0">
              <a:buNone/>
              <a:defRPr sz="2000"/>
            </a:lvl5pPr>
            <a:lvl6pPr marL="4570857" indent="0">
              <a:buNone/>
              <a:defRPr sz="2000"/>
            </a:lvl6pPr>
            <a:lvl7pPr marL="5485028" indent="0">
              <a:buNone/>
              <a:defRPr sz="2000"/>
            </a:lvl7pPr>
            <a:lvl8pPr marL="6399200" indent="0">
              <a:buNone/>
              <a:defRPr sz="2000"/>
            </a:lvl8pPr>
            <a:lvl9pPr marL="7313371" indent="0">
              <a:buNone/>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58273143"/>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140" y="914400"/>
            <a:ext cx="7862426" cy="3200400"/>
          </a:xfrm>
        </p:spPr>
        <p:txBody>
          <a:bodyPr anchor="b"/>
          <a:lstStyle>
            <a:lvl1pPr>
              <a:defRPr sz="6398"/>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363677" y="1974851"/>
            <a:ext cx="12341185" cy="9747250"/>
          </a:xfrm>
        </p:spPr>
        <p:txBody>
          <a:bodyPr anchor="t"/>
          <a:lstStyle>
            <a:lvl1pPr marL="0" indent="0">
              <a:buNone/>
              <a:defRPr sz="6398"/>
            </a:lvl1pPr>
            <a:lvl2pPr marL="914171" indent="0">
              <a:buNone/>
              <a:defRPr sz="5599"/>
            </a:lvl2pPr>
            <a:lvl3pPr marL="1828343" indent="0">
              <a:buNone/>
              <a:defRPr sz="4799"/>
            </a:lvl3pPr>
            <a:lvl4pPr marL="2742514" indent="0">
              <a:buNone/>
              <a:defRPr sz="3999"/>
            </a:lvl4pPr>
            <a:lvl5pPr marL="3656686" indent="0">
              <a:buNone/>
              <a:defRPr sz="3999"/>
            </a:lvl5pPr>
            <a:lvl6pPr marL="4570857" indent="0">
              <a:buNone/>
              <a:defRPr sz="3999"/>
            </a:lvl6pPr>
            <a:lvl7pPr marL="5485028" indent="0">
              <a:buNone/>
              <a:defRPr sz="3999"/>
            </a:lvl7pPr>
            <a:lvl8pPr marL="6399200" indent="0">
              <a:buNone/>
              <a:defRPr sz="3999"/>
            </a:lvl8pPr>
            <a:lvl9pPr marL="7313371" indent="0">
              <a:buNone/>
              <a:defRPr sz="3999"/>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140" y="4114800"/>
            <a:ext cx="7862426" cy="7623176"/>
          </a:xfrm>
        </p:spPr>
        <p:txBody>
          <a:bodyPr/>
          <a:lstStyle>
            <a:lvl1pPr marL="0" indent="0">
              <a:buNone/>
              <a:defRPr sz="3199"/>
            </a:lvl1pPr>
            <a:lvl2pPr marL="914171" indent="0">
              <a:buNone/>
              <a:defRPr sz="2799"/>
            </a:lvl2pPr>
            <a:lvl3pPr marL="1828343" indent="0">
              <a:buNone/>
              <a:defRPr sz="2399"/>
            </a:lvl3pPr>
            <a:lvl4pPr marL="2742514" indent="0">
              <a:buNone/>
              <a:defRPr sz="2000"/>
            </a:lvl4pPr>
            <a:lvl5pPr marL="3656686" indent="0">
              <a:buNone/>
              <a:defRPr sz="2000"/>
            </a:lvl5pPr>
            <a:lvl6pPr marL="4570857" indent="0">
              <a:buNone/>
              <a:defRPr sz="2000"/>
            </a:lvl6pPr>
            <a:lvl7pPr marL="5485028" indent="0">
              <a:buNone/>
              <a:defRPr sz="2000"/>
            </a:lvl7pPr>
            <a:lvl8pPr marL="6399200" indent="0">
              <a:buNone/>
              <a:defRPr sz="2000"/>
            </a:lvl8pPr>
            <a:lvl9pPr marL="7313371" indent="0">
              <a:buNone/>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144171369"/>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1643572322"/>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 id="2147483908" r:id="rId13"/>
    <p:sldLayoutId id="2147483714" r:id="rId14"/>
  </p:sldLayoutIdLst>
  <p:timing>
    <p:tnLst>
      <p:par>
        <p:cTn id="1" dur="indefinite" restart="never" nodeType="tmRoot"/>
      </p:par>
    </p:tnLst>
  </p:timing>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457086" indent="-457086" algn="l" defTabSz="1828343" rtl="0" eaLnBrk="1" latinLnBrk="0" hangingPunct="1">
        <a:lnSpc>
          <a:spcPct val="90000"/>
        </a:lnSpc>
        <a:spcBef>
          <a:spcPts val="2000"/>
        </a:spcBef>
        <a:buFont typeface="Arial" panose="020B0604020202020204" pitchFamily="34" charset="0"/>
        <a:buChar char="•"/>
        <a:defRPr sz="5599" kern="1200">
          <a:solidFill>
            <a:schemeClr val="tx1"/>
          </a:solidFill>
          <a:latin typeface="+mn-lt"/>
          <a:ea typeface="+mn-ea"/>
          <a:cs typeface="+mn-cs"/>
        </a:defRPr>
      </a:lvl1pPr>
      <a:lvl2pPr marL="1371257" indent="-457086" algn="l" defTabSz="1828343" rtl="0" eaLnBrk="1" latinLnBrk="0" hangingPunct="1">
        <a:lnSpc>
          <a:spcPct val="90000"/>
        </a:lnSpc>
        <a:spcBef>
          <a:spcPts val="1000"/>
        </a:spcBef>
        <a:buFont typeface="Arial" panose="020B0604020202020204" pitchFamily="34" charset="0"/>
        <a:buChar char="•"/>
        <a:defRPr sz="4799" kern="1200">
          <a:solidFill>
            <a:schemeClr val="tx1"/>
          </a:solidFill>
          <a:latin typeface="+mn-lt"/>
          <a:ea typeface="+mn-ea"/>
          <a:cs typeface="+mn-cs"/>
        </a:defRPr>
      </a:lvl2pPr>
      <a:lvl3pPr marL="2285429" indent="-457086" algn="l" defTabSz="1828343" rtl="0" eaLnBrk="1" latinLnBrk="0" hangingPunct="1">
        <a:lnSpc>
          <a:spcPct val="90000"/>
        </a:lnSpc>
        <a:spcBef>
          <a:spcPts val="1000"/>
        </a:spcBef>
        <a:buFont typeface="Arial" panose="020B0604020202020204" pitchFamily="34" charset="0"/>
        <a:buChar char="•"/>
        <a:defRPr sz="3999" kern="1200">
          <a:solidFill>
            <a:schemeClr val="tx1"/>
          </a:solidFill>
          <a:latin typeface="+mn-lt"/>
          <a:ea typeface="+mn-ea"/>
          <a:cs typeface="+mn-cs"/>
        </a:defRPr>
      </a:lvl3pPr>
      <a:lvl4pPr marL="3199600"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4pPr>
      <a:lvl5pPr marL="4113771"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hyperlink" Target="https://www.statisticshowto.com/probability-and-statistics/correlation-coefficient-formula/" TargetMode="Externa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hyperlink" Target="https://www.linkedin.com/pulse/20140822073217-180198720-6-components-of-a-machine-learning-algorithm" TargetMode="Externa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8" Type="http://schemas.openxmlformats.org/officeDocument/2006/relationships/hyperlink" Target="https://medium.com/wenyi-yan/a-simple-explanation-to-understand-chi-square-test-1814fa261499" TargetMode="External"/><Relationship Id="rId3" Type="http://schemas.openxmlformats.org/officeDocument/2006/relationships/hyperlink" Target="https://www.mygreatlearning.com/blog/understanding-goodness-of-fit-test/" TargetMode="External"/><Relationship Id="rId7" Type="http://schemas.openxmlformats.org/officeDocument/2006/relationships/hyperlink" Target="https://www.analyticsvidhya.com/blog/2019/11/what-is-chi-square-test-how-it-works/" TargetMode="External"/><Relationship Id="rId2" Type="http://schemas.openxmlformats.org/officeDocument/2006/relationships/hyperlink" Target="https://towardsdatascience.com/measures-of-proximity-in-data-mining-machine-learning-e9baaed1aafb" TargetMode="External"/><Relationship Id="rId1" Type="http://schemas.openxmlformats.org/officeDocument/2006/relationships/slideLayout" Target="../slideLayouts/slideLayout12.xml"/><Relationship Id="rId6" Type="http://schemas.openxmlformats.org/officeDocument/2006/relationships/hyperlink" Target="https://towardsdatascience.com/chi-square-test-for-feature-selection-in-machine-learning-206b1f0b8223" TargetMode="External"/><Relationship Id="rId5" Type="http://schemas.openxmlformats.org/officeDocument/2006/relationships/hyperlink" Target="https://towardsdatascience.com/machine-learning-chi-square-test-in-evaluating-predictions-486404dd5bc" TargetMode="External"/><Relationship Id="rId10" Type="http://schemas.openxmlformats.org/officeDocument/2006/relationships/hyperlink" Target="https://towardsdatascience.com/types-of-data-sets-in-data-science-data-mining-machine-learning-eb47c80af7a" TargetMode="External"/><Relationship Id="rId4" Type="http://schemas.openxmlformats.org/officeDocument/2006/relationships/hyperlink" Target="https://machinelearningmastery.com/chi-squared-test-for-machine-learning/" TargetMode="External"/><Relationship Id="rId9" Type="http://schemas.openxmlformats.org/officeDocument/2006/relationships/hyperlink" Target="https://en.wikipedia.org/wiki/Pearson_correlation_coefficien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6400800"/>
            <a:ext cx="24552832" cy="7478486"/>
          </a:xfrm>
          <a:prstGeom prst="rect">
            <a:avLst/>
          </a:prstGeom>
        </p:spPr>
      </p:pic>
      <p:sp>
        <p:nvSpPr>
          <p:cNvPr id="3" name="Rectangle 2"/>
          <p:cNvSpPr/>
          <p:nvPr/>
        </p:nvSpPr>
        <p:spPr>
          <a:xfrm>
            <a:off x="0" y="-426636"/>
            <a:ext cx="24552832" cy="13905638"/>
          </a:xfrm>
          <a:prstGeom prst="rect">
            <a:avLst/>
          </a:prstGeom>
          <a:solidFill>
            <a:srgbClr val="212121">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sz="4600" dirty="0"/>
          </a:p>
        </p:txBody>
      </p:sp>
      <p:sp>
        <p:nvSpPr>
          <p:cNvPr id="6" name="Rectangle 5"/>
          <p:cNvSpPr/>
          <p:nvPr/>
        </p:nvSpPr>
        <p:spPr>
          <a:xfrm flipV="1">
            <a:off x="3952067" y="9492134"/>
            <a:ext cx="1382352" cy="155960"/>
          </a:xfrm>
          <a:prstGeom prst="rect">
            <a:avLst/>
          </a:prstGeom>
          <a:solidFill>
            <a:srgbClr val="D09E0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7" name="Rectangle 6"/>
          <p:cNvSpPr/>
          <p:nvPr/>
        </p:nvSpPr>
        <p:spPr>
          <a:xfrm flipV="1">
            <a:off x="11487994" y="7642911"/>
            <a:ext cx="1382352" cy="155960"/>
          </a:xfrm>
          <a:prstGeom prst="rect">
            <a:avLst/>
          </a:prstGeom>
          <a:solidFill>
            <a:srgbClr val="A9641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8" name="Rectangle 7"/>
          <p:cNvSpPr/>
          <p:nvPr/>
        </p:nvSpPr>
        <p:spPr>
          <a:xfrm flipV="1">
            <a:off x="19174739" y="9500661"/>
            <a:ext cx="1382352" cy="155960"/>
          </a:xfrm>
          <a:prstGeom prst="rect">
            <a:avLst/>
          </a:prstGeom>
          <a:solidFill>
            <a:srgbClr val="DEA90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9" name="Rectangle 8"/>
          <p:cNvSpPr/>
          <p:nvPr/>
        </p:nvSpPr>
        <p:spPr>
          <a:xfrm flipV="1">
            <a:off x="11487994" y="13323042"/>
            <a:ext cx="1382352" cy="155960"/>
          </a:xfrm>
          <a:prstGeom prst="rect">
            <a:avLst/>
          </a:prstGeom>
          <a:solidFill>
            <a:srgbClr val="A9641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grpSp>
        <p:nvGrpSpPr>
          <p:cNvPr id="10" name="Group 9"/>
          <p:cNvGrpSpPr/>
          <p:nvPr/>
        </p:nvGrpSpPr>
        <p:grpSpPr>
          <a:xfrm>
            <a:off x="1807597" y="1404287"/>
            <a:ext cx="20743145" cy="8806226"/>
            <a:chOff x="5982602" y="-6394526"/>
            <a:chExt cx="12359700" cy="6670475"/>
          </a:xfrm>
        </p:grpSpPr>
        <p:sp>
          <p:nvSpPr>
            <p:cNvPr id="11" name="TextBox 10"/>
            <p:cNvSpPr txBox="1"/>
            <p:nvPr/>
          </p:nvSpPr>
          <p:spPr>
            <a:xfrm>
              <a:off x="5982602" y="-6394526"/>
              <a:ext cx="12359700" cy="1002455"/>
            </a:xfrm>
            <a:prstGeom prst="rect">
              <a:avLst/>
            </a:prstGeom>
            <a:noFill/>
          </p:spPr>
          <p:txBody>
            <a:bodyPr wrap="square" lIns="91422" tIns="45711" rIns="91422" bIns="45711" rtlCol="0">
              <a:spAutoFit/>
            </a:bodyPr>
            <a:lstStyle/>
            <a:p>
              <a:pPr algn="ctr"/>
              <a:r>
                <a:rPr lang="en-US" sz="8000" b="1" dirty="0" smtClean="0">
                  <a:solidFill>
                    <a:schemeClr val="bg1"/>
                  </a:solidFill>
                  <a:latin typeface="Lato Regular"/>
                  <a:cs typeface="Lato Regular"/>
                </a:rPr>
                <a:t>Machine Learning with Python</a:t>
              </a:r>
              <a:endParaRPr lang="en-US" sz="8000" b="1" dirty="0">
                <a:solidFill>
                  <a:schemeClr val="bg1"/>
                </a:solidFill>
                <a:latin typeface="Lato Regular"/>
                <a:cs typeface="Lato Regular"/>
              </a:endParaRPr>
            </a:p>
          </p:txBody>
        </p:sp>
        <p:sp>
          <p:nvSpPr>
            <p:cNvPr id="12" name="Subtitle 2"/>
            <p:cNvSpPr txBox="1">
              <a:spLocks/>
            </p:cNvSpPr>
            <p:nvPr/>
          </p:nvSpPr>
          <p:spPr>
            <a:xfrm>
              <a:off x="8080661" y="-842396"/>
              <a:ext cx="8237203" cy="1118345"/>
            </a:xfrm>
            <a:prstGeom prst="rect">
              <a:avLst/>
            </a:prstGeom>
          </p:spPr>
          <p:txBody>
            <a:bodyPr vert="horz" lIns="217490" tIns="108745" rIns="217490" bIns="108745"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4400" b="1" smtClean="0">
                  <a:solidFill>
                    <a:schemeClr val="bg1"/>
                  </a:solidFill>
                  <a:latin typeface="Lato Regular"/>
                  <a:cs typeface="Lato Regular"/>
                </a:rPr>
                <a:t>Session </a:t>
              </a:r>
              <a:r>
                <a:rPr lang="en-US" sz="4400" b="1" smtClean="0">
                  <a:solidFill>
                    <a:schemeClr val="bg1"/>
                  </a:solidFill>
                  <a:latin typeface="Lato Regular"/>
                  <a:cs typeface="Lato Regular"/>
                </a:rPr>
                <a:t>11:</a:t>
              </a:r>
              <a:r>
                <a:rPr lang="en-US" sz="5200" b="1" dirty="0" smtClean="0">
                  <a:solidFill>
                    <a:schemeClr val="bg1"/>
                  </a:solidFill>
                  <a:latin typeface="Lato Regular"/>
                  <a:cs typeface="Lato Regular"/>
                </a:rPr>
                <a:t>	</a:t>
              </a:r>
              <a:r>
                <a:rPr lang="en-US" sz="4000" b="1" dirty="0" smtClean="0">
                  <a:solidFill>
                    <a:schemeClr val="bg1"/>
                  </a:solidFill>
                  <a:latin typeface="Lato Regular"/>
                  <a:cs typeface="Lato Regular"/>
                </a:rPr>
                <a:t>Measures of Proximity, Components of Machine Learning</a:t>
              </a:r>
            </a:p>
          </p:txBody>
        </p:sp>
      </p:grpSp>
      <p:sp>
        <p:nvSpPr>
          <p:cNvPr id="5" name="TextBox 4"/>
          <p:cNvSpPr txBox="1"/>
          <p:nvPr/>
        </p:nvSpPr>
        <p:spPr>
          <a:xfrm>
            <a:off x="19153149" y="12078792"/>
            <a:ext cx="2816797" cy="738664"/>
          </a:xfrm>
          <a:prstGeom prst="rect">
            <a:avLst/>
          </a:prstGeom>
          <a:noFill/>
        </p:spPr>
        <p:txBody>
          <a:bodyPr wrap="none" rtlCol="0">
            <a:spAutoFit/>
          </a:bodyPr>
          <a:lstStyle/>
          <a:p>
            <a:r>
              <a:rPr lang="en-US" sz="4200" b="1" dirty="0" err="1" smtClean="0">
                <a:solidFill>
                  <a:schemeClr val="bg1"/>
                </a:solidFill>
              </a:rPr>
              <a:t>Arghya</a:t>
            </a:r>
            <a:r>
              <a:rPr lang="en-US" sz="4200" b="1" dirty="0" smtClean="0">
                <a:solidFill>
                  <a:schemeClr val="bg1"/>
                </a:solidFill>
              </a:rPr>
              <a:t> Ray</a:t>
            </a:r>
            <a:endParaRPr lang="en-US" sz="4200" dirty="0">
              <a:solidFill>
                <a:schemeClr val="bg1"/>
              </a:solidFill>
            </a:endParaRPr>
          </a:p>
        </p:txBody>
      </p:sp>
    </p:spTree>
    <p:extLst>
      <p:ext uri="{BB962C8B-B14F-4D97-AF65-F5344CB8AC3E}">
        <p14:creationId xmlns:p14="http://schemas.microsoft.com/office/powerpoint/2010/main" val="1272997391"/>
      </p:ext>
    </p:extLst>
  </p:cSld>
  <p:clrMapOvr>
    <a:masterClrMapping/>
  </p:clrMapOvr>
  <mc:AlternateContent xmlns:mc="http://schemas.openxmlformats.org/markup-compatibility/2006" xmlns:p14="http://schemas.microsoft.com/office/powerpoint/2010/main">
    <mc:Choice Requires="p14">
      <p:transition p14:dur="0" advTm="1801000"/>
    </mc:Choice>
    <mc:Fallback xmlns="">
      <p:transition advTm="180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0-#ppt_h/2"/>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1+#ppt_w/2"/>
                                          </p:val>
                                        </p:tav>
                                        <p:tav tm="100000">
                                          <p:val>
                                            <p:strVal val="#ppt_x"/>
                                          </p:val>
                                        </p:tav>
                                      </p:tavLst>
                                    </p:anim>
                                    <p:anim calcmode="lin" valueType="num">
                                      <p:cBhvr additive="base">
                                        <p:cTn id="17" dur="500" fill="hold"/>
                                        <p:tgtEl>
                                          <p:spTgt spid="8"/>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911"/>
            <a:ext cx="7417415" cy="646331"/>
          </a:xfrm>
          <a:prstGeom prst="rect">
            <a:avLst/>
          </a:prstGeom>
        </p:spPr>
        <p:txBody>
          <a:bodyPr wrap="none">
            <a:spAutoFit/>
          </a:bodyPr>
          <a:lstStyle/>
          <a:p>
            <a:r>
              <a:rPr lang="en-US" b="1" dirty="0"/>
              <a:t>Dissimilarities between Data Objects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094" y="963666"/>
            <a:ext cx="16946913" cy="12333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7878097" y="608915"/>
            <a:ext cx="5391807" cy="5078313"/>
          </a:xfrm>
          <a:prstGeom prst="rect">
            <a:avLst/>
          </a:prstGeom>
          <a:noFill/>
        </p:spPr>
        <p:txBody>
          <a:bodyPr wrap="square" rtlCol="0">
            <a:spAutoFit/>
          </a:bodyPr>
          <a:lstStyle/>
          <a:p>
            <a:r>
              <a:rPr lang="en-US" dirty="0" smtClean="0"/>
              <a:t>1 11 0001</a:t>
            </a:r>
          </a:p>
          <a:p>
            <a:r>
              <a:rPr lang="en-US" dirty="0" smtClean="0"/>
              <a:t>1 1 01110</a:t>
            </a:r>
          </a:p>
          <a:p>
            <a:r>
              <a:rPr lang="en-US" dirty="0" smtClean="0"/>
              <a:t>-----------------------</a:t>
            </a:r>
          </a:p>
          <a:p>
            <a:r>
              <a:rPr lang="en-US" dirty="0" smtClean="0"/>
              <a:t>0011111  = 5</a:t>
            </a:r>
            <a:endParaRPr lang="en-US" dirty="0"/>
          </a:p>
          <a:p>
            <a:endParaRPr lang="en-US" dirty="0" smtClean="0"/>
          </a:p>
          <a:p>
            <a:r>
              <a:rPr lang="en-US" dirty="0" err="1" smtClean="0"/>
              <a:t>Barun</a:t>
            </a:r>
            <a:endParaRPr lang="en-US" dirty="0" smtClean="0"/>
          </a:p>
          <a:p>
            <a:r>
              <a:rPr lang="en-US" dirty="0" err="1" smtClean="0"/>
              <a:t>Beran</a:t>
            </a:r>
            <a:endParaRPr lang="en-US" dirty="0" smtClean="0"/>
          </a:p>
          <a:p>
            <a:r>
              <a:rPr lang="en-US" dirty="0" smtClean="0"/>
              <a:t>------------</a:t>
            </a:r>
          </a:p>
          <a:p>
            <a:r>
              <a:rPr lang="en-US" dirty="0" smtClean="0"/>
              <a:t>0+1+0+1+0  = 2</a:t>
            </a:r>
            <a:endParaRPr lang="en-US" dirty="0"/>
          </a:p>
        </p:txBody>
      </p:sp>
    </p:spTree>
    <p:extLst>
      <p:ext uri="{BB962C8B-B14F-4D97-AF65-F5344CB8AC3E}">
        <p14:creationId xmlns:p14="http://schemas.microsoft.com/office/powerpoint/2010/main" val="161495495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911"/>
            <a:ext cx="7417415" cy="646331"/>
          </a:xfrm>
          <a:prstGeom prst="rect">
            <a:avLst/>
          </a:prstGeom>
        </p:spPr>
        <p:txBody>
          <a:bodyPr wrap="none">
            <a:spAutoFit/>
          </a:bodyPr>
          <a:lstStyle/>
          <a:p>
            <a:r>
              <a:rPr lang="en-US" b="1" dirty="0"/>
              <a:t>Dissimilarities between Data Objects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948" y="1252025"/>
            <a:ext cx="16281969" cy="12519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010780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
            <a:ext cx="18603309" cy="11017183"/>
          </a:xfrm>
          <a:prstGeom prst="rect">
            <a:avLst/>
          </a:prstGeom>
        </p:spPr>
        <p:txBody>
          <a:bodyPr wrap="square">
            <a:spAutoFit/>
          </a:bodyPr>
          <a:lstStyle/>
          <a:p>
            <a:pPr>
              <a:lnSpc>
                <a:spcPct val="200000"/>
              </a:lnSpc>
            </a:pPr>
            <a:r>
              <a:rPr lang="en-US" dirty="0"/>
              <a:t>Distances, such as the Euclidean distance, have some well-known properties. If </a:t>
            </a:r>
            <a:r>
              <a:rPr lang="en-US" i="1" dirty="0"/>
              <a:t>d(x, y)</a:t>
            </a:r>
            <a:r>
              <a:rPr lang="en-US" dirty="0"/>
              <a:t> is the distance between two points, </a:t>
            </a:r>
            <a:r>
              <a:rPr lang="en-US" i="1" dirty="0"/>
              <a:t>x</a:t>
            </a:r>
            <a:r>
              <a:rPr lang="en-US" dirty="0"/>
              <a:t> and </a:t>
            </a:r>
            <a:r>
              <a:rPr lang="en-US" i="1" dirty="0"/>
              <a:t>y</a:t>
            </a:r>
            <a:r>
              <a:rPr lang="en-US" dirty="0"/>
              <a:t>, then the following properties hold.</a:t>
            </a:r>
          </a:p>
          <a:p>
            <a:pPr>
              <a:lnSpc>
                <a:spcPct val="200000"/>
              </a:lnSpc>
            </a:pPr>
            <a:r>
              <a:rPr lang="en-US" b="1" dirty="0"/>
              <a:t>Positivity</a:t>
            </a:r>
            <a:endParaRPr lang="en-US" dirty="0"/>
          </a:p>
          <a:p>
            <a:pPr>
              <a:lnSpc>
                <a:spcPct val="200000"/>
              </a:lnSpc>
            </a:pPr>
            <a:r>
              <a:rPr lang="en-US" dirty="0"/>
              <a:t>a) </a:t>
            </a:r>
            <a:r>
              <a:rPr lang="en-US" i="1" dirty="0"/>
              <a:t>d(x, y) &gt; 0</a:t>
            </a:r>
            <a:r>
              <a:rPr lang="en-US" dirty="0"/>
              <a:t> for all </a:t>
            </a:r>
            <a:r>
              <a:rPr lang="en-US" i="1" dirty="0"/>
              <a:t>x</a:t>
            </a:r>
            <a:r>
              <a:rPr lang="en-US" dirty="0"/>
              <a:t> and </a:t>
            </a:r>
            <a:r>
              <a:rPr lang="en-US" i="1" dirty="0"/>
              <a:t>y</a:t>
            </a:r>
            <a:r>
              <a:rPr lang="en-US" dirty="0"/>
              <a:t>,</a:t>
            </a:r>
          </a:p>
          <a:p>
            <a:pPr>
              <a:lnSpc>
                <a:spcPct val="200000"/>
              </a:lnSpc>
            </a:pPr>
            <a:r>
              <a:rPr lang="en-US" dirty="0"/>
              <a:t>b) </a:t>
            </a:r>
            <a:r>
              <a:rPr lang="en-US" i="1" dirty="0"/>
              <a:t>d(x, y) = 0</a:t>
            </a:r>
            <a:r>
              <a:rPr lang="en-US" dirty="0"/>
              <a:t> only if </a:t>
            </a:r>
            <a:r>
              <a:rPr lang="en-US" i="1" dirty="0"/>
              <a:t>x = y</a:t>
            </a:r>
            <a:endParaRPr lang="en-US" dirty="0"/>
          </a:p>
          <a:p>
            <a:pPr>
              <a:lnSpc>
                <a:spcPct val="200000"/>
              </a:lnSpc>
            </a:pPr>
            <a:r>
              <a:rPr lang="en-US" dirty="0"/>
              <a:t>2.</a:t>
            </a:r>
            <a:r>
              <a:rPr lang="en-US" b="1" dirty="0"/>
              <a:t> Symmetry</a:t>
            </a:r>
            <a:r>
              <a:rPr lang="en-US" dirty="0"/>
              <a:t/>
            </a:r>
            <a:br>
              <a:rPr lang="en-US" dirty="0"/>
            </a:br>
            <a:r>
              <a:rPr lang="en-US" i="1" dirty="0"/>
              <a:t>d(x, y) = d(y, x)</a:t>
            </a:r>
            <a:r>
              <a:rPr lang="en-US" dirty="0"/>
              <a:t> for all </a:t>
            </a:r>
            <a:r>
              <a:rPr lang="en-US" i="1" dirty="0"/>
              <a:t>x</a:t>
            </a:r>
            <a:r>
              <a:rPr lang="en-US" dirty="0"/>
              <a:t> and </a:t>
            </a:r>
            <a:r>
              <a:rPr lang="en-US" i="1" dirty="0"/>
              <a:t>y</a:t>
            </a:r>
            <a:endParaRPr lang="en-US" dirty="0"/>
          </a:p>
          <a:p>
            <a:pPr>
              <a:lnSpc>
                <a:spcPct val="200000"/>
              </a:lnSpc>
            </a:pPr>
            <a:r>
              <a:rPr lang="en-US" dirty="0"/>
              <a:t>3. </a:t>
            </a:r>
            <a:r>
              <a:rPr lang="en-US" b="1" dirty="0"/>
              <a:t>Triangle Inequality</a:t>
            </a:r>
            <a:endParaRPr lang="en-US" dirty="0"/>
          </a:p>
          <a:p>
            <a:pPr>
              <a:lnSpc>
                <a:spcPct val="200000"/>
              </a:lnSpc>
            </a:pPr>
            <a:r>
              <a:rPr lang="en-US" i="1" dirty="0"/>
              <a:t>d(x, z) ≤ d(x, y) + d(y, z)</a:t>
            </a:r>
            <a:r>
              <a:rPr lang="en-US" dirty="0"/>
              <a:t> for all points </a:t>
            </a:r>
            <a:r>
              <a:rPr lang="en-US" i="1" dirty="0"/>
              <a:t>x, y </a:t>
            </a:r>
            <a:r>
              <a:rPr lang="en-US" dirty="0"/>
              <a:t>and </a:t>
            </a:r>
            <a:r>
              <a:rPr lang="en-US" i="1" dirty="0"/>
              <a:t>z</a:t>
            </a:r>
            <a:endParaRPr lang="en-US" dirty="0"/>
          </a:p>
          <a:p>
            <a:pPr>
              <a:lnSpc>
                <a:spcPct val="200000"/>
              </a:lnSpc>
            </a:pPr>
            <a:r>
              <a:rPr lang="en-US" dirty="0"/>
              <a:t>The measures that satisfy all three properties are called </a:t>
            </a:r>
            <a:r>
              <a:rPr lang="en-US" b="1" dirty="0"/>
              <a:t>metrics.</a:t>
            </a:r>
            <a:endParaRPr lang="en-US" dirty="0"/>
          </a:p>
        </p:txBody>
      </p:sp>
    </p:spTree>
    <p:extLst>
      <p:ext uri="{BB962C8B-B14F-4D97-AF65-F5344CB8AC3E}">
        <p14:creationId xmlns:p14="http://schemas.microsoft.com/office/powerpoint/2010/main" val="257679832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8379"/>
            <a:ext cx="24377650" cy="8801192"/>
          </a:xfrm>
          <a:prstGeom prst="rect">
            <a:avLst/>
          </a:prstGeom>
        </p:spPr>
        <p:txBody>
          <a:bodyPr wrap="square">
            <a:spAutoFit/>
          </a:bodyPr>
          <a:lstStyle/>
          <a:p>
            <a:pPr>
              <a:lnSpc>
                <a:spcPct val="200000"/>
              </a:lnSpc>
            </a:pPr>
            <a:r>
              <a:rPr lang="en-US" b="1" dirty="0"/>
              <a:t>Similarities between Data Objects</a:t>
            </a:r>
          </a:p>
          <a:p>
            <a:pPr>
              <a:lnSpc>
                <a:spcPct val="200000"/>
              </a:lnSpc>
            </a:pPr>
            <a:r>
              <a:rPr lang="en-US" dirty="0"/>
              <a:t>For similarities, the triangle inequality typically does not hold, but symmetry and positivity typically do. To be explicit, if </a:t>
            </a:r>
            <a:r>
              <a:rPr lang="en-US" i="1" dirty="0"/>
              <a:t>s(x, y)</a:t>
            </a:r>
            <a:r>
              <a:rPr lang="en-US" dirty="0"/>
              <a:t> is the similarity between points </a:t>
            </a:r>
            <a:r>
              <a:rPr lang="en-US" i="1" dirty="0"/>
              <a:t>x</a:t>
            </a:r>
            <a:r>
              <a:rPr lang="en-US" dirty="0"/>
              <a:t> and </a:t>
            </a:r>
            <a:r>
              <a:rPr lang="en-US" i="1" dirty="0"/>
              <a:t>y</a:t>
            </a:r>
            <a:r>
              <a:rPr lang="en-US" dirty="0"/>
              <a:t>, then the typical properties of similarities are the following:</a:t>
            </a:r>
          </a:p>
          <a:p>
            <a:pPr>
              <a:lnSpc>
                <a:spcPct val="200000"/>
              </a:lnSpc>
            </a:pPr>
            <a:r>
              <a:rPr lang="en-US" i="1" dirty="0"/>
              <a:t>s(x, y) = 1</a:t>
            </a:r>
            <a:r>
              <a:rPr lang="en-US" dirty="0"/>
              <a:t> only if </a:t>
            </a:r>
            <a:r>
              <a:rPr lang="en-US" i="1" dirty="0"/>
              <a:t>x = y</a:t>
            </a:r>
            <a:r>
              <a:rPr lang="en-US" dirty="0"/>
              <a:t>. (0 ≤ </a:t>
            </a:r>
            <a:r>
              <a:rPr lang="en-US" i="1" dirty="0"/>
              <a:t>s</a:t>
            </a:r>
            <a:r>
              <a:rPr lang="en-US" dirty="0"/>
              <a:t> ≤ 1)</a:t>
            </a:r>
          </a:p>
          <a:p>
            <a:pPr>
              <a:lnSpc>
                <a:spcPct val="200000"/>
              </a:lnSpc>
            </a:pPr>
            <a:r>
              <a:rPr lang="en-US" i="1" dirty="0"/>
              <a:t>s(x, y) = s(y, x)</a:t>
            </a:r>
            <a:r>
              <a:rPr lang="en-US" dirty="0"/>
              <a:t> for all </a:t>
            </a:r>
            <a:r>
              <a:rPr lang="en-US" i="1" dirty="0"/>
              <a:t>x</a:t>
            </a:r>
            <a:r>
              <a:rPr lang="en-US" dirty="0"/>
              <a:t> and </a:t>
            </a:r>
            <a:r>
              <a:rPr lang="en-US" i="1" dirty="0"/>
              <a:t>y</a:t>
            </a:r>
            <a:r>
              <a:rPr lang="en-US" dirty="0"/>
              <a:t>. (Symmetry)</a:t>
            </a:r>
          </a:p>
          <a:p>
            <a:pPr>
              <a:lnSpc>
                <a:spcPct val="200000"/>
              </a:lnSpc>
            </a:pPr>
            <a:r>
              <a:rPr lang="en-US" dirty="0"/>
              <a:t>There is no general analog of the triangle inequality for similarity measure.</a:t>
            </a:r>
          </a:p>
          <a:p>
            <a:pPr>
              <a:lnSpc>
                <a:spcPct val="200000"/>
              </a:lnSpc>
            </a:pPr>
            <a:r>
              <a:rPr lang="en-US" b="1" dirty="0"/>
              <a:t>Similarity Measures for Binary Data </a:t>
            </a:r>
            <a:r>
              <a:rPr lang="en-US" dirty="0"/>
              <a:t>are called</a:t>
            </a:r>
            <a:r>
              <a:rPr lang="en-US" b="1" dirty="0"/>
              <a:t> similarity coefficients </a:t>
            </a:r>
            <a:r>
              <a:rPr lang="en-US" dirty="0"/>
              <a:t>and typically have values between 0 and 1. The comparison between two binary objects is done using the following four quantities:</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732813"/>
            <a:ext cx="16080828" cy="5042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902080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984" y="0"/>
            <a:ext cx="18625699" cy="13056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665841"/>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8035752" cy="1356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6651788"/>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 y="22697"/>
            <a:ext cx="24377651" cy="1754326"/>
          </a:xfrm>
          <a:prstGeom prst="rect">
            <a:avLst/>
          </a:prstGeom>
          <a:noFill/>
        </p:spPr>
        <p:txBody>
          <a:bodyPr wrap="square" rtlCol="0">
            <a:spAutoFit/>
          </a:bodyPr>
          <a:lstStyle/>
          <a:p>
            <a:pPr>
              <a:lnSpc>
                <a:spcPct val="150000"/>
              </a:lnSpc>
            </a:pPr>
            <a:r>
              <a:rPr lang="en-US" dirty="0" smtClean="0"/>
              <a:t>Q. Using the given snapshot of a movie recommender system, find the </a:t>
            </a:r>
            <a:r>
              <a:rPr lang="en-US" dirty="0" err="1" smtClean="0"/>
              <a:t>Jaccard’s</a:t>
            </a:r>
            <a:r>
              <a:rPr lang="en-US" dirty="0" smtClean="0"/>
              <a:t> coefficient and Matching coefficient between (a) User 1 and User 3 (b) User 2 and User 3.</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21786883"/>
              </p:ext>
            </p:extLst>
          </p:nvPr>
        </p:nvGraphicFramePr>
        <p:xfrm>
          <a:off x="279217" y="2124746"/>
          <a:ext cx="10062962" cy="4267200"/>
        </p:xfrm>
        <a:graphic>
          <a:graphicData uri="http://schemas.openxmlformats.org/drawingml/2006/table">
            <a:tbl>
              <a:tblPr firstRow="1" bandRow="1">
                <a:tableStyleId>{5C22544A-7EE6-4342-B048-85BDC9FD1C3A}</a:tableStyleId>
              </a:tblPr>
              <a:tblGrid>
                <a:gridCol w="4513501"/>
                <a:gridCol w="1765737"/>
                <a:gridCol w="1923393"/>
                <a:gridCol w="1860331"/>
              </a:tblGrid>
              <a:tr h="370840">
                <a:tc>
                  <a:txBody>
                    <a:bodyPr/>
                    <a:lstStyle/>
                    <a:p>
                      <a:pPr algn="ctr"/>
                      <a:endParaRPr lang="en-US" sz="3400" dirty="0"/>
                    </a:p>
                  </a:txBody>
                  <a:tcPr/>
                </a:tc>
                <a:tc>
                  <a:txBody>
                    <a:bodyPr/>
                    <a:lstStyle/>
                    <a:p>
                      <a:pPr algn="ctr"/>
                      <a:r>
                        <a:rPr lang="en-US" sz="3400" dirty="0" smtClean="0"/>
                        <a:t>User 1</a:t>
                      </a:r>
                      <a:endParaRPr lang="en-US" sz="3400" dirty="0"/>
                    </a:p>
                  </a:txBody>
                  <a:tcPr/>
                </a:tc>
                <a:tc>
                  <a:txBody>
                    <a:bodyPr/>
                    <a:lstStyle/>
                    <a:p>
                      <a:pPr algn="ctr"/>
                      <a:r>
                        <a:rPr lang="en-US" sz="3400" dirty="0" smtClean="0"/>
                        <a:t>User 2</a:t>
                      </a:r>
                      <a:endParaRPr lang="en-US" sz="3400" dirty="0"/>
                    </a:p>
                  </a:txBody>
                  <a:tcPr/>
                </a:tc>
                <a:tc>
                  <a:txBody>
                    <a:bodyPr/>
                    <a:lstStyle/>
                    <a:p>
                      <a:pPr algn="ctr"/>
                      <a:r>
                        <a:rPr lang="en-US" sz="3400" dirty="0" smtClean="0"/>
                        <a:t>User 3</a:t>
                      </a:r>
                      <a:endParaRPr lang="en-US" sz="3400" dirty="0"/>
                    </a:p>
                  </a:txBody>
                  <a:tcPr/>
                </a:tc>
              </a:tr>
              <a:tr h="370840">
                <a:tc>
                  <a:txBody>
                    <a:bodyPr/>
                    <a:lstStyle/>
                    <a:p>
                      <a:pPr algn="ctr"/>
                      <a:r>
                        <a:rPr lang="en-US" sz="3400" dirty="0" smtClean="0"/>
                        <a:t>There will be blood</a:t>
                      </a:r>
                      <a:endParaRPr lang="en-US" sz="3400" dirty="0"/>
                    </a:p>
                  </a:txBody>
                  <a:tcPr/>
                </a:tc>
                <a:tc>
                  <a:txBody>
                    <a:bodyPr/>
                    <a:lstStyle/>
                    <a:p>
                      <a:pPr algn="ctr"/>
                      <a:r>
                        <a:rPr lang="en-US" sz="3400" dirty="0" smtClean="0"/>
                        <a:t>1</a:t>
                      </a:r>
                      <a:endParaRPr lang="en-US" sz="3400" dirty="0"/>
                    </a:p>
                  </a:txBody>
                  <a:tcPr/>
                </a:tc>
                <a:tc>
                  <a:txBody>
                    <a:bodyPr/>
                    <a:lstStyle/>
                    <a:p>
                      <a:pPr algn="ctr"/>
                      <a:r>
                        <a:rPr lang="en-US" sz="3400" dirty="0" smtClean="0"/>
                        <a:t>0</a:t>
                      </a:r>
                      <a:endParaRPr lang="en-US" sz="3400" dirty="0"/>
                    </a:p>
                  </a:txBody>
                  <a:tcPr/>
                </a:tc>
                <a:tc>
                  <a:txBody>
                    <a:bodyPr/>
                    <a:lstStyle/>
                    <a:p>
                      <a:pPr algn="ctr"/>
                      <a:r>
                        <a:rPr lang="en-US" sz="3400" dirty="0" smtClean="0"/>
                        <a:t>0</a:t>
                      </a:r>
                      <a:endParaRPr lang="en-US" sz="3400" dirty="0"/>
                    </a:p>
                  </a:txBody>
                  <a:tcPr/>
                </a:tc>
              </a:tr>
              <a:tr h="370840">
                <a:tc>
                  <a:txBody>
                    <a:bodyPr/>
                    <a:lstStyle/>
                    <a:p>
                      <a:pPr algn="ctr"/>
                      <a:r>
                        <a:rPr lang="en-US" sz="3400" dirty="0" smtClean="0"/>
                        <a:t>Gravity</a:t>
                      </a:r>
                      <a:endParaRPr lang="en-US" sz="3400" dirty="0"/>
                    </a:p>
                  </a:txBody>
                  <a:tcPr/>
                </a:tc>
                <a:tc>
                  <a:txBody>
                    <a:bodyPr/>
                    <a:lstStyle/>
                    <a:p>
                      <a:pPr algn="ctr"/>
                      <a:r>
                        <a:rPr lang="en-US" sz="3400" dirty="0" smtClean="0"/>
                        <a:t>0</a:t>
                      </a:r>
                      <a:endParaRPr lang="en-US" sz="3400" dirty="0"/>
                    </a:p>
                  </a:txBody>
                  <a:tcPr/>
                </a:tc>
                <a:tc>
                  <a:txBody>
                    <a:bodyPr/>
                    <a:lstStyle/>
                    <a:p>
                      <a:pPr algn="ctr"/>
                      <a:r>
                        <a:rPr lang="en-US" sz="3400" dirty="0" smtClean="0"/>
                        <a:t>1</a:t>
                      </a:r>
                      <a:endParaRPr lang="en-US" sz="3400" dirty="0"/>
                    </a:p>
                  </a:txBody>
                  <a:tcPr/>
                </a:tc>
                <a:tc>
                  <a:txBody>
                    <a:bodyPr/>
                    <a:lstStyle/>
                    <a:p>
                      <a:pPr algn="ctr"/>
                      <a:r>
                        <a:rPr lang="en-US" sz="3400" dirty="0" smtClean="0"/>
                        <a:t>1</a:t>
                      </a:r>
                      <a:endParaRPr lang="en-US" sz="3400" dirty="0"/>
                    </a:p>
                  </a:txBody>
                  <a:tcPr/>
                </a:tc>
              </a:tr>
              <a:tr h="370840">
                <a:tc>
                  <a:txBody>
                    <a:bodyPr/>
                    <a:lstStyle/>
                    <a:p>
                      <a:pPr algn="ctr"/>
                      <a:r>
                        <a:rPr lang="en-US" sz="3400" dirty="0" smtClean="0"/>
                        <a:t>X-Men</a:t>
                      </a:r>
                      <a:endParaRPr lang="en-US" sz="3400" dirty="0"/>
                    </a:p>
                  </a:txBody>
                  <a:tcPr/>
                </a:tc>
                <a:tc>
                  <a:txBody>
                    <a:bodyPr/>
                    <a:lstStyle/>
                    <a:p>
                      <a:pPr algn="ctr"/>
                      <a:r>
                        <a:rPr lang="en-US" sz="3400" dirty="0" smtClean="0"/>
                        <a:t>0</a:t>
                      </a:r>
                      <a:endParaRPr lang="en-US" sz="3400" dirty="0"/>
                    </a:p>
                  </a:txBody>
                  <a:tcPr/>
                </a:tc>
                <a:tc>
                  <a:txBody>
                    <a:bodyPr/>
                    <a:lstStyle/>
                    <a:p>
                      <a:pPr algn="ctr"/>
                      <a:r>
                        <a:rPr lang="en-US" sz="3400" dirty="0" smtClean="0"/>
                        <a:t>0</a:t>
                      </a:r>
                      <a:endParaRPr lang="en-US" sz="3400" dirty="0"/>
                    </a:p>
                  </a:txBody>
                  <a:tcPr/>
                </a:tc>
                <a:tc>
                  <a:txBody>
                    <a:bodyPr/>
                    <a:lstStyle/>
                    <a:p>
                      <a:pPr algn="ctr"/>
                      <a:r>
                        <a:rPr lang="en-US" sz="3400" dirty="0" smtClean="0"/>
                        <a:t>1</a:t>
                      </a:r>
                      <a:endParaRPr lang="en-US" sz="3400" dirty="0"/>
                    </a:p>
                  </a:txBody>
                  <a:tcPr/>
                </a:tc>
              </a:tr>
              <a:tr h="370840">
                <a:tc>
                  <a:txBody>
                    <a:bodyPr/>
                    <a:lstStyle/>
                    <a:p>
                      <a:pPr algn="ctr"/>
                      <a:r>
                        <a:rPr lang="en-US" sz="3400" dirty="0" smtClean="0"/>
                        <a:t>Inception</a:t>
                      </a:r>
                      <a:endParaRPr lang="en-US" sz="3400" dirty="0"/>
                    </a:p>
                  </a:txBody>
                  <a:tcPr/>
                </a:tc>
                <a:tc>
                  <a:txBody>
                    <a:bodyPr/>
                    <a:lstStyle/>
                    <a:p>
                      <a:pPr algn="ctr"/>
                      <a:r>
                        <a:rPr lang="en-US" sz="3400" dirty="0" smtClean="0"/>
                        <a:t>0</a:t>
                      </a:r>
                      <a:endParaRPr lang="en-US" sz="3400" dirty="0"/>
                    </a:p>
                  </a:txBody>
                  <a:tcPr/>
                </a:tc>
                <a:tc>
                  <a:txBody>
                    <a:bodyPr/>
                    <a:lstStyle/>
                    <a:p>
                      <a:pPr algn="ctr"/>
                      <a:r>
                        <a:rPr lang="en-US" sz="3400" dirty="0" smtClean="0"/>
                        <a:t>1</a:t>
                      </a:r>
                      <a:endParaRPr lang="en-US" sz="3400" dirty="0"/>
                    </a:p>
                  </a:txBody>
                  <a:tcPr/>
                </a:tc>
                <a:tc>
                  <a:txBody>
                    <a:bodyPr/>
                    <a:lstStyle/>
                    <a:p>
                      <a:pPr algn="ctr"/>
                      <a:r>
                        <a:rPr lang="en-US" sz="3400" dirty="0" smtClean="0"/>
                        <a:t>1</a:t>
                      </a:r>
                      <a:endParaRPr lang="en-US" sz="3400" dirty="0"/>
                    </a:p>
                  </a:txBody>
                  <a:tcPr/>
                </a:tc>
              </a:tr>
              <a:tr h="370840">
                <a:tc>
                  <a:txBody>
                    <a:bodyPr/>
                    <a:lstStyle/>
                    <a:p>
                      <a:pPr algn="ctr"/>
                      <a:r>
                        <a:rPr lang="en-US" sz="3400" dirty="0" smtClean="0"/>
                        <a:t>Jurassic Park</a:t>
                      </a:r>
                      <a:endParaRPr lang="en-US" sz="3400" dirty="0"/>
                    </a:p>
                  </a:txBody>
                  <a:tcPr/>
                </a:tc>
                <a:tc>
                  <a:txBody>
                    <a:bodyPr/>
                    <a:lstStyle/>
                    <a:p>
                      <a:pPr algn="ctr"/>
                      <a:r>
                        <a:rPr lang="en-US" sz="3400" dirty="0" smtClean="0"/>
                        <a:t>1</a:t>
                      </a:r>
                      <a:endParaRPr lang="en-US" sz="3400" dirty="0"/>
                    </a:p>
                  </a:txBody>
                  <a:tcPr/>
                </a:tc>
                <a:tc>
                  <a:txBody>
                    <a:bodyPr/>
                    <a:lstStyle/>
                    <a:p>
                      <a:pPr algn="ctr"/>
                      <a:r>
                        <a:rPr lang="en-US" sz="3400" dirty="0" smtClean="0"/>
                        <a:t>0</a:t>
                      </a:r>
                      <a:endParaRPr lang="en-US" sz="3400" dirty="0"/>
                    </a:p>
                  </a:txBody>
                  <a:tcPr/>
                </a:tc>
                <a:tc>
                  <a:txBody>
                    <a:bodyPr/>
                    <a:lstStyle/>
                    <a:p>
                      <a:pPr algn="ctr"/>
                      <a:r>
                        <a:rPr lang="en-US" sz="3400" dirty="0" smtClean="0"/>
                        <a:t>0</a:t>
                      </a:r>
                      <a:endParaRPr lang="en-US" sz="3400" dirty="0"/>
                    </a:p>
                  </a:txBody>
                  <a:tcPr/>
                </a:tc>
              </a:tr>
              <a:tr h="370840">
                <a:tc>
                  <a:txBody>
                    <a:bodyPr/>
                    <a:lstStyle/>
                    <a:p>
                      <a:pPr algn="ctr"/>
                      <a:r>
                        <a:rPr lang="en-US" sz="3400" dirty="0" smtClean="0"/>
                        <a:t>Avengers: End</a:t>
                      </a:r>
                      <a:r>
                        <a:rPr lang="en-US" sz="3400" baseline="0" dirty="0" smtClean="0"/>
                        <a:t> Game</a:t>
                      </a:r>
                      <a:endParaRPr lang="en-US" sz="3400" dirty="0"/>
                    </a:p>
                  </a:txBody>
                  <a:tcPr/>
                </a:tc>
                <a:tc>
                  <a:txBody>
                    <a:bodyPr/>
                    <a:lstStyle/>
                    <a:p>
                      <a:pPr algn="ctr"/>
                      <a:r>
                        <a:rPr lang="en-US" sz="3400" dirty="0" smtClean="0"/>
                        <a:t>1</a:t>
                      </a:r>
                      <a:endParaRPr lang="en-US" sz="3400" dirty="0"/>
                    </a:p>
                  </a:txBody>
                  <a:tcPr/>
                </a:tc>
                <a:tc>
                  <a:txBody>
                    <a:bodyPr/>
                    <a:lstStyle/>
                    <a:p>
                      <a:pPr algn="ctr"/>
                      <a:r>
                        <a:rPr lang="en-US" sz="3400" dirty="0" smtClean="0"/>
                        <a:t>1</a:t>
                      </a:r>
                      <a:endParaRPr lang="en-US" sz="3400" dirty="0"/>
                    </a:p>
                  </a:txBody>
                  <a:tcPr/>
                </a:tc>
                <a:tc>
                  <a:txBody>
                    <a:bodyPr/>
                    <a:lstStyle/>
                    <a:p>
                      <a:pPr algn="ctr"/>
                      <a:r>
                        <a:rPr lang="en-US" sz="3400" dirty="0" smtClean="0"/>
                        <a:t>1</a:t>
                      </a:r>
                      <a:endParaRPr lang="en-US" sz="3400" dirty="0"/>
                    </a:p>
                  </a:txBody>
                  <a:tcPr/>
                </a:tc>
              </a:tr>
            </a:tbl>
          </a:graphicData>
        </a:graphic>
      </p:graphicFrame>
      <p:sp>
        <p:nvSpPr>
          <p:cNvPr id="6" name="Rectangle 5"/>
          <p:cNvSpPr/>
          <p:nvPr/>
        </p:nvSpPr>
        <p:spPr>
          <a:xfrm>
            <a:off x="279217" y="6616584"/>
            <a:ext cx="9905307" cy="678410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3200" b="1" dirty="0" smtClean="0">
                <a:solidFill>
                  <a:schemeClr val="tx1"/>
                </a:solidFill>
              </a:rPr>
              <a:t>Between User 1 &amp; User 3:</a:t>
            </a:r>
          </a:p>
          <a:p>
            <a:pPr>
              <a:lnSpc>
                <a:spcPct val="150000"/>
              </a:lnSpc>
            </a:pPr>
            <a:r>
              <a:rPr lang="en-US" sz="3200" dirty="0" err="1" smtClean="0">
                <a:solidFill>
                  <a:schemeClr val="tx1"/>
                </a:solidFill>
              </a:rPr>
              <a:t>Jaccard’s</a:t>
            </a:r>
            <a:r>
              <a:rPr lang="en-US" sz="3200" dirty="0" smtClean="0">
                <a:solidFill>
                  <a:schemeClr val="tx1"/>
                </a:solidFill>
              </a:rPr>
              <a:t> Coefficient=  1/6 </a:t>
            </a:r>
          </a:p>
          <a:p>
            <a:pPr>
              <a:lnSpc>
                <a:spcPct val="150000"/>
              </a:lnSpc>
            </a:pPr>
            <a:r>
              <a:rPr lang="en-US" sz="3200" dirty="0" smtClean="0">
                <a:solidFill>
                  <a:schemeClr val="tx1"/>
                </a:solidFill>
              </a:rPr>
              <a:t>Matching coefficient </a:t>
            </a:r>
            <a:r>
              <a:rPr lang="en-US" sz="3200" smtClean="0">
                <a:solidFill>
                  <a:schemeClr val="tx1"/>
                </a:solidFill>
              </a:rPr>
              <a:t>= 1/6</a:t>
            </a:r>
            <a:endParaRPr lang="en-US" sz="3200" dirty="0" smtClean="0">
              <a:solidFill>
                <a:schemeClr val="tx1"/>
              </a:solidFill>
            </a:endParaRPr>
          </a:p>
          <a:p>
            <a:pPr>
              <a:lnSpc>
                <a:spcPct val="150000"/>
              </a:lnSpc>
            </a:pPr>
            <a:endParaRPr lang="en-US" sz="3200" dirty="0">
              <a:solidFill>
                <a:schemeClr val="tx1"/>
              </a:solidFill>
            </a:endParaRPr>
          </a:p>
          <a:p>
            <a:pPr>
              <a:lnSpc>
                <a:spcPct val="150000"/>
              </a:lnSpc>
            </a:pPr>
            <a:r>
              <a:rPr lang="en-US" sz="3200" b="1" dirty="0" smtClean="0">
                <a:solidFill>
                  <a:schemeClr val="tx1"/>
                </a:solidFill>
              </a:rPr>
              <a:t>Between User 2 and User 3:</a:t>
            </a:r>
          </a:p>
          <a:p>
            <a:pPr>
              <a:lnSpc>
                <a:spcPct val="150000"/>
              </a:lnSpc>
            </a:pPr>
            <a:r>
              <a:rPr lang="en-US" sz="3200" dirty="0" err="1">
                <a:solidFill>
                  <a:schemeClr val="tx1"/>
                </a:solidFill>
              </a:rPr>
              <a:t>Jaccard’s</a:t>
            </a:r>
            <a:r>
              <a:rPr lang="en-US" sz="3200" dirty="0">
                <a:solidFill>
                  <a:schemeClr val="tx1"/>
                </a:solidFill>
              </a:rPr>
              <a:t> Coefficient=  </a:t>
            </a:r>
            <a:r>
              <a:rPr lang="en-US" sz="3200" dirty="0" smtClean="0">
                <a:solidFill>
                  <a:schemeClr val="tx1"/>
                </a:solidFill>
              </a:rPr>
              <a:t>3/4</a:t>
            </a:r>
            <a:endParaRPr lang="en-US" sz="3200" dirty="0">
              <a:solidFill>
                <a:schemeClr val="tx1"/>
              </a:solidFill>
            </a:endParaRPr>
          </a:p>
          <a:p>
            <a:pPr>
              <a:lnSpc>
                <a:spcPct val="150000"/>
              </a:lnSpc>
            </a:pPr>
            <a:r>
              <a:rPr lang="en-US" sz="3200" dirty="0">
                <a:solidFill>
                  <a:schemeClr val="tx1"/>
                </a:solidFill>
              </a:rPr>
              <a:t>Matching coefficient = </a:t>
            </a:r>
            <a:r>
              <a:rPr lang="en-US" sz="3200" dirty="0" smtClean="0">
                <a:solidFill>
                  <a:schemeClr val="tx1"/>
                </a:solidFill>
              </a:rPr>
              <a:t>5/6</a:t>
            </a:r>
            <a:endParaRPr lang="en-US" sz="3200" dirty="0">
              <a:solidFill>
                <a:schemeClr val="tx1"/>
              </a:solidFill>
            </a:endParaRPr>
          </a:p>
        </p:txBody>
      </p:sp>
    </p:spTree>
    <p:extLst>
      <p:ext uri="{BB962C8B-B14F-4D97-AF65-F5344CB8AC3E}">
        <p14:creationId xmlns:p14="http://schemas.microsoft.com/office/powerpoint/2010/main" val="8876972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9139338" cy="12367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6774510" y="5675586"/>
            <a:ext cx="6463862" cy="2308324"/>
          </a:xfrm>
          <a:prstGeom prst="rect">
            <a:avLst/>
          </a:prstGeom>
          <a:noFill/>
        </p:spPr>
        <p:txBody>
          <a:bodyPr wrap="square" rtlCol="0">
            <a:spAutoFit/>
          </a:bodyPr>
          <a:lstStyle/>
          <a:p>
            <a:r>
              <a:rPr lang="en-US" dirty="0" smtClean="0"/>
              <a:t>	</a:t>
            </a:r>
            <a:r>
              <a:rPr lang="en-US" dirty="0" err="1" smtClean="0"/>
              <a:t>cos</a:t>
            </a:r>
            <a:r>
              <a:rPr lang="en-US" dirty="0" smtClean="0"/>
              <a:t>     sin   tan</a:t>
            </a:r>
          </a:p>
          <a:p>
            <a:r>
              <a:rPr lang="en-US" dirty="0" smtClean="0"/>
              <a:t>D1 </a:t>
            </a:r>
            <a:r>
              <a:rPr lang="en-US" dirty="0" smtClean="0">
                <a:sym typeface="Wingdings" pitchFamily="2" charset="2"/>
              </a:rPr>
              <a:t>          0         1       2</a:t>
            </a:r>
          </a:p>
          <a:p>
            <a:r>
              <a:rPr lang="en-US" dirty="0" smtClean="0">
                <a:sym typeface="Wingdings" pitchFamily="2" charset="2"/>
              </a:rPr>
              <a:t>D2             1        2      3</a:t>
            </a:r>
          </a:p>
          <a:p>
            <a:r>
              <a:rPr lang="en-US" dirty="0" smtClean="0">
                <a:sym typeface="Wingdings" pitchFamily="2" charset="2"/>
              </a:rPr>
              <a:t>D3           2         1      1</a:t>
            </a:r>
            <a:endParaRPr lang="en-US" dirty="0"/>
          </a:p>
        </p:txBody>
      </p:sp>
    </p:spTree>
    <p:extLst>
      <p:ext uri="{BB962C8B-B14F-4D97-AF65-F5344CB8AC3E}">
        <p14:creationId xmlns:p14="http://schemas.microsoft.com/office/powerpoint/2010/main" val="354264405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02674"/>
            <a:ext cx="19115714" cy="7985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503983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2707006" cy="7914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27724" y="266370"/>
            <a:ext cx="11449925" cy="1206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0" y="12360163"/>
            <a:ext cx="14739933" cy="830997"/>
          </a:xfrm>
          <a:prstGeom prst="rect">
            <a:avLst/>
          </a:prstGeom>
          <a:noFill/>
        </p:spPr>
        <p:txBody>
          <a:bodyPr wrap="none" rtlCol="0">
            <a:spAutoFit/>
          </a:bodyPr>
          <a:lstStyle/>
          <a:p>
            <a:r>
              <a:rPr lang="en-US" sz="2400" dirty="0"/>
              <a:t>Correlation Example: </a:t>
            </a:r>
            <a:r>
              <a:rPr lang="en-US" sz="2400" dirty="0">
                <a:hlinkClick r:id="rId5"/>
              </a:rPr>
              <a:t>https://www.statisticshowto.com/probability-and-statistics/correlation-coefficient-formula</a:t>
            </a:r>
            <a:r>
              <a:rPr lang="en-US" sz="2400" dirty="0" smtClean="0">
                <a:hlinkClick r:id="rId5"/>
              </a:rPr>
              <a:t>/</a:t>
            </a:r>
            <a:endParaRPr lang="en-US" sz="2400" dirty="0" smtClean="0"/>
          </a:p>
          <a:p>
            <a:endParaRPr lang="en-US" sz="2400" dirty="0"/>
          </a:p>
        </p:txBody>
      </p:sp>
    </p:spTree>
    <p:extLst>
      <p:ext uri="{BB962C8B-B14F-4D97-AF65-F5344CB8AC3E}">
        <p14:creationId xmlns:p14="http://schemas.microsoft.com/office/powerpoint/2010/main" val="1593344649"/>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 y="22697"/>
            <a:ext cx="24377651" cy="6740307"/>
          </a:xfrm>
          <a:prstGeom prst="rect">
            <a:avLst/>
          </a:prstGeom>
          <a:noFill/>
        </p:spPr>
        <p:txBody>
          <a:bodyPr wrap="square" rtlCol="0">
            <a:spAutoFit/>
          </a:bodyPr>
          <a:lstStyle/>
          <a:p>
            <a:pPr>
              <a:lnSpc>
                <a:spcPct val="200000"/>
              </a:lnSpc>
            </a:pPr>
            <a:r>
              <a:rPr lang="en-US" b="1" dirty="0" smtClean="0"/>
              <a:t>Introduction:</a:t>
            </a:r>
          </a:p>
          <a:p>
            <a:pPr>
              <a:lnSpc>
                <a:spcPct val="200000"/>
              </a:lnSpc>
            </a:pPr>
            <a:r>
              <a:rPr lang="en-US" dirty="0"/>
              <a:t>The term proximity between two objects is a function of the proximity between the corresponding attributes of the two objects. Proximity measures refer to the </a:t>
            </a:r>
            <a:r>
              <a:rPr lang="en-US" b="1" dirty="0"/>
              <a:t>Measures of Similarity and Dissimilarity</a:t>
            </a:r>
            <a:r>
              <a:rPr lang="en-US" dirty="0"/>
              <a:t>. </a:t>
            </a:r>
            <a:endParaRPr lang="en-US" dirty="0" smtClean="0"/>
          </a:p>
          <a:p>
            <a:pPr>
              <a:lnSpc>
                <a:spcPct val="200000"/>
              </a:lnSpc>
            </a:pPr>
            <a:r>
              <a:rPr lang="en-US" dirty="0" smtClean="0"/>
              <a:t>Similarity </a:t>
            </a:r>
            <a:r>
              <a:rPr lang="en-US" dirty="0"/>
              <a:t>and Dissimilarity are important because they are used by a number of data mining techniques, such as clustering, nearest </a:t>
            </a:r>
            <a:r>
              <a:rPr lang="en-US" dirty="0" err="1"/>
              <a:t>neighbour</a:t>
            </a:r>
            <a:r>
              <a:rPr lang="en-US" dirty="0"/>
              <a:t> classification, and anomaly detection</a:t>
            </a:r>
            <a:r>
              <a:rPr lang="en-US" dirty="0" smtClean="0"/>
              <a:t>.</a:t>
            </a:r>
          </a:p>
          <a:p>
            <a:pPr>
              <a:lnSpc>
                <a:spcPct val="200000"/>
              </a:lnSpc>
            </a:pPr>
            <a:r>
              <a:rPr lang="en-US" b="1" dirty="0"/>
              <a:t> </a:t>
            </a:r>
            <a:endParaRPr lang="en-US" dirty="0"/>
          </a:p>
        </p:txBody>
      </p:sp>
    </p:spTree>
    <p:extLst>
      <p:ext uri="{BB962C8B-B14F-4D97-AF65-F5344CB8AC3E}">
        <p14:creationId xmlns:p14="http://schemas.microsoft.com/office/powerpoint/2010/main" val="35511624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4661"/>
            <a:ext cx="24377650" cy="13388280"/>
          </a:xfrm>
          <a:prstGeom prst="rect">
            <a:avLst/>
          </a:prstGeom>
        </p:spPr>
        <p:txBody>
          <a:bodyPr wrap="square">
            <a:spAutoFit/>
          </a:bodyPr>
          <a:lstStyle/>
          <a:p>
            <a:pPr>
              <a:lnSpc>
                <a:spcPct val="200000"/>
              </a:lnSpc>
            </a:pPr>
            <a:r>
              <a:rPr lang="en-US" b="1" u="sng" dirty="0" smtClean="0"/>
              <a:t>The Chi-square goodness of fit test</a:t>
            </a:r>
            <a:r>
              <a:rPr lang="en-US" b="1" dirty="0" smtClean="0"/>
              <a:t>:</a:t>
            </a:r>
          </a:p>
          <a:p>
            <a:pPr>
              <a:lnSpc>
                <a:spcPct val="200000"/>
              </a:lnSpc>
            </a:pPr>
            <a:r>
              <a:rPr lang="en-US" b="1" dirty="0"/>
              <a:t>What is the goodness of fit?</a:t>
            </a:r>
          </a:p>
          <a:p>
            <a:pPr>
              <a:lnSpc>
                <a:spcPct val="200000"/>
              </a:lnSpc>
            </a:pPr>
            <a:r>
              <a:rPr lang="en-US" dirty="0" smtClean="0"/>
              <a:t>A </a:t>
            </a:r>
            <a:r>
              <a:rPr lang="en-US" dirty="0"/>
              <a:t>goodness-of-fit is a statistical technique. It is applied to measure “</a:t>
            </a:r>
            <a:r>
              <a:rPr lang="en-US" b="1" i="1" dirty="0"/>
              <a:t>how well the actual(observed) data points fit into a Machine Learning model</a:t>
            </a:r>
            <a:r>
              <a:rPr lang="en-US" dirty="0"/>
              <a:t>”. It summarizes the divergence between actual observed data points and expected data points in context to a statistical or Machine Learning model.</a:t>
            </a:r>
          </a:p>
          <a:p>
            <a:pPr>
              <a:lnSpc>
                <a:spcPct val="200000"/>
              </a:lnSpc>
            </a:pPr>
            <a:r>
              <a:rPr lang="en-US" dirty="0" smtClean="0"/>
              <a:t>Assessment </a:t>
            </a:r>
            <a:r>
              <a:rPr lang="en-US" dirty="0"/>
              <a:t>of divergence between the observed data points and model-predicted data points is critical to understand, a decision made on poorly fitting models might be badly misleading. A seasoned practitioner must examine the fitment of actual and model-predicted data points. </a:t>
            </a:r>
            <a:endParaRPr lang="en-US" dirty="0" smtClean="0"/>
          </a:p>
          <a:p>
            <a:pPr>
              <a:lnSpc>
                <a:spcPct val="200000"/>
              </a:lnSpc>
            </a:pPr>
            <a:r>
              <a:rPr lang="en-US" b="1" dirty="0"/>
              <a:t>Why do we test Goodness of fit?</a:t>
            </a:r>
          </a:p>
          <a:p>
            <a:pPr>
              <a:lnSpc>
                <a:spcPct val="200000"/>
              </a:lnSpc>
            </a:pPr>
            <a:r>
              <a:rPr lang="en-US" dirty="0" smtClean="0"/>
              <a:t>Goodness-of-fit </a:t>
            </a:r>
            <a:r>
              <a:rPr lang="en-US" dirty="0"/>
              <a:t>tests are statistical tests to determine whether a set of actual observed values match those predicted by the model. Goodness-of-fit tests are frequently applied in business decision making. For example, </a:t>
            </a:r>
            <a:r>
              <a:rPr lang="en-US" dirty="0" smtClean="0"/>
              <a:t>if we check linear </a:t>
            </a:r>
            <a:r>
              <a:rPr lang="en-US" dirty="0"/>
              <a:t>regression function. The goodness-of-fit test here will compare the actual observed values </a:t>
            </a:r>
            <a:r>
              <a:rPr lang="en-US" dirty="0" smtClean="0"/>
              <a:t>to </a:t>
            </a:r>
            <a:r>
              <a:rPr lang="en-US" dirty="0"/>
              <a:t>the predicted </a:t>
            </a:r>
            <a:r>
              <a:rPr lang="en-US" dirty="0" smtClean="0"/>
              <a:t>values.</a:t>
            </a:r>
            <a:endParaRPr lang="en-US" dirty="0"/>
          </a:p>
        </p:txBody>
      </p:sp>
    </p:spTree>
    <p:extLst>
      <p:ext uri="{BB962C8B-B14F-4D97-AF65-F5344CB8AC3E}">
        <p14:creationId xmlns:p14="http://schemas.microsoft.com/office/powerpoint/2010/main" val="318140580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739435" cy="6936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9434" y="-1"/>
            <a:ext cx="12561999" cy="745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39434" y="7455862"/>
            <a:ext cx="13638216" cy="5787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 y="7566955"/>
            <a:ext cx="10739434" cy="4524315"/>
          </a:xfrm>
          <a:prstGeom prst="rect">
            <a:avLst/>
          </a:prstGeom>
        </p:spPr>
        <p:txBody>
          <a:bodyPr wrap="square">
            <a:spAutoFit/>
          </a:bodyPr>
          <a:lstStyle/>
          <a:p>
            <a:r>
              <a:rPr lang="en-US" b="1" dirty="0"/>
              <a:t>What are the most common goodness of fit tests?</a:t>
            </a:r>
          </a:p>
          <a:p>
            <a:endParaRPr lang="en-US" dirty="0"/>
          </a:p>
          <a:p>
            <a:r>
              <a:rPr lang="en-US" dirty="0"/>
              <a:t>Broadly, the goodness of fit test categorization can be done based on the distribution of the </a:t>
            </a:r>
            <a:r>
              <a:rPr lang="en-US" dirty="0" smtClean="0"/>
              <a:t>predict and </a:t>
            </a:r>
            <a:r>
              <a:rPr lang="en-US" dirty="0"/>
              <a:t>variable of the dataset.</a:t>
            </a:r>
          </a:p>
          <a:p>
            <a:pPr marL="571500" indent="-571500">
              <a:buFont typeface="Arial" pitchFamily="34" charset="0"/>
              <a:buChar char="•"/>
            </a:pPr>
            <a:r>
              <a:rPr lang="en-US" dirty="0" smtClean="0"/>
              <a:t>    </a:t>
            </a:r>
            <a:r>
              <a:rPr lang="en-US" dirty="0"/>
              <a:t>The chi-square</a:t>
            </a:r>
          </a:p>
          <a:p>
            <a:pPr marL="571500" indent="-571500">
              <a:buFont typeface="Arial" pitchFamily="34" charset="0"/>
              <a:buChar char="•"/>
            </a:pPr>
            <a:r>
              <a:rPr lang="en-US" dirty="0"/>
              <a:t>    Kolmogorov-Smirnov</a:t>
            </a:r>
          </a:p>
          <a:p>
            <a:pPr marL="571500" indent="-571500">
              <a:buFont typeface="Arial" pitchFamily="34" charset="0"/>
              <a:buChar char="•"/>
            </a:pPr>
            <a:r>
              <a:rPr lang="en-US" dirty="0"/>
              <a:t>    Anderson-Darling</a:t>
            </a:r>
          </a:p>
        </p:txBody>
      </p:sp>
    </p:spTree>
    <p:extLst>
      <p:ext uri="{BB962C8B-B14F-4D97-AF65-F5344CB8AC3E}">
        <p14:creationId xmlns:p14="http://schemas.microsoft.com/office/powerpoint/2010/main" val="3004711408"/>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8048"/>
            <a:ext cx="24377649" cy="12557284"/>
          </a:xfrm>
          <a:prstGeom prst="rect">
            <a:avLst/>
          </a:prstGeom>
        </p:spPr>
        <p:txBody>
          <a:bodyPr wrap="square">
            <a:spAutoFit/>
          </a:bodyPr>
          <a:lstStyle/>
          <a:p>
            <a:pPr>
              <a:lnSpc>
                <a:spcPct val="150000"/>
              </a:lnSpc>
            </a:pPr>
            <a:r>
              <a:rPr lang="en-US" b="1" dirty="0"/>
              <a:t>The Chi-Square Goodness of Fit Test</a:t>
            </a:r>
          </a:p>
          <a:p>
            <a:pPr>
              <a:lnSpc>
                <a:spcPct val="150000"/>
              </a:lnSpc>
            </a:pPr>
            <a:r>
              <a:rPr lang="en-US" dirty="0" smtClean="0"/>
              <a:t>Chi-square </a:t>
            </a:r>
            <a:r>
              <a:rPr lang="en-US" dirty="0"/>
              <a:t>goodness of fit test is conducted when the </a:t>
            </a:r>
            <a:r>
              <a:rPr lang="en-US" dirty="0" err="1"/>
              <a:t>predictand</a:t>
            </a:r>
            <a:r>
              <a:rPr lang="en-US" dirty="0"/>
              <a:t> variable in the dataset is categorical. It is applied to determine whether sample data are consistent with a hypothesized distribution.</a:t>
            </a:r>
          </a:p>
          <a:p>
            <a:pPr>
              <a:lnSpc>
                <a:spcPct val="150000"/>
              </a:lnSpc>
            </a:pPr>
            <a:r>
              <a:rPr lang="en-US" b="1" dirty="0"/>
              <a:t>Chi-Square test can be applied when the distribution has the following </a:t>
            </a:r>
            <a:r>
              <a:rPr lang="en-US" b="1" dirty="0" smtClean="0"/>
              <a:t>characteristics:</a:t>
            </a:r>
            <a:endParaRPr lang="en-US" b="1" dirty="0"/>
          </a:p>
          <a:p>
            <a:pPr marL="571500" indent="-571500">
              <a:lnSpc>
                <a:spcPct val="150000"/>
              </a:lnSpc>
              <a:buFont typeface="Arial" pitchFamily="34" charset="0"/>
              <a:buChar char="•"/>
            </a:pPr>
            <a:r>
              <a:rPr lang="en-US" dirty="0" smtClean="0"/>
              <a:t>The </a:t>
            </a:r>
            <a:r>
              <a:rPr lang="en-US" dirty="0"/>
              <a:t>sampling method is random.</a:t>
            </a:r>
          </a:p>
          <a:p>
            <a:pPr marL="571500" indent="-571500">
              <a:lnSpc>
                <a:spcPct val="150000"/>
              </a:lnSpc>
              <a:buFont typeface="Arial" pitchFamily="34" charset="0"/>
              <a:buChar char="•"/>
            </a:pPr>
            <a:r>
              <a:rPr lang="en-US" dirty="0" smtClean="0"/>
              <a:t>Predicted  </a:t>
            </a:r>
            <a:r>
              <a:rPr lang="en-US" dirty="0"/>
              <a:t>variables are categorical.</a:t>
            </a:r>
          </a:p>
          <a:p>
            <a:pPr marL="571500" indent="-571500">
              <a:lnSpc>
                <a:spcPct val="150000"/>
              </a:lnSpc>
              <a:buFont typeface="Arial" pitchFamily="34" charset="0"/>
              <a:buChar char="•"/>
            </a:pPr>
            <a:r>
              <a:rPr lang="en-US" dirty="0" smtClean="0"/>
              <a:t>The </a:t>
            </a:r>
            <a:r>
              <a:rPr lang="en-US" dirty="0"/>
              <a:t>expected value of the number of sample observations at each level of the variable is at least 5. It requires a sufficient sample size for the chi-square approximation to be valid.</a:t>
            </a:r>
          </a:p>
          <a:p>
            <a:pPr>
              <a:lnSpc>
                <a:spcPct val="150000"/>
              </a:lnSpc>
            </a:pPr>
            <a:r>
              <a:rPr lang="en-US" b="1" dirty="0" smtClean="0"/>
              <a:t>Merits </a:t>
            </a:r>
            <a:r>
              <a:rPr lang="en-US" b="1" dirty="0"/>
              <a:t>of the Chi-square Test</a:t>
            </a:r>
          </a:p>
          <a:p>
            <a:pPr marL="571500" indent="-571500">
              <a:lnSpc>
                <a:spcPct val="150000"/>
              </a:lnSpc>
              <a:buFont typeface="Arial" pitchFamily="34" charset="0"/>
              <a:buChar char="•"/>
            </a:pPr>
            <a:r>
              <a:rPr lang="en-US" dirty="0" smtClean="0"/>
              <a:t>A </a:t>
            </a:r>
            <a:r>
              <a:rPr lang="en-US" dirty="0"/>
              <a:t>distribution-free test. It can be used in any type of population distribution.</a:t>
            </a:r>
          </a:p>
          <a:p>
            <a:pPr marL="571500" indent="-571500">
              <a:lnSpc>
                <a:spcPct val="150000"/>
              </a:lnSpc>
              <a:buFont typeface="Arial" pitchFamily="34" charset="0"/>
              <a:buChar char="•"/>
            </a:pPr>
            <a:r>
              <a:rPr lang="en-US" dirty="0" smtClean="0"/>
              <a:t>It </a:t>
            </a:r>
            <a:r>
              <a:rPr lang="en-US" dirty="0"/>
              <a:t>is widely applicable not only in social sciences but in business research as well.</a:t>
            </a:r>
          </a:p>
          <a:p>
            <a:pPr marL="571500" indent="-571500">
              <a:lnSpc>
                <a:spcPct val="150000"/>
              </a:lnSpc>
              <a:buFont typeface="Arial" pitchFamily="34" charset="0"/>
              <a:buChar char="•"/>
            </a:pPr>
            <a:r>
              <a:rPr lang="en-US" dirty="0" smtClean="0"/>
              <a:t>It </a:t>
            </a:r>
            <a:r>
              <a:rPr lang="en-US" dirty="0"/>
              <a:t>can be easy to calculate and to conclude.</a:t>
            </a:r>
          </a:p>
          <a:p>
            <a:pPr marL="571500" indent="-571500">
              <a:lnSpc>
                <a:spcPct val="150000"/>
              </a:lnSpc>
              <a:buFont typeface="Arial" pitchFamily="34" charset="0"/>
              <a:buChar char="•"/>
            </a:pPr>
            <a:r>
              <a:rPr lang="en-US" dirty="0" smtClean="0"/>
              <a:t>The </a:t>
            </a:r>
            <a:r>
              <a:rPr lang="en-US" dirty="0"/>
              <a:t>Chi-Square test provides an additive property. This allows the researcher to add the result of independence to related samples.</a:t>
            </a:r>
          </a:p>
          <a:p>
            <a:pPr marL="571500" indent="-571500">
              <a:lnSpc>
                <a:spcPct val="150000"/>
              </a:lnSpc>
              <a:buFont typeface="Arial" pitchFamily="34" charset="0"/>
              <a:buChar char="•"/>
            </a:pPr>
            <a:r>
              <a:rPr lang="en-US" dirty="0" smtClean="0"/>
              <a:t>This </a:t>
            </a:r>
            <a:r>
              <a:rPr lang="en-US" dirty="0"/>
              <a:t>test is based on the observed frequency and not on parameters like mean, and standard deviation. </a:t>
            </a:r>
          </a:p>
        </p:txBody>
      </p:sp>
    </p:spTree>
    <p:extLst>
      <p:ext uri="{BB962C8B-B14F-4D97-AF65-F5344CB8AC3E}">
        <p14:creationId xmlns:p14="http://schemas.microsoft.com/office/powerpoint/2010/main" val="1334351928"/>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27587"/>
            <a:ext cx="24377650" cy="8956298"/>
          </a:xfrm>
          <a:prstGeom prst="rect">
            <a:avLst/>
          </a:prstGeom>
        </p:spPr>
        <p:txBody>
          <a:bodyPr wrap="square">
            <a:spAutoFit/>
          </a:bodyPr>
          <a:lstStyle/>
          <a:p>
            <a:pPr>
              <a:lnSpc>
                <a:spcPct val="200000"/>
              </a:lnSpc>
            </a:pPr>
            <a:r>
              <a:rPr lang="en-US" dirty="0"/>
              <a:t>Until now we have defined and understood both similarity and dissimilarity measures amongst data objects. Now, let’s discuss the issues faced in proximity calculations.</a:t>
            </a:r>
          </a:p>
          <a:p>
            <a:pPr>
              <a:lnSpc>
                <a:spcPct val="200000"/>
              </a:lnSpc>
            </a:pPr>
            <a:r>
              <a:rPr lang="en-US" b="1" dirty="0" smtClean="0"/>
              <a:t>Issues </a:t>
            </a:r>
            <a:r>
              <a:rPr lang="en-US" b="1" dirty="0"/>
              <a:t>in Proximity Calculation</a:t>
            </a:r>
          </a:p>
          <a:p>
            <a:pPr marL="571500" indent="-571500">
              <a:lnSpc>
                <a:spcPct val="200000"/>
              </a:lnSpc>
              <a:buFont typeface="Arial" pitchFamily="34" charset="0"/>
              <a:buChar char="•"/>
            </a:pPr>
            <a:r>
              <a:rPr lang="en-US" dirty="0" smtClean="0"/>
              <a:t>how </a:t>
            </a:r>
            <a:r>
              <a:rPr lang="en-US" dirty="0"/>
              <a:t>to handle </a:t>
            </a:r>
            <a:r>
              <a:rPr lang="en-US"/>
              <a:t>the </a:t>
            </a:r>
            <a:r>
              <a:rPr lang="en-US" smtClean="0"/>
              <a:t>case in </a:t>
            </a:r>
            <a:r>
              <a:rPr lang="en-US" dirty="0"/>
              <a:t>which attributes have different scales and/or are correlated,</a:t>
            </a:r>
          </a:p>
          <a:p>
            <a:pPr marL="571500" indent="-571500">
              <a:lnSpc>
                <a:spcPct val="200000"/>
              </a:lnSpc>
              <a:buFont typeface="Arial" pitchFamily="34" charset="0"/>
              <a:buChar char="•"/>
            </a:pPr>
            <a:r>
              <a:rPr lang="en-US" dirty="0" smtClean="0"/>
              <a:t>how </a:t>
            </a:r>
            <a:r>
              <a:rPr lang="en-US" dirty="0"/>
              <a:t>to calculate proximity between objects that are composed of different types of attributes, e.g., quantitative and qualitative, and</a:t>
            </a:r>
          </a:p>
          <a:p>
            <a:pPr marL="571500" indent="-571500">
              <a:lnSpc>
                <a:spcPct val="200000"/>
              </a:lnSpc>
              <a:buFont typeface="Arial" pitchFamily="34" charset="0"/>
              <a:buChar char="•"/>
            </a:pPr>
            <a:r>
              <a:rPr lang="en-US" dirty="0" smtClean="0"/>
              <a:t>how </a:t>
            </a:r>
            <a:r>
              <a:rPr lang="en-US" dirty="0"/>
              <a:t>to handle proximity calculation when attributes have different weights i.e., when not all attributes contribute equally to the proximity of objects.</a:t>
            </a:r>
          </a:p>
        </p:txBody>
      </p:sp>
    </p:spTree>
    <p:extLst>
      <p:ext uri="{BB962C8B-B14F-4D97-AF65-F5344CB8AC3E}">
        <p14:creationId xmlns:p14="http://schemas.microsoft.com/office/powerpoint/2010/main" val="1491812034"/>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3678"/>
            <a:ext cx="24377649" cy="10064294"/>
          </a:xfrm>
          <a:prstGeom prst="rect">
            <a:avLst/>
          </a:prstGeom>
        </p:spPr>
        <p:txBody>
          <a:bodyPr wrap="square">
            <a:spAutoFit/>
          </a:bodyPr>
          <a:lstStyle/>
          <a:p>
            <a:pPr>
              <a:lnSpc>
                <a:spcPct val="200000"/>
              </a:lnSpc>
            </a:pPr>
            <a:r>
              <a:rPr lang="en-US" b="1" dirty="0"/>
              <a:t>Selecting the Right Proximity Measure</a:t>
            </a:r>
          </a:p>
          <a:p>
            <a:pPr>
              <a:lnSpc>
                <a:spcPct val="200000"/>
              </a:lnSpc>
            </a:pPr>
            <a:r>
              <a:rPr lang="en-US" dirty="0" smtClean="0"/>
              <a:t>The </a:t>
            </a:r>
            <a:r>
              <a:rPr lang="en-US" dirty="0"/>
              <a:t>following are a few general observations that may be helpful. First, </a:t>
            </a:r>
            <a:r>
              <a:rPr lang="en-US" b="1" i="1" dirty="0"/>
              <a:t>the type of proximity measure should fit the type of data</a:t>
            </a:r>
            <a:r>
              <a:rPr lang="en-US" dirty="0"/>
              <a:t>. For many types of dense, continuous data, metric distance measures such as Euclidean distance are often used.</a:t>
            </a:r>
          </a:p>
          <a:p>
            <a:pPr>
              <a:lnSpc>
                <a:spcPct val="200000"/>
              </a:lnSpc>
            </a:pPr>
            <a:r>
              <a:rPr lang="en-US" dirty="0" smtClean="0"/>
              <a:t>Proximity </a:t>
            </a:r>
            <a:r>
              <a:rPr lang="en-US" dirty="0"/>
              <a:t>between continuous attributes is most often expressed in terms of differences, and distance measures provide a well-defined way of combining these differences into an overall proximity measure.</a:t>
            </a:r>
          </a:p>
          <a:p>
            <a:pPr>
              <a:lnSpc>
                <a:spcPct val="200000"/>
              </a:lnSpc>
            </a:pPr>
            <a:r>
              <a:rPr lang="en-US" dirty="0" smtClean="0"/>
              <a:t>For </a:t>
            </a:r>
            <a:r>
              <a:rPr lang="en-US" dirty="0"/>
              <a:t>sparse data, which often consists of asymmetric attributes, we typically employ similarity measures that ignore 0–0 matches. Conceptually, this reflects the fact that, for a pair of complex objects, similarity depends on the number of characteristics they both share, rather than the number of characteristics they both lack. For such type of data, Cosine Similarity or </a:t>
            </a:r>
            <a:r>
              <a:rPr lang="en-US" dirty="0" err="1"/>
              <a:t>Jaccard</a:t>
            </a:r>
            <a:r>
              <a:rPr lang="en-US" dirty="0"/>
              <a:t> Coefficient can be used.</a:t>
            </a:r>
          </a:p>
        </p:txBody>
      </p:sp>
    </p:spTree>
    <p:extLst>
      <p:ext uri="{BB962C8B-B14F-4D97-AF65-F5344CB8AC3E}">
        <p14:creationId xmlns:p14="http://schemas.microsoft.com/office/powerpoint/2010/main" val="955187677"/>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24377650" cy="13388280"/>
          </a:xfrm>
          <a:prstGeom prst="rect">
            <a:avLst/>
          </a:prstGeom>
          <a:noFill/>
        </p:spPr>
        <p:txBody>
          <a:bodyPr wrap="square" rtlCol="0">
            <a:spAutoFit/>
          </a:bodyPr>
          <a:lstStyle/>
          <a:p>
            <a:pPr>
              <a:lnSpc>
                <a:spcPct val="150000"/>
              </a:lnSpc>
            </a:pPr>
            <a:r>
              <a:rPr lang="en-US" b="1" dirty="0" smtClean="0"/>
              <a:t>Main Components of Machine Learning Algorithm:</a:t>
            </a:r>
          </a:p>
          <a:p>
            <a:pPr>
              <a:lnSpc>
                <a:spcPct val="150000"/>
              </a:lnSpc>
            </a:pPr>
            <a:r>
              <a:rPr lang="en-US" b="1" dirty="0"/>
              <a:t>1) Feature Extraction + Domain knowledge</a:t>
            </a:r>
          </a:p>
          <a:p>
            <a:pPr>
              <a:lnSpc>
                <a:spcPct val="150000"/>
              </a:lnSpc>
            </a:pPr>
            <a:r>
              <a:rPr lang="en-US" dirty="0" smtClean="0"/>
              <a:t>First </a:t>
            </a:r>
            <a:r>
              <a:rPr lang="en-US" dirty="0"/>
              <a:t>and foremost we really need to understand what type of data we are dealing with and what eventually we want to get out of it. Essentially we need to understand how and what features need to be extracted from the data. For instance assume we want to build a software that distinguishes between male and female names. All the names in text can be thought of as our raw data while our features could be number of vowels in the name, length, first &amp; last character, </a:t>
            </a:r>
            <a:r>
              <a:rPr lang="en-US" dirty="0" err="1"/>
              <a:t>etc</a:t>
            </a:r>
            <a:r>
              <a:rPr lang="en-US" dirty="0"/>
              <a:t> of the name</a:t>
            </a:r>
            <a:r>
              <a:rPr lang="en-US" dirty="0" smtClean="0"/>
              <a:t>.</a:t>
            </a:r>
          </a:p>
          <a:p>
            <a:pPr>
              <a:lnSpc>
                <a:spcPct val="150000"/>
              </a:lnSpc>
            </a:pPr>
            <a:endParaRPr lang="en-US" b="1" dirty="0" smtClean="0"/>
          </a:p>
          <a:p>
            <a:pPr>
              <a:lnSpc>
                <a:spcPct val="150000"/>
              </a:lnSpc>
            </a:pPr>
            <a:r>
              <a:rPr lang="en-US" b="1" dirty="0" smtClean="0"/>
              <a:t>2</a:t>
            </a:r>
            <a:r>
              <a:rPr lang="en-US" b="1" dirty="0"/>
              <a:t>) Feature Selection</a:t>
            </a:r>
          </a:p>
          <a:p>
            <a:pPr>
              <a:lnSpc>
                <a:spcPct val="150000"/>
              </a:lnSpc>
            </a:pPr>
            <a:r>
              <a:rPr lang="en-US" dirty="0" smtClean="0"/>
              <a:t>In </a:t>
            </a:r>
            <a:r>
              <a:rPr lang="en-US" dirty="0"/>
              <a:t>many scenarios we end up with a lot of features at our disposal. We might want to select a subset of those based on the resources and computation power we have. In this step we select a few of those influential features and separate them from the not-so-influential features. There are many ways to do this, information gain, gain ratio, correlation etc.</a:t>
            </a:r>
          </a:p>
          <a:p>
            <a:pPr>
              <a:lnSpc>
                <a:spcPct val="150000"/>
              </a:lnSpc>
            </a:pPr>
            <a:endParaRPr lang="en-US" b="1" dirty="0" smtClean="0"/>
          </a:p>
          <a:p>
            <a:pPr>
              <a:lnSpc>
                <a:spcPct val="150000"/>
              </a:lnSpc>
            </a:pPr>
            <a:r>
              <a:rPr lang="en-US" b="1" dirty="0" smtClean="0"/>
              <a:t>3</a:t>
            </a:r>
            <a:r>
              <a:rPr lang="en-US" b="1" dirty="0"/>
              <a:t>) Choice of Algorithm</a:t>
            </a:r>
          </a:p>
          <a:p>
            <a:pPr>
              <a:lnSpc>
                <a:spcPct val="150000"/>
              </a:lnSpc>
            </a:pPr>
            <a:r>
              <a:rPr lang="en-US" dirty="0" smtClean="0"/>
              <a:t>There </a:t>
            </a:r>
            <a:r>
              <a:rPr lang="en-US" dirty="0"/>
              <a:t>are wide range of algorithms from which we can choose based on whether we are trying to do prediction, classification or clustering. We can also choose between linear and non-linear algorithms. Naive Bayes, Support Vector Machines, Decision Trees, k-Means Clustering are some common algorithms used.</a:t>
            </a:r>
          </a:p>
        </p:txBody>
      </p:sp>
    </p:spTree>
    <p:extLst>
      <p:ext uri="{BB962C8B-B14F-4D97-AF65-F5344CB8AC3E}">
        <p14:creationId xmlns:p14="http://schemas.microsoft.com/office/powerpoint/2010/main" val="779640687"/>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63860"/>
            <a:ext cx="24377649" cy="12557284"/>
          </a:xfrm>
          <a:prstGeom prst="rect">
            <a:avLst/>
          </a:prstGeom>
        </p:spPr>
        <p:txBody>
          <a:bodyPr wrap="square">
            <a:spAutoFit/>
          </a:bodyPr>
          <a:lstStyle/>
          <a:p>
            <a:pPr>
              <a:lnSpc>
                <a:spcPct val="150000"/>
              </a:lnSpc>
            </a:pPr>
            <a:r>
              <a:rPr lang="en-US" b="1" dirty="0"/>
              <a:t>4) Training</a:t>
            </a:r>
          </a:p>
          <a:p>
            <a:pPr>
              <a:lnSpc>
                <a:spcPct val="150000"/>
              </a:lnSpc>
            </a:pPr>
            <a:r>
              <a:rPr lang="en-US" dirty="0" smtClean="0"/>
              <a:t>In </a:t>
            </a:r>
            <a:r>
              <a:rPr lang="en-US" dirty="0"/>
              <a:t>this step we tune our algorithm based on the data we already have. This data is called training set as it is used to train our algorithm. This is the part where our machine or software learn and improve with experience.</a:t>
            </a:r>
          </a:p>
          <a:p>
            <a:pPr>
              <a:lnSpc>
                <a:spcPct val="150000"/>
              </a:lnSpc>
            </a:pPr>
            <a:endParaRPr lang="en-US" b="1" dirty="0" smtClean="0"/>
          </a:p>
          <a:p>
            <a:pPr>
              <a:lnSpc>
                <a:spcPct val="150000"/>
              </a:lnSpc>
            </a:pPr>
            <a:r>
              <a:rPr lang="en-US" b="1" dirty="0" smtClean="0"/>
              <a:t>5</a:t>
            </a:r>
            <a:r>
              <a:rPr lang="en-US" b="1" dirty="0"/>
              <a:t>) Choice of Metrics/Evaluation Criteria</a:t>
            </a:r>
          </a:p>
          <a:p>
            <a:pPr>
              <a:lnSpc>
                <a:spcPct val="150000"/>
              </a:lnSpc>
            </a:pPr>
            <a:r>
              <a:rPr lang="en-US" dirty="0" smtClean="0"/>
              <a:t>Here </a:t>
            </a:r>
            <a:r>
              <a:rPr lang="en-US" dirty="0"/>
              <a:t>we decide our evaluation criteria for our algorithm. Essentially we come up with metrics to evaluate our results. Commonly used measures of performance are precision, recall, f1-measure, robustness, specificity-sensitivity, error rate etc.</a:t>
            </a:r>
          </a:p>
          <a:p>
            <a:pPr>
              <a:lnSpc>
                <a:spcPct val="150000"/>
              </a:lnSpc>
            </a:pPr>
            <a:endParaRPr lang="en-US" dirty="0"/>
          </a:p>
          <a:p>
            <a:pPr>
              <a:lnSpc>
                <a:spcPct val="150000"/>
              </a:lnSpc>
            </a:pPr>
            <a:r>
              <a:rPr lang="en-US" b="1" dirty="0"/>
              <a:t>6) Testing</a:t>
            </a:r>
          </a:p>
          <a:p>
            <a:pPr>
              <a:lnSpc>
                <a:spcPct val="150000"/>
              </a:lnSpc>
            </a:pPr>
            <a:r>
              <a:rPr lang="en-US" dirty="0" smtClean="0"/>
              <a:t>Lastly</a:t>
            </a:r>
            <a:r>
              <a:rPr lang="en-US" dirty="0"/>
              <a:t>, we test how our machine learning algorithm performs on an unseen set of test cases. One way to do this, is to partition the data into training and testing set. The training set is used in step 4 while the test set is then used in this step. Techniques such as cross-validation and leave-one-out can be used to deal with scenarios where we do not have enough </a:t>
            </a:r>
            <a:r>
              <a:rPr lang="en-US" dirty="0" smtClean="0"/>
              <a:t>data.</a:t>
            </a:r>
          </a:p>
          <a:p>
            <a:pPr>
              <a:lnSpc>
                <a:spcPct val="150000"/>
              </a:lnSpc>
            </a:pPr>
            <a:endParaRPr lang="en-US" dirty="0"/>
          </a:p>
          <a:p>
            <a:pPr>
              <a:lnSpc>
                <a:spcPct val="150000"/>
              </a:lnSpc>
            </a:pPr>
            <a:r>
              <a:rPr lang="en-US" dirty="0"/>
              <a:t>(Reference: </a:t>
            </a:r>
            <a:r>
              <a:rPr lang="en-US" dirty="0">
                <a:hlinkClick r:id="rId2"/>
              </a:rPr>
              <a:t>https://</a:t>
            </a:r>
            <a:r>
              <a:rPr lang="en-US" dirty="0" smtClean="0">
                <a:hlinkClick r:id="rId2"/>
              </a:rPr>
              <a:t>www.linkedin.com/pulse/20140822073217-180198720-6-components-of-a-machine-learning-algorithm</a:t>
            </a:r>
            <a:r>
              <a:rPr lang="en-US" dirty="0" smtClean="0"/>
              <a:t>)</a:t>
            </a:r>
          </a:p>
          <a:p>
            <a:pPr>
              <a:lnSpc>
                <a:spcPct val="150000"/>
              </a:lnSpc>
            </a:pPr>
            <a:endParaRPr lang="en-US" dirty="0"/>
          </a:p>
        </p:txBody>
      </p:sp>
    </p:spTree>
    <p:extLst>
      <p:ext uri="{BB962C8B-B14F-4D97-AF65-F5344CB8AC3E}">
        <p14:creationId xmlns:p14="http://schemas.microsoft.com/office/powerpoint/2010/main" val="3720022927"/>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075"/>
            <a:ext cx="24156933" cy="10064294"/>
          </a:xfrm>
          <a:prstGeom prst="rect">
            <a:avLst/>
          </a:prstGeom>
          <a:noFill/>
        </p:spPr>
        <p:txBody>
          <a:bodyPr wrap="square" rtlCol="0">
            <a:spAutoFit/>
          </a:bodyPr>
          <a:lstStyle/>
          <a:p>
            <a:pPr>
              <a:lnSpc>
                <a:spcPct val="200000"/>
              </a:lnSpc>
            </a:pPr>
            <a:r>
              <a:rPr lang="en-US" dirty="0" smtClean="0"/>
              <a:t>Main steps involved for End-to-End Machine Learning Project:  (Chapter 2 of textbook)</a:t>
            </a:r>
          </a:p>
          <a:p>
            <a:pPr marL="742950" indent="-742950">
              <a:lnSpc>
                <a:spcPct val="200000"/>
              </a:lnSpc>
              <a:buAutoNum type="arabicPeriod"/>
            </a:pPr>
            <a:r>
              <a:rPr lang="en-US" dirty="0" smtClean="0"/>
              <a:t>Look at the big picture</a:t>
            </a:r>
          </a:p>
          <a:p>
            <a:pPr marL="742950" indent="-742950">
              <a:lnSpc>
                <a:spcPct val="200000"/>
              </a:lnSpc>
              <a:buAutoNum type="arabicPeriod"/>
            </a:pPr>
            <a:r>
              <a:rPr lang="en-US" dirty="0" smtClean="0"/>
              <a:t>Get the data</a:t>
            </a:r>
          </a:p>
          <a:p>
            <a:pPr marL="742950" indent="-742950">
              <a:lnSpc>
                <a:spcPct val="200000"/>
              </a:lnSpc>
              <a:buAutoNum type="arabicPeriod"/>
            </a:pPr>
            <a:r>
              <a:rPr lang="en-US" dirty="0" smtClean="0"/>
              <a:t>Discover and visualize the data to gain insights</a:t>
            </a:r>
          </a:p>
          <a:p>
            <a:pPr marL="742950" indent="-742950">
              <a:lnSpc>
                <a:spcPct val="200000"/>
              </a:lnSpc>
              <a:buAutoNum type="arabicPeriod"/>
            </a:pPr>
            <a:r>
              <a:rPr lang="en-US" dirty="0" smtClean="0"/>
              <a:t>Prepare the data for Machine Learning algorithms</a:t>
            </a:r>
          </a:p>
          <a:p>
            <a:pPr marL="742950" indent="-742950">
              <a:lnSpc>
                <a:spcPct val="200000"/>
              </a:lnSpc>
              <a:buAutoNum type="arabicPeriod"/>
            </a:pPr>
            <a:r>
              <a:rPr lang="en-US" dirty="0" smtClean="0"/>
              <a:t>Select a model and train it</a:t>
            </a:r>
          </a:p>
          <a:p>
            <a:pPr marL="742950" indent="-742950">
              <a:lnSpc>
                <a:spcPct val="200000"/>
              </a:lnSpc>
              <a:buAutoNum type="arabicPeriod"/>
            </a:pPr>
            <a:r>
              <a:rPr lang="en-US" dirty="0" smtClean="0"/>
              <a:t>Fine tune your model</a:t>
            </a:r>
          </a:p>
          <a:p>
            <a:pPr marL="742950" indent="-742950">
              <a:lnSpc>
                <a:spcPct val="200000"/>
              </a:lnSpc>
              <a:buAutoNum type="arabicPeriod"/>
            </a:pPr>
            <a:r>
              <a:rPr lang="en-US" dirty="0" smtClean="0"/>
              <a:t>Present your solution</a:t>
            </a:r>
          </a:p>
          <a:p>
            <a:pPr marL="742950" indent="-742950">
              <a:lnSpc>
                <a:spcPct val="200000"/>
              </a:lnSpc>
              <a:buAutoNum type="arabicPeriod"/>
            </a:pPr>
            <a:r>
              <a:rPr lang="en-US" dirty="0" smtClean="0"/>
              <a:t>Launch, monitor and maintain your system</a:t>
            </a:r>
            <a:endParaRPr lang="en-US" dirty="0"/>
          </a:p>
        </p:txBody>
      </p:sp>
    </p:spTree>
    <p:extLst>
      <p:ext uri="{BB962C8B-B14F-4D97-AF65-F5344CB8AC3E}">
        <p14:creationId xmlns:p14="http://schemas.microsoft.com/office/powerpoint/2010/main" val="183227153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24121241" cy="646331"/>
          </a:xfrm>
          <a:prstGeom prst="rect">
            <a:avLst/>
          </a:prstGeom>
        </p:spPr>
        <p:txBody>
          <a:bodyPr wrap="square">
            <a:spAutoFit/>
          </a:bodyPr>
          <a:lstStyle/>
          <a:p>
            <a:r>
              <a:rPr lang="en-US" b="1" dirty="0"/>
              <a:t>CRISP </a:t>
            </a:r>
            <a:r>
              <a:rPr lang="en-US" b="1" dirty="0" smtClean="0"/>
              <a:t>DM (</a:t>
            </a:r>
            <a:r>
              <a:rPr lang="en-US" dirty="0" smtClean="0"/>
              <a:t>The</a:t>
            </a:r>
            <a:r>
              <a:rPr lang="en-US" dirty="0"/>
              <a:t> </a:t>
            </a:r>
            <a:r>
              <a:rPr lang="en-US" b="1" dirty="0" err="1"/>
              <a:t>CR</a:t>
            </a:r>
            <a:r>
              <a:rPr lang="en-US" dirty="0" err="1"/>
              <a:t>oss</a:t>
            </a:r>
            <a:r>
              <a:rPr lang="en-US" dirty="0"/>
              <a:t> </a:t>
            </a:r>
            <a:r>
              <a:rPr lang="en-US" b="1" dirty="0"/>
              <a:t>I</a:t>
            </a:r>
            <a:r>
              <a:rPr lang="en-US" dirty="0"/>
              <a:t>ndustry </a:t>
            </a:r>
            <a:r>
              <a:rPr lang="en-US" b="1" dirty="0"/>
              <a:t>S</a:t>
            </a:r>
            <a:r>
              <a:rPr lang="en-US" dirty="0"/>
              <a:t>tandard </a:t>
            </a:r>
            <a:r>
              <a:rPr lang="en-US" b="1" dirty="0"/>
              <a:t>P</a:t>
            </a:r>
            <a:r>
              <a:rPr lang="en-US" dirty="0"/>
              <a:t>rocess for </a:t>
            </a:r>
            <a:r>
              <a:rPr lang="en-US" b="1" dirty="0"/>
              <a:t>D</a:t>
            </a:r>
            <a:r>
              <a:rPr lang="en-US" dirty="0"/>
              <a:t>ata </a:t>
            </a:r>
            <a:r>
              <a:rPr lang="en-US" b="1" dirty="0" smtClean="0"/>
              <a:t>M</a:t>
            </a:r>
            <a:r>
              <a:rPr lang="en-US" dirty="0" smtClean="0"/>
              <a:t>ining)</a:t>
            </a:r>
            <a:endParaRPr lang="en-US" dirty="0"/>
          </a:p>
        </p:txBody>
      </p:sp>
      <p:pic>
        <p:nvPicPr>
          <p:cNvPr id="1638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126124" y="961641"/>
            <a:ext cx="14325659" cy="12726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2391697" y="993172"/>
            <a:ext cx="11251798" cy="646331"/>
          </a:xfrm>
          <a:prstGeom prst="rect">
            <a:avLst/>
          </a:prstGeom>
          <a:noFill/>
        </p:spPr>
        <p:txBody>
          <a:bodyPr wrap="none" rtlCol="0">
            <a:spAutoFit/>
          </a:bodyPr>
          <a:lstStyle/>
          <a:p>
            <a:r>
              <a:rPr lang="en-US" dirty="0"/>
              <a:t>Reference: https://www.datascience-pm.com/crisp-dm-2/</a:t>
            </a:r>
          </a:p>
        </p:txBody>
      </p:sp>
    </p:spTree>
    <p:extLst>
      <p:ext uri="{BB962C8B-B14F-4D97-AF65-F5344CB8AC3E}">
        <p14:creationId xmlns:p14="http://schemas.microsoft.com/office/powerpoint/2010/main" val="368252672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4" descr="Box plot - Wiki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Box plot - Wikipe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55574" y="-65634"/>
            <a:ext cx="24222075" cy="13311978"/>
          </a:xfrm>
          <a:prstGeom prst="rect">
            <a:avLst/>
          </a:prstGeom>
          <a:noFill/>
        </p:spPr>
        <p:txBody>
          <a:bodyPr wrap="square" rtlCol="0">
            <a:spAutoFit/>
          </a:bodyPr>
          <a:lstStyle/>
          <a:p>
            <a:pPr>
              <a:lnSpc>
                <a:spcPct val="150000"/>
              </a:lnSpc>
            </a:pPr>
            <a:r>
              <a:rPr lang="en-US" sz="3200" dirty="0" smtClean="0"/>
              <a:t>The content of the slides are prepared from different textbooks.</a:t>
            </a:r>
          </a:p>
          <a:p>
            <a:pPr>
              <a:lnSpc>
                <a:spcPct val="150000"/>
              </a:lnSpc>
            </a:pPr>
            <a:r>
              <a:rPr lang="en-US" sz="3200" b="1" dirty="0" smtClean="0"/>
              <a:t>References:</a:t>
            </a:r>
          </a:p>
          <a:p>
            <a:pPr>
              <a:lnSpc>
                <a:spcPct val="150000"/>
              </a:lnSpc>
            </a:pPr>
            <a:r>
              <a:rPr lang="en-US" sz="3200" b="1" dirty="0" smtClean="0"/>
              <a:t>Proximity Measures:</a:t>
            </a:r>
          </a:p>
          <a:p>
            <a:pPr marL="457200" indent="-457200">
              <a:lnSpc>
                <a:spcPct val="150000"/>
              </a:lnSpc>
              <a:buFont typeface="Arial" pitchFamily="34" charset="0"/>
              <a:buChar char="•"/>
            </a:pPr>
            <a:r>
              <a:rPr lang="en-US" sz="3200" dirty="0">
                <a:hlinkClick r:id="rId2"/>
              </a:rPr>
              <a:t>https://</a:t>
            </a:r>
            <a:r>
              <a:rPr lang="en-US" sz="3200" dirty="0" smtClean="0">
                <a:hlinkClick r:id="rId2"/>
              </a:rPr>
              <a:t>towardsdatascience.com/measures-of-proximity-in-data-mining-machine-learning-e9baaed1aafb</a:t>
            </a:r>
            <a:endParaRPr lang="en-US" sz="3200" dirty="0" smtClean="0"/>
          </a:p>
          <a:p>
            <a:pPr>
              <a:lnSpc>
                <a:spcPct val="150000"/>
              </a:lnSpc>
            </a:pPr>
            <a:endParaRPr lang="en-US" sz="3200" b="1" dirty="0" smtClean="0"/>
          </a:p>
          <a:p>
            <a:pPr>
              <a:lnSpc>
                <a:spcPct val="150000"/>
              </a:lnSpc>
            </a:pPr>
            <a:r>
              <a:rPr lang="en-US" sz="3200" b="1" dirty="0" smtClean="0"/>
              <a:t>Chi-Square Goodness of Fit readings:</a:t>
            </a:r>
          </a:p>
          <a:p>
            <a:pPr marL="457200" indent="-457200">
              <a:lnSpc>
                <a:spcPct val="150000"/>
              </a:lnSpc>
              <a:buFont typeface="Arial" pitchFamily="34" charset="0"/>
              <a:buChar char="•"/>
            </a:pPr>
            <a:r>
              <a:rPr lang="en-US" sz="3200" dirty="0">
                <a:hlinkClick r:id="rId3"/>
              </a:rPr>
              <a:t>https://www.mygreatlearning.com/blog/understanding-goodness-of-fit-test</a:t>
            </a:r>
            <a:r>
              <a:rPr lang="en-US" sz="3200" dirty="0" smtClean="0">
                <a:hlinkClick r:id="rId3"/>
              </a:rPr>
              <a:t>/</a:t>
            </a:r>
            <a:endParaRPr lang="en-US" sz="3200" dirty="0" smtClean="0"/>
          </a:p>
          <a:p>
            <a:pPr marL="457200" indent="-457200">
              <a:lnSpc>
                <a:spcPct val="150000"/>
              </a:lnSpc>
              <a:buFont typeface="Arial" pitchFamily="34" charset="0"/>
              <a:buChar char="•"/>
            </a:pPr>
            <a:r>
              <a:rPr lang="en-US" sz="3200" dirty="0">
                <a:hlinkClick r:id="rId4"/>
              </a:rPr>
              <a:t>https://machinelearningmastery.com/chi-squared-test-for-machine-learning</a:t>
            </a:r>
            <a:r>
              <a:rPr lang="en-US" sz="3200" dirty="0" smtClean="0">
                <a:hlinkClick r:id="rId4"/>
              </a:rPr>
              <a:t>/</a:t>
            </a:r>
            <a:endParaRPr lang="en-US" sz="3200" dirty="0" smtClean="0"/>
          </a:p>
          <a:p>
            <a:pPr marL="457200" indent="-457200">
              <a:lnSpc>
                <a:spcPct val="150000"/>
              </a:lnSpc>
              <a:buFont typeface="Arial" pitchFamily="34" charset="0"/>
              <a:buChar char="•"/>
            </a:pPr>
            <a:r>
              <a:rPr lang="en-US" sz="3200" dirty="0">
                <a:hlinkClick r:id="rId5"/>
              </a:rPr>
              <a:t>https://</a:t>
            </a:r>
            <a:r>
              <a:rPr lang="en-US" sz="3200" dirty="0" smtClean="0">
                <a:hlinkClick r:id="rId5"/>
              </a:rPr>
              <a:t>towardsdatascience.com/machine-learning-chi-square-test-in-evaluating-predictions-486404dd5bc</a:t>
            </a:r>
            <a:endParaRPr lang="en-US" sz="3200" dirty="0" smtClean="0"/>
          </a:p>
          <a:p>
            <a:pPr marL="457200" indent="-457200">
              <a:lnSpc>
                <a:spcPct val="150000"/>
              </a:lnSpc>
              <a:buFont typeface="Arial" pitchFamily="34" charset="0"/>
              <a:buChar char="•"/>
            </a:pPr>
            <a:r>
              <a:rPr lang="en-US" sz="3200" dirty="0">
                <a:hlinkClick r:id="rId6"/>
              </a:rPr>
              <a:t>https://</a:t>
            </a:r>
            <a:r>
              <a:rPr lang="en-US" sz="3200" dirty="0" smtClean="0">
                <a:hlinkClick r:id="rId6"/>
              </a:rPr>
              <a:t>towardsdatascience.com/chi-square-test-for-feature-selection-in-machine-learning-206b1f0b8223</a:t>
            </a:r>
            <a:endParaRPr lang="en-US" sz="3200" dirty="0" smtClean="0"/>
          </a:p>
          <a:p>
            <a:pPr marL="457200" indent="-457200">
              <a:lnSpc>
                <a:spcPct val="150000"/>
              </a:lnSpc>
              <a:buFont typeface="Arial" pitchFamily="34" charset="0"/>
              <a:buChar char="•"/>
            </a:pPr>
            <a:r>
              <a:rPr lang="en-US" sz="3200" dirty="0">
                <a:hlinkClick r:id="rId7"/>
              </a:rPr>
              <a:t>https://www.analyticsvidhya.com/blog/2019/11/what-is-chi-square-test-how-it-works</a:t>
            </a:r>
            <a:r>
              <a:rPr lang="en-US" sz="3200" dirty="0" smtClean="0">
                <a:hlinkClick r:id="rId7"/>
              </a:rPr>
              <a:t>/</a:t>
            </a:r>
            <a:r>
              <a:rPr lang="en-US" sz="3200" dirty="0" smtClean="0"/>
              <a:t> (stepwise calculation)</a:t>
            </a:r>
          </a:p>
          <a:p>
            <a:pPr marL="457200" indent="-457200">
              <a:lnSpc>
                <a:spcPct val="150000"/>
              </a:lnSpc>
              <a:buFont typeface="Arial" pitchFamily="34" charset="0"/>
              <a:buChar char="•"/>
            </a:pPr>
            <a:r>
              <a:rPr lang="en-US" sz="3200" dirty="0">
                <a:hlinkClick r:id="rId8"/>
              </a:rPr>
              <a:t>https://</a:t>
            </a:r>
            <a:r>
              <a:rPr lang="en-US" sz="3200" dirty="0" smtClean="0">
                <a:hlinkClick r:id="rId8"/>
              </a:rPr>
              <a:t>medium.com/wenyi-yan/a-simple-explanation-to-understand-chi-square-test-1814fa261499</a:t>
            </a:r>
            <a:r>
              <a:rPr lang="en-US" sz="3200" dirty="0" smtClean="0"/>
              <a:t> (step wise calculation simple)</a:t>
            </a:r>
          </a:p>
          <a:p>
            <a:pPr>
              <a:lnSpc>
                <a:spcPct val="150000"/>
              </a:lnSpc>
            </a:pPr>
            <a:endParaRPr lang="en-US" sz="3200" b="1" dirty="0" smtClean="0"/>
          </a:p>
          <a:p>
            <a:pPr>
              <a:lnSpc>
                <a:spcPct val="150000"/>
              </a:lnSpc>
            </a:pPr>
            <a:r>
              <a:rPr lang="en-US" sz="3200" b="1" dirty="0" smtClean="0"/>
              <a:t>Correlation:</a:t>
            </a:r>
          </a:p>
          <a:p>
            <a:pPr>
              <a:lnSpc>
                <a:spcPct val="150000"/>
              </a:lnSpc>
            </a:pPr>
            <a:r>
              <a:rPr lang="en-US" sz="3200" dirty="0">
                <a:hlinkClick r:id="rId9"/>
              </a:rPr>
              <a:t>https://</a:t>
            </a:r>
            <a:r>
              <a:rPr lang="en-US" sz="3200" dirty="0" smtClean="0">
                <a:hlinkClick r:id="rId9"/>
              </a:rPr>
              <a:t>en.wikipedia.org/wiki/Pearson_correlation_coefficient</a:t>
            </a:r>
            <a:endParaRPr lang="en-US" sz="3200" dirty="0" smtClean="0"/>
          </a:p>
          <a:p>
            <a:pPr>
              <a:lnSpc>
                <a:spcPct val="150000"/>
              </a:lnSpc>
            </a:pPr>
            <a:endParaRPr lang="en-US" sz="3200" b="1" dirty="0" smtClean="0"/>
          </a:p>
          <a:p>
            <a:pPr>
              <a:lnSpc>
                <a:spcPct val="150000"/>
              </a:lnSpc>
            </a:pPr>
            <a:r>
              <a:rPr lang="en-US" sz="3200" b="1" dirty="0" smtClean="0"/>
              <a:t>Extra Read:</a:t>
            </a:r>
          </a:p>
          <a:p>
            <a:pPr>
              <a:lnSpc>
                <a:spcPct val="150000"/>
              </a:lnSpc>
            </a:pPr>
            <a:r>
              <a:rPr lang="en-US" sz="3200" dirty="0">
                <a:hlinkClick r:id="rId10"/>
              </a:rPr>
              <a:t>https://</a:t>
            </a:r>
            <a:r>
              <a:rPr lang="en-US" sz="3200" dirty="0" smtClean="0">
                <a:hlinkClick r:id="rId10"/>
              </a:rPr>
              <a:t>towardsdatascience.com/types-of-data-sets-in-data-science-data-mining-machine-learning-eb47c80af7a</a:t>
            </a:r>
            <a:endParaRPr lang="en-US" sz="3200" dirty="0"/>
          </a:p>
        </p:txBody>
      </p:sp>
    </p:spTree>
    <p:extLst>
      <p:ext uri="{BB962C8B-B14F-4D97-AF65-F5344CB8AC3E}">
        <p14:creationId xmlns:p14="http://schemas.microsoft.com/office/powerpoint/2010/main" val="2000607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858000"/>
            <a:ext cx="24377650" cy="3970318"/>
          </a:xfrm>
          <a:prstGeom prst="rect">
            <a:avLst/>
          </a:prstGeom>
        </p:spPr>
        <p:txBody>
          <a:bodyPr wrap="square">
            <a:spAutoFit/>
          </a:bodyPr>
          <a:lstStyle/>
          <a:p>
            <a:r>
              <a:rPr lang="en-US" b="1" dirty="0"/>
              <a:t> What is Dissimilarity?</a:t>
            </a:r>
          </a:p>
          <a:p>
            <a:endParaRPr lang="en-US" dirty="0"/>
          </a:p>
          <a:p>
            <a:r>
              <a:rPr lang="en-US" dirty="0"/>
              <a:t>→ It is a numerical measure of the degree to which the two objects are different.</a:t>
            </a:r>
          </a:p>
          <a:p>
            <a:endParaRPr lang="en-US" dirty="0"/>
          </a:p>
          <a:p>
            <a:r>
              <a:rPr lang="en-US" dirty="0"/>
              <a:t>→ Lower for pair of objects that are more similar.</a:t>
            </a:r>
          </a:p>
          <a:p>
            <a:endParaRPr lang="en-US" dirty="0"/>
          </a:p>
          <a:p>
            <a:r>
              <a:rPr lang="en-US" dirty="0"/>
              <a:t>→ Range 0 to infinity.</a:t>
            </a:r>
          </a:p>
        </p:txBody>
      </p:sp>
      <p:sp>
        <p:nvSpPr>
          <p:cNvPr id="4" name="Rectangle 3"/>
          <p:cNvSpPr/>
          <p:nvPr/>
        </p:nvSpPr>
        <p:spPr>
          <a:xfrm>
            <a:off x="0" y="0"/>
            <a:ext cx="21314979" cy="5632311"/>
          </a:xfrm>
          <a:prstGeom prst="rect">
            <a:avLst/>
          </a:prstGeom>
        </p:spPr>
        <p:txBody>
          <a:bodyPr wrap="square">
            <a:spAutoFit/>
          </a:bodyPr>
          <a:lstStyle/>
          <a:p>
            <a:pPr>
              <a:lnSpc>
                <a:spcPct val="200000"/>
              </a:lnSpc>
            </a:pPr>
            <a:r>
              <a:rPr lang="en-US" b="1" dirty="0"/>
              <a:t>What is Similarity?</a:t>
            </a:r>
          </a:p>
          <a:p>
            <a:pPr>
              <a:lnSpc>
                <a:spcPct val="200000"/>
              </a:lnSpc>
            </a:pPr>
            <a:r>
              <a:rPr lang="en-US" dirty="0"/>
              <a:t>→ It is a numerical measure of the degree to which the two objects are alike.</a:t>
            </a:r>
          </a:p>
          <a:p>
            <a:pPr>
              <a:lnSpc>
                <a:spcPct val="200000"/>
              </a:lnSpc>
            </a:pPr>
            <a:r>
              <a:rPr lang="en-US" dirty="0"/>
              <a:t>→ Higher for pair of objects that are more alike.</a:t>
            </a:r>
          </a:p>
          <a:p>
            <a:pPr>
              <a:lnSpc>
                <a:spcPct val="200000"/>
              </a:lnSpc>
            </a:pPr>
            <a:r>
              <a:rPr lang="en-US" dirty="0"/>
              <a:t>→ Usually non-negative and between 0 &amp; 1.</a:t>
            </a:r>
          </a:p>
          <a:p>
            <a:pPr>
              <a:lnSpc>
                <a:spcPct val="200000"/>
              </a:lnSpc>
            </a:pPr>
            <a:r>
              <a:rPr lang="en-US" dirty="0"/>
              <a:t>  0 ~ No Similarity, 1 ~ Complete Similarity</a:t>
            </a:r>
          </a:p>
        </p:txBody>
      </p:sp>
    </p:spTree>
    <p:extLst>
      <p:ext uri="{BB962C8B-B14F-4D97-AF65-F5344CB8AC3E}">
        <p14:creationId xmlns:p14="http://schemas.microsoft.com/office/powerpoint/2010/main" val="4278830507"/>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alpha val="60000"/>
          </a:schemeClr>
        </a:solidFill>
        <a:effectLst/>
      </p:bgPr>
    </p:bg>
    <p:spTree>
      <p:nvGrpSpPr>
        <p:cNvPr id="1" name=""/>
        <p:cNvGrpSpPr/>
        <p:nvPr/>
      </p:nvGrpSpPr>
      <p:grpSpPr>
        <a:xfrm>
          <a:off x="0" y="0"/>
          <a:ext cx="0" cy="0"/>
          <a:chOff x="0" y="0"/>
          <a:chExt cx="0" cy="0"/>
        </a:xfrm>
      </p:grpSpPr>
      <p:pic>
        <p:nvPicPr>
          <p:cNvPr id="1026" name="Picture 2" descr="E:\AR Documents\Pictures\Bali Photos\Bali Photos (Ritu phone)\IMG_20191226_185708.jpg"/>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b="24816"/>
          <a:stretch/>
        </p:blipFill>
        <p:spPr bwMode="auto">
          <a:xfrm>
            <a:off x="-10958" y="-2946"/>
            <a:ext cx="24377651" cy="13716000"/>
          </a:xfrm>
          <a:prstGeom prst="rect">
            <a:avLst/>
          </a:prstGeom>
          <a:noFill/>
          <a:extLst>
            <a:ext uri="{909E8E84-426E-40DD-AFC4-6F175D3DCCD1}">
              <a14:hiddenFill xmlns:a14="http://schemas.microsoft.com/office/drawing/2010/main">
                <a:solidFill>
                  <a:srgbClr val="FFFFFF"/>
                </a:solidFill>
              </a14:hiddenFill>
            </a:ext>
          </a:extLst>
        </p:spPr>
      </p:pic>
      <p:grpSp>
        <p:nvGrpSpPr>
          <p:cNvPr id="48" name="Group 47"/>
          <p:cNvGrpSpPr/>
          <p:nvPr/>
        </p:nvGrpSpPr>
        <p:grpSpPr>
          <a:xfrm>
            <a:off x="1985835" y="5655744"/>
            <a:ext cx="20962938" cy="2475249"/>
            <a:chOff x="1965266" y="1610778"/>
            <a:chExt cx="20962938" cy="2475249"/>
          </a:xfrm>
        </p:grpSpPr>
        <p:sp>
          <p:nvSpPr>
            <p:cNvPr id="50" name="Rectangle 49"/>
            <p:cNvSpPr/>
            <p:nvPr/>
          </p:nvSpPr>
          <p:spPr>
            <a:xfrm>
              <a:off x="11412311" y="2470667"/>
              <a:ext cx="1553038" cy="9143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bg1"/>
                </a:solidFill>
                <a:latin typeface="Open Sans Light"/>
              </a:endParaRPr>
            </a:p>
          </p:txBody>
        </p:sp>
        <p:sp>
          <p:nvSpPr>
            <p:cNvPr id="51" name="Subtitle 2"/>
            <p:cNvSpPr txBox="1">
              <a:spLocks/>
            </p:cNvSpPr>
            <p:nvPr/>
          </p:nvSpPr>
          <p:spPr>
            <a:xfrm>
              <a:off x="4951173" y="1610778"/>
              <a:ext cx="13497647" cy="138849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endParaRPr lang="en-US" sz="3100" dirty="0">
                <a:solidFill>
                  <a:schemeClr val="bg1"/>
                </a:solidFill>
                <a:latin typeface="Lato Light"/>
                <a:cs typeface="Lato Light"/>
              </a:endParaRPr>
            </a:p>
          </p:txBody>
        </p:sp>
        <p:sp>
          <p:nvSpPr>
            <p:cNvPr id="49" name="TextBox 48"/>
            <p:cNvSpPr txBox="1"/>
            <p:nvPr/>
          </p:nvSpPr>
          <p:spPr>
            <a:xfrm>
              <a:off x="1965266" y="2516385"/>
              <a:ext cx="20962938" cy="1569642"/>
            </a:xfrm>
            <a:prstGeom prst="rect">
              <a:avLst/>
            </a:prstGeom>
            <a:noFill/>
          </p:spPr>
          <p:txBody>
            <a:bodyPr wrap="square" lIns="91422" tIns="45711" rIns="91422" bIns="45711" rtlCol="0">
              <a:spAutoFit/>
            </a:bodyPr>
            <a:lstStyle/>
            <a:p>
              <a:pPr algn="ctr"/>
              <a:r>
                <a:rPr lang="id-ID" sz="9600" b="1" dirty="0" smtClean="0">
                  <a:solidFill>
                    <a:schemeClr val="bg1"/>
                  </a:solidFill>
                  <a:latin typeface="Lato Regular"/>
                  <a:cs typeface="Lato Regular"/>
                </a:rPr>
                <a:t>Thank you</a:t>
              </a:r>
              <a:r>
                <a:rPr lang="en-US" sz="9600" b="1" dirty="0" smtClean="0">
                  <a:solidFill>
                    <a:schemeClr val="bg1"/>
                  </a:solidFill>
                  <a:latin typeface="Lato Regular"/>
                  <a:cs typeface="Lato Regular"/>
                </a:rPr>
                <a:t>..</a:t>
              </a:r>
              <a:endParaRPr lang="id-ID" sz="9600" b="1" dirty="0" smtClean="0">
                <a:solidFill>
                  <a:schemeClr val="bg1"/>
                </a:solidFill>
                <a:latin typeface="Lato Regular"/>
                <a:cs typeface="Lato Regular"/>
              </a:endParaRPr>
            </a:p>
          </p:txBody>
        </p:sp>
      </p:grpSp>
      <p:sp>
        <p:nvSpPr>
          <p:cNvPr id="28" name="Rectangle 27"/>
          <p:cNvSpPr/>
          <p:nvPr/>
        </p:nvSpPr>
        <p:spPr>
          <a:xfrm flipH="1">
            <a:off x="-10958" y="0"/>
            <a:ext cx="24377650" cy="13716000"/>
          </a:xfrm>
          <a:prstGeom prst="rect">
            <a:avLst/>
          </a:prstGeom>
          <a:solidFill>
            <a:schemeClr val="accent3">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43797" tIns="121899" rIns="243797" bIns="121899" rtlCol="0" anchor="ctr"/>
          <a:lstStyle/>
          <a:p>
            <a:pPr algn="ctr"/>
            <a:endParaRPr lang="en-US" dirty="0"/>
          </a:p>
        </p:txBody>
      </p:sp>
    </p:spTree>
    <p:extLst>
      <p:ext uri="{BB962C8B-B14F-4D97-AF65-F5344CB8AC3E}">
        <p14:creationId xmlns:p14="http://schemas.microsoft.com/office/powerpoint/2010/main" val="977839922"/>
      </p:ext>
    </p:extLst>
  </p:cSld>
  <p:clrMapOvr>
    <a:masterClrMapping/>
  </p:clrMapOvr>
  <mc:AlternateContent xmlns:mc="http://schemas.openxmlformats.org/markup-compatibility/2006" xmlns:p14="http://schemas.microsoft.com/office/powerpoint/2010/main">
    <mc:Choice Requires="p14">
      <p:transition spd="med" advTm="1801000">
        <p14:vortex dir="r"/>
      </p:transition>
    </mc:Choice>
    <mc:Fallback xmlns="">
      <p:transition spd="med" advTm="180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500" fill="hold"/>
                                        <p:tgtEl>
                                          <p:spTgt spid="48"/>
                                        </p:tgtEl>
                                        <p:attrNameLst>
                                          <p:attrName>ppt_w</p:attrName>
                                        </p:attrNameLst>
                                      </p:cBhvr>
                                      <p:tavLst>
                                        <p:tav tm="0">
                                          <p:val>
                                            <p:fltVal val="0"/>
                                          </p:val>
                                        </p:tav>
                                        <p:tav tm="100000">
                                          <p:val>
                                            <p:strVal val="#ppt_w"/>
                                          </p:val>
                                        </p:tav>
                                      </p:tavLst>
                                    </p:anim>
                                    <p:anim calcmode="lin" valueType="num">
                                      <p:cBhvr>
                                        <p:cTn id="8" dur="500" fill="hold"/>
                                        <p:tgtEl>
                                          <p:spTgt spid="48"/>
                                        </p:tgtEl>
                                        <p:attrNameLst>
                                          <p:attrName>ppt_h</p:attrName>
                                        </p:attrNameLst>
                                      </p:cBhvr>
                                      <p:tavLst>
                                        <p:tav tm="0">
                                          <p:val>
                                            <p:fltVal val="0"/>
                                          </p:val>
                                        </p:tav>
                                        <p:tav tm="100000">
                                          <p:val>
                                            <p:strVal val="#ppt_h"/>
                                          </p:val>
                                        </p:tav>
                                      </p:tavLst>
                                    </p:anim>
                                    <p:animEffect transition="in" filter="fade">
                                      <p:cBhvr>
                                        <p:cTn id="9"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0615"/>
            <a:ext cx="24377649" cy="11172289"/>
          </a:xfrm>
          <a:prstGeom prst="rect">
            <a:avLst/>
          </a:prstGeom>
        </p:spPr>
        <p:txBody>
          <a:bodyPr wrap="square">
            <a:spAutoFit/>
          </a:bodyPr>
          <a:lstStyle/>
          <a:p>
            <a:r>
              <a:rPr lang="en-US" b="1" dirty="0"/>
              <a:t>Transformation Function</a:t>
            </a:r>
          </a:p>
          <a:p>
            <a:endParaRPr lang="en-US" dirty="0"/>
          </a:p>
          <a:p>
            <a:r>
              <a:rPr lang="en-US" dirty="0"/>
              <a:t>It is a function used to convert similarity to dissimilarity and vice versa, or to transform a proximity measure to fall into a particular range. For instance:</a:t>
            </a:r>
          </a:p>
          <a:p>
            <a:endParaRPr lang="en-US" dirty="0"/>
          </a:p>
          <a:p>
            <a:r>
              <a:rPr lang="en-US" dirty="0"/>
              <a:t>    s’ = (s-min(s)) / max(s)-min(s</a:t>
            </a:r>
            <a:r>
              <a:rPr lang="en-US" dirty="0" smtClean="0"/>
              <a:t>))           </a:t>
            </a:r>
          </a:p>
          <a:p>
            <a:endParaRPr lang="en-US" dirty="0"/>
          </a:p>
          <a:p>
            <a:r>
              <a:rPr lang="en-US" dirty="0" smtClean="0"/>
              <a:t>range</a:t>
            </a:r>
            <a:endParaRPr lang="en-US" dirty="0"/>
          </a:p>
          <a:p>
            <a:endParaRPr lang="en-US" dirty="0"/>
          </a:p>
          <a:p>
            <a:r>
              <a:rPr lang="en-US" dirty="0"/>
              <a:t>where,</a:t>
            </a:r>
          </a:p>
          <a:p>
            <a:endParaRPr lang="en-US" dirty="0"/>
          </a:p>
          <a:p>
            <a:r>
              <a:rPr lang="en-US" dirty="0"/>
              <a:t>s’ = new transformed proximity measure value,</a:t>
            </a:r>
          </a:p>
          <a:p>
            <a:endParaRPr lang="en-US" dirty="0"/>
          </a:p>
          <a:p>
            <a:r>
              <a:rPr lang="en-US" dirty="0"/>
              <a:t>s = current proximity measure value,</a:t>
            </a:r>
          </a:p>
          <a:p>
            <a:endParaRPr lang="en-US" dirty="0"/>
          </a:p>
          <a:p>
            <a:r>
              <a:rPr lang="en-US" dirty="0"/>
              <a:t>min(s) = minimum of proximity measure values,</a:t>
            </a:r>
          </a:p>
          <a:p>
            <a:endParaRPr lang="en-US" dirty="0"/>
          </a:p>
          <a:p>
            <a:r>
              <a:rPr lang="en-US" dirty="0"/>
              <a:t>max(s) = maximum of proximity measure values</a:t>
            </a:r>
          </a:p>
          <a:p>
            <a:endParaRPr lang="en-US" dirty="0"/>
          </a:p>
          <a:p>
            <a:r>
              <a:rPr lang="en-US" dirty="0"/>
              <a:t>This transformation function is just one example from all the available options out there.</a:t>
            </a:r>
          </a:p>
        </p:txBody>
      </p:sp>
    </p:spTree>
    <p:extLst>
      <p:ext uri="{BB962C8B-B14F-4D97-AF65-F5344CB8AC3E}">
        <p14:creationId xmlns:p14="http://schemas.microsoft.com/office/powerpoint/2010/main" val="644342058"/>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24377650" cy="2308324"/>
          </a:xfrm>
          <a:prstGeom prst="rect">
            <a:avLst/>
          </a:prstGeom>
        </p:spPr>
        <p:txBody>
          <a:bodyPr wrap="square">
            <a:spAutoFit/>
          </a:bodyPr>
          <a:lstStyle/>
          <a:p>
            <a:r>
              <a:rPr lang="en-US" b="1" dirty="0"/>
              <a:t>Similarity and Dissimilarity between Simple Attributes</a:t>
            </a:r>
          </a:p>
          <a:p>
            <a:endParaRPr lang="en-US" dirty="0"/>
          </a:p>
          <a:p>
            <a:r>
              <a:rPr lang="en-US" dirty="0"/>
              <a:t>The proximity of objects with a number of attributes is usually defined by combining the proximities of individual attributes, so, we first discuss proximity between objects having a single attribute.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553193"/>
            <a:ext cx="23553683" cy="8766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2953324"/>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73677"/>
            <a:ext cx="24377649" cy="12280285"/>
          </a:xfrm>
          <a:prstGeom prst="rect">
            <a:avLst/>
          </a:prstGeom>
        </p:spPr>
        <p:txBody>
          <a:bodyPr wrap="square">
            <a:spAutoFit/>
          </a:bodyPr>
          <a:lstStyle/>
          <a:p>
            <a:pPr>
              <a:lnSpc>
                <a:spcPct val="200000"/>
              </a:lnSpc>
            </a:pPr>
            <a:r>
              <a:rPr lang="en-US" dirty="0" smtClean="0"/>
              <a:t>To understand it better, let us go through some examples.</a:t>
            </a:r>
          </a:p>
          <a:p>
            <a:pPr>
              <a:lnSpc>
                <a:spcPct val="200000"/>
              </a:lnSpc>
            </a:pPr>
            <a:r>
              <a:rPr lang="en-US" dirty="0" smtClean="0"/>
              <a:t>Consider objects described by one </a:t>
            </a:r>
            <a:r>
              <a:rPr lang="en-US" b="1" dirty="0" smtClean="0"/>
              <a:t>nominal</a:t>
            </a:r>
            <a:r>
              <a:rPr lang="en-US" dirty="0" smtClean="0"/>
              <a:t> attribute. How to compare similarity of two objects like this? Nominal attributes only tell us about the distinctness of objects. Hence, in this case similarity is defined as 1 if attribute values match, and 0 otherwise and oppositely defined would be dissimilarity.</a:t>
            </a:r>
          </a:p>
          <a:p>
            <a:pPr>
              <a:lnSpc>
                <a:spcPct val="200000"/>
              </a:lnSpc>
            </a:pPr>
            <a:r>
              <a:rPr lang="en-US" dirty="0" smtClean="0"/>
              <a:t>For objects with a single </a:t>
            </a:r>
            <a:r>
              <a:rPr lang="en-US" b="1" dirty="0" smtClean="0"/>
              <a:t>ordinal</a:t>
            </a:r>
            <a:r>
              <a:rPr lang="en-US" dirty="0" smtClean="0"/>
              <a:t> attribute, the situation is more complicated because information about order needs to be taken into account. Consider an attribute that measures the quality of a product, on the scale {poor, fair, OK, good, wonderful}. We have 3 products P1, P2, &amp; P3 with quality as wonderful, good, &amp; OK respectively. In order to compare </a:t>
            </a:r>
            <a:r>
              <a:rPr lang="en-US" b="1" dirty="0" smtClean="0"/>
              <a:t>ordinal </a:t>
            </a:r>
            <a:r>
              <a:rPr lang="en-US" dirty="0" smtClean="0"/>
              <a:t>quantities, they are mapped to successive integers. In this case, if the scale is mapped to {0, 1, 2, 3, 4} respectively. Then, dissimilarity(P1, P2) = 4–3 = 1.</a:t>
            </a:r>
          </a:p>
          <a:p>
            <a:pPr>
              <a:lnSpc>
                <a:spcPct val="200000"/>
              </a:lnSpc>
            </a:pPr>
            <a:r>
              <a:rPr lang="en-US" dirty="0" smtClean="0"/>
              <a:t>For </a:t>
            </a:r>
            <a:r>
              <a:rPr lang="en-US" b="1" dirty="0" smtClean="0"/>
              <a:t>interval or ratio</a:t>
            </a:r>
            <a:r>
              <a:rPr lang="en-US" dirty="0" smtClean="0"/>
              <a:t> attributes, the natural measure of dissimilarity between two objects is the absolute difference of their values. For example, we might compare our current weight and our weight a year ago by saying “I am ten pounds heavier.”</a:t>
            </a:r>
            <a:endParaRPr lang="en-US" dirty="0"/>
          </a:p>
        </p:txBody>
      </p:sp>
    </p:spTree>
    <p:extLst>
      <p:ext uri="{BB962C8B-B14F-4D97-AF65-F5344CB8AC3E}">
        <p14:creationId xmlns:p14="http://schemas.microsoft.com/office/powerpoint/2010/main" val="399516996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911"/>
            <a:ext cx="7417415" cy="646331"/>
          </a:xfrm>
          <a:prstGeom prst="rect">
            <a:avLst/>
          </a:prstGeom>
        </p:spPr>
        <p:txBody>
          <a:bodyPr wrap="none">
            <a:spAutoFit/>
          </a:bodyPr>
          <a:lstStyle/>
          <a:p>
            <a:r>
              <a:rPr lang="en-US" b="1" dirty="0"/>
              <a:t>Dissimilarities between Data Objects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941169"/>
            <a:ext cx="17878097" cy="12535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0121324"/>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911"/>
            <a:ext cx="7417415" cy="646331"/>
          </a:xfrm>
          <a:prstGeom prst="rect">
            <a:avLst/>
          </a:prstGeom>
        </p:spPr>
        <p:txBody>
          <a:bodyPr wrap="none">
            <a:spAutoFit/>
          </a:bodyPr>
          <a:lstStyle/>
          <a:p>
            <a:r>
              <a:rPr lang="en-US" b="1" dirty="0"/>
              <a:t>Dissimilarities between Data Objects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906" y="1435975"/>
            <a:ext cx="17995155" cy="11876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8122447"/>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911"/>
            <a:ext cx="7417415" cy="646331"/>
          </a:xfrm>
          <a:prstGeom prst="rect">
            <a:avLst/>
          </a:prstGeom>
        </p:spPr>
        <p:txBody>
          <a:bodyPr wrap="none">
            <a:spAutoFit/>
          </a:bodyPr>
          <a:lstStyle/>
          <a:p>
            <a:r>
              <a:rPr lang="en-US" b="1" dirty="0"/>
              <a:t>Dissimilarities between Data Objects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007" y="1147106"/>
            <a:ext cx="17862462" cy="11574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1730566"/>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ndara">
      <a:majorFont>
        <a:latin typeface="Candara"/>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Crop</Template>
  <TotalTime>21782</TotalTime>
  <Words>2082</Words>
  <Application>Microsoft Office PowerPoint</Application>
  <PresentationFormat>Custom</PresentationFormat>
  <Paragraphs>205</Paragraphs>
  <Slides>30</Slides>
  <Notes>4</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Manuel Lopez</dc:creator>
  <cp:lastModifiedBy>user</cp:lastModifiedBy>
  <cp:revision>2660</cp:revision>
  <cp:lastPrinted>2016-12-11T00:19:30Z</cp:lastPrinted>
  <dcterms:created xsi:type="dcterms:W3CDTF">2014-11-12T21:47:38Z</dcterms:created>
  <dcterms:modified xsi:type="dcterms:W3CDTF">2022-02-22T18:31:41Z</dcterms:modified>
</cp:coreProperties>
</file>