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4"/>
  </p:sldMasterIdLst>
  <p:notesMasterIdLst>
    <p:notesMasterId r:id="rId20"/>
  </p:notesMasterIdLst>
  <p:sldIdLst>
    <p:sldId id="698" r:id="rId5"/>
    <p:sldId id="834" r:id="rId6"/>
    <p:sldId id="839" r:id="rId7"/>
    <p:sldId id="838" r:id="rId8"/>
    <p:sldId id="836" r:id="rId9"/>
    <p:sldId id="837" r:id="rId10"/>
    <p:sldId id="840" r:id="rId11"/>
    <p:sldId id="842" r:id="rId12"/>
    <p:sldId id="843" r:id="rId13"/>
    <p:sldId id="844" r:id="rId14"/>
    <p:sldId id="845" r:id="rId15"/>
    <p:sldId id="853" r:id="rId16"/>
    <p:sldId id="854" r:id="rId17"/>
    <p:sldId id="818" r:id="rId18"/>
    <p:sldId id="725" r:id="rId1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FF89"/>
    <a:srgbClr val="FFCC99"/>
    <a:srgbClr val="FFFFCC"/>
    <a:srgbClr val="CCFF66"/>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05C8A-C8EA-48C4-8F44-03927F24EA6B}" v="1" dt="2022-02-06T13:15:24.761"/>
    <p1510:client id="{ACEC4471-9A09-4C07-A6CC-F2DC281E67D6}" v="10" dt="2022-02-06T08:49:29.8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99112" autoAdjust="0"/>
  </p:normalViewPr>
  <p:slideViewPr>
    <p:cSldViewPr snapToGrid="0" snapToObjects="1">
      <p:cViewPr>
        <p:scale>
          <a:sx n="30" d="100"/>
          <a:sy n="30" d="100"/>
        </p:scale>
        <p:origin x="-912" y="-288"/>
      </p:cViewPr>
      <p:guideLst>
        <p:guide orient="horz" pos="519"/>
        <p:guide pos="14387"/>
        <p:guide pos="9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Madaan -301093" userId="S::301093@fsm.ac.in::db033bcc-aace-4acf-94a9-cc64405c67c0" providerId="AD" clId="Web-{4F005C8A-C8EA-48C4-8F44-03927F24EA6B}"/>
    <pc:docChg chg="modSld">
      <pc:chgData name="Rahul Madaan -301093" userId="S::301093@fsm.ac.in::db033bcc-aace-4acf-94a9-cc64405c67c0" providerId="AD" clId="Web-{4F005C8A-C8EA-48C4-8F44-03927F24EA6B}" dt="2022-02-06T13:15:24.761" v="0" actId="1076"/>
      <pc:docMkLst>
        <pc:docMk/>
      </pc:docMkLst>
      <pc:sldChg chg="modSp">
        <pc:chgData name="Rahul Madaan -301093" userId="S::301093@fsm.ac.in::db033bcc-aace-4acf-94a9-cc64405c67c0" providerId="AD" clId="Web-{4F005C8A-C8EA-48C4-8F44-03927F24EA6B}" dt="2022-02-06T13:15:24.761" v="0" actId="1076"/>
        <pc:sldMkLst>
          <pc:docMk/>
          <pc:sldMk cId="1272997391" sldId="698"/>
        </pc:sldMkLst>
        <pc:grpChg chg="mod">
          <ac:chgData name="Rahul Madaan -301093" userId="S::301093@fsm.ac.in::db033bcc-aace-4acf-94a9-cc64405c67c0" providerId="AD" clId="Web-{4F005C8A-C8EA-48C4-8F44-03927F24EA6B}" dt="2022-02-06T13:15:24.761" v="0" actId="1076"/>
          <ac:grpSpMkLst>
            <pc:docMk/>
            <pc:sldMk cId="1272997391" sldId="698"/>
            <ac:grpSpMk id="10" creationId="{00000000-0000-0000-0000-000000000000}"/>
          </ac:grpSpMkLst>
        </pc:grpChg>
      </pc:sldChg>
    </pc:docChg>
  </pc:docChgLst>
  <pc:docChgLst>
    <pc:chgData name="Rahul Madaan -301093" userId="S::301093@fsm.ac.in::db033bcc-aace-4acf-94a9-cc64405c67c0" providerId="AD" clId="Web-{ACEC4471-9A09-4C07-A6CC-F2DC281E67D6}"/>
    <pc:docChg chg="modSld">
      <pc:chgData name="Rahul Madaan -301093" userId="S::301093@fsm.ac.in::db033bcc-aace-4acf-94a9-cc64405c67c0" providerId="AD" clId="Web-{ACEC4471-9A09-4C07-A6CC-F2DC281E67D6}" dt="2022-02-06T08:49:29.843" v="9" actId="1076"/>
      <pc:docMkLst>
        <pc:docMk/>
      </pc:docMkLst>
      <pc:sldChg chg="modSp">
        <pc:chgData name="Rahul Madaan -301093" userId="S::301093@fsm.ac.in::db033bcc-aace-4acf-94a9-cc64405c67c0" providerId="AD" clId="Web-{ACEC4471-9A09-4C07-A6CC-F2DC281E67D6}" dt="2022-02-06T08:49:29.843" v="9" actId="1076"/>
        <pc:sldMkLst>
          <pc:docMk/>
          <pc:sldMk cId="3427719567" sldId="837"/>
        </pc:sldMkLst>
        <pc:spChg chg="mod">
          <ac:chgData name="Rahul Madaan -301093" userId="S::301093@fsm.ac.in::db033bcc-aace-4acf-94a9-cc64405c67c0" providerId="AD" clId="Web-{ACEC4471-9A09-4C07-A6CC-F2DC281E67D6}" dt="2022-02-06T08:38:12.169" v="5" actId="1076"/>
          <ac:spMkLst>
            <pc:docMk/>
            <pc:sldMk cId="3427719567" sldId="837"/>
            <ac:spMk id="3" creationId="{00000000-0000-0000-0000-000000000000}"/>
          </ac:spMkLst>
        </pc:spChg>
        <pc:spChg chg="mod">
          <ac:chgData name="Rahul Madaan -301093" userId="S::301093@fsm.ac.in::db033bcc-aace-4acf-94a9-cc64405c67c0" providerId="AD" clId="Web-{ACEC4471-9A09-4C07-A6CC-F2DC281E67D6}" dt="2022-02-06T08:49:29.843" v="9" actId="1076"/>
          <ac:spMkLst>
            <pc:docMk/>
            <pc:sldMk cId="3427719567" sldId="837"/>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2/6/2022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78644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7266449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1299435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dirty="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dirty="0">
                <a:solidFill>
                  <a:schemeClr val="tx2"/>
                </a:solidFill>
                <a:latin typeface="Lato Regular"/>
                <a:cs typeface="Lato Regular"/>
              </a:rPr>
              <a:t>Group 8, </a:t>
            </a:r>
            <a:r>
              <a:rPr lang="id-ID" sz="2400" b="0" dirty="0" err="1">
                <a:solidFill>
                  <a:schemeClr val="tx2"/>
                </a:solidFill>
                <a:latin typeface="Lato Regular"/>
                <a:cs typeface="Lato Regular"/>
              </a:rPr>
              <a:t>Section-A</a:t>
            </a:r>
            <a:endParaRPr lang="id-ID" sz="2400" b="0" dirty="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095592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66341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679315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287396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367076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345950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58273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41713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big-data/what-is-big-data/" TargetMode="External"/><Relationship Id="rId2" Type="http://schemas.openxmlformats.org/officeDocument/2006/relationships/hyperlink" Target="https://www.sas.com/en_in/insights/big-data/what-is-big-data.html" TargetMode="External"/><Relationship Id="rId1" Type="http://schemas.openxmlformats.org/officeDocument/2006/relationships/slideLayout" Target="../slideLayouts/slideLayout12.xml"/><Relationship Id="rId4" Type="http://schemas.openxmlformats.org/officeDocument/2006/relationships/hyperlink" Target="https://www.w3schools.com/python/python_variables_multiple.asp"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sz="4600" dirty="0"/>
          </a:p>
        </p:txBody>
      </p:sp>
      <p:sp>
        <p:nvSpPr>
          <p:cNvPr id="6" name="Rectangle 5"/>
          <p:cNvSpPr/>
          <p:nvPr/>
        </p:nvSpPr>
        <p:spPr>
          <a:xfrm flipV="1">
            <a:off x="3952067"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nvGrpSpPr>
          <p:cNvPr id="10" name="Group 9"/>
          <p:cNvGrpSpPr/>
          <p:nvPr/>
        </p:nvGrpSpPr>
        <p:grpSpPr>
          <a:xfrm>
            <a:off x="186463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dirty="0">
                  <a:solidFill>
                    <a:schemeClr val="bg1"/>
                  </a:solidFill>
                  <a:latin typeface="Lato Regular"/>
                  <a:cs typeface="Lato Regular"/>
                </a:rPr>
                <a:t>Machine Learning with Python</a:t>
              </a:r>
            </a:p>
          </p:txBody>
        </p:sp>
        <p:sp>
          <p:nvSpPr>
            <p:cNvPr id="12" name="Subtitle 2"/>
            <p:cNvSpPr txBox="1">
              <a:spLocks/>
            </p:cNvSpPr>
            <p:nvPr/>
          </p:nvSpPr>
          <p:spPr>
            <a:xfrm>
              <a:off x="8401897" y="-842396"/>
              <a:ext cx="7703078"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5200" b="1" dirty="0">
                  <a:solidFill>
                    <a:schemeClr val="bg1"/>
                  </a:solidFill>
                  <a:latin typeface="Lato Regular"/>
                  <a:cs typeface="Lato Regular"/>
                </a:rPr>
                <a:t>Session  1:	Introduction to Machine Learning, Data Exploration and Data Visualization using Python</a:t>
              </a:r>
              <a:endParaRPr lang="id-ID" sz="5200" b="1" dirty="0">
                <a:solidFill>
                  <a:schemeClr val="bg1"/>
                </a:solidFill>
                <a:latin typeface="Lato Regular"/>
                <a:cs typeface="Lato Regular"/>
              </a:endParaRPr>
            </a:p>
          </p:txBody>
        </p:sp>
      </p:grpSp>
      <p:sp>
        <p:nvSpPr>
          <p:cNvPr id="5" name="TextBox 4"/>
          <p:cNvSpPr txBox="1"/>
          <p:nvPr/>
        </p:nvSpPr>
        <p:spPr>
          <a:xfrm>
            <a:off x="20792761" y="12078792"/>
            <a:ext cx="2816797" cy="738664"/>
          </a:xfrm>
          <a:prstGeom prst="rect">
            <a:avLst/>
          </a:prstGeom>
          <a:noFill/>
        </p:spPr>
        <p:txBody>
          <a:bodyPr wrap="none" rtlCol="0">
            <a:spAutoFit/>
          </a:bodyPr>
          <a:lstStyle/>
          <a:p>
            <a:r>
              <a:rPr lang="en-US" sz="4200" b="1" dirty="0" err="1">
                <a:solidFill>
                  <a:schemeClr val="bg1"/>
                </a:solidFill>
              </a:rPr>
              <a:t>Arghya</a:t>
            </a:r>
            <a:r>
              <a:rPr lang="en-US" sz="4200" b="1" dirty="0">
                <a:solidFill>
                  <a:schemeClr val="bg1"/>
                </a:solidFill>
              </a:rPr>
              <a:t> Ray</a:t>
            </a:r>
            <a:endParaRPr lang="en-US" sz="4200" dirty="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xmlns:p14="http://schemas.microsoft.com/office/powerpoint/2010/main">
    <mc:Choice Requires="p14">
      <p:transition p14:dur="10" advTm="1801000"/>
    </mc:Choice>
    <mc:Fallback xmlns="">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497671"/>
            <a:ext cx="11004332" cy="119345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400" b="1" u="sng" dirty="0">
                <a:solidFill>
                  <a:schemeClr val="tx1"/>
                </a:solidFill>
              </a:rPr>
              <a:t>Batch Learning/Offline Learning:</a:t>
            </a:r>
          </a:p>
          <a:p>
            <a:pPr marL="571500" indent="-571500" algn="just">
              <a:lnSpc>
                <a:spcPct val="150000"/>
              </a:lnSpc>
              <a:buFont typeface="Arial" pitchFamily="34" charset="0"/>
              <a:buChar char="•"/>
            </a:pPr>
            <a:r>
              <a:rPr lang="en-US" sz="3400" dirty="0">
                <a:solidFill>
                  <a:schemeClr val="tx1"/>
                </a:solidFill>
              </a:rPr>
              <a:t>In batch learning, the system is incapable of learning incrementally: it must be trained using all the available data. This will generally take a lot of time and computing resources, so it is typically done offline. </a:t>
            </a:r>
          </a:p>
          <a:p>
            <a:pPr marL="571500" indent="-571500" algn="just">
              <a:lnSpc>
                <a:spcPct val="150000"/>
              </a:lnSpc>
              <a:buFont typeface="Arial" pitchFamily="34" charset="0"/>
              <a:buChar char="•"/>
            </a:pPr>
            <a:r>
              <a:rPr lang="en-US" sz="3400" dirty="0">
                <a:solidFill>
                  <a:schemeClr val="tx1"/>
                </a:solidFill>
              </a:rPr>
              <a:t>First the system is trained, and then it is launched into production and runs without learning anymore; it just applies what it has learned. </a:t>
            </a:r>
          </a:p>
          <a:p>
            <a:pPr marL="571500" indent="-571500" algn="just">
              <a:lnSpc>
                <a:spcPct val="150000"/>
              </a:lnSpc>
              <a:buFont typeface="Arial" pitchFamily="34" charset="0"/>
              <a:buChar char="•"/>
            </a:pPr>
            <a:r>
              <a:rPr lang="en-US" sz="3400" dirty="0">
                <a:solidFill>
                  <a:schemeClr val="tx1"/>
                </a:solidFill>
              </a:rPr>
              <a:t>If you have a lot of data and you automate your system to train from scratch every day, it will end up costing you a lot of money. If the amount of data is huge, it may even be impossible to use a batch learning algorithm.</a:t>
            </a:r>
          </a:p>
        </p:txBody>
      </p:sp>
      <p:sp>
        <p:nvSpPr>
          <p:cNvPr id="9" name="Rectangle 8"/>
          <p:cNvSpPr/>
          <p:nvPr/>
        </p:nvSpPr>
        <p:spPr>
          <a:xfrm>
            <a:off x="11603421" y="1497671"/>
            <a:ext cx="12670207" cy="119345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300" b="1" u="sng" dirty="0">
                <a:solidFill>
                  <a:schemeClr val="tx1"/>
                </a:solidFill>
              </a:rPr>
              <a:t>Incremental Learning/Online Learning:</a:t>
            </a:r>
          </a:p>
          <a:p>
            <a:pPr marL="571500" indent="-571500">
              <a:lnSpc>
                <a:spcPct val="150000"/>
              </a:lnSpc>
              <a:buFont typeface="Arial" pitchFamily="34" charset="0"/>
              <a:buChar char="•"/>
            </a:pPr>
            <a:r>
              <a:rPr lang="en-US" sz="3300" dirty="0">
                <a:solidFill>
                  <a:schemeClr val="tx1"/>
                </a:solidFill>
              </a:rPr>
              <a:t>In online learning, you train the system incrementally by feeding it data instances sequentially, either individually or by small groups called mini-batches. </a:t>
            </a:r>
          </a:p>
          <a:p>
            <a:pPr marL="571500" indent="-571500">
              <a:lnSpc>
                <a:spcPct val="150000"/>
              </a:lnSpc>
              <a:buFont typeface="Arial" pitchFamily="34" charset="0"/>
              <a:buChar char="•"/>
            </a:pPr>
            <a:r>
              <a:rPr lang="en-US" sz="3300" dirty="0">
                <a:solidFill>
                  <a:schemeClr val="tx1"/>
                </a:solidFill>
              </a:rPr>
              <a:t>One important parameter of online learning systems is how fast they should adapt to changing data: this is called the </a:t>
            </a:r>
            <a:r>
              <a:rPr lang="en-US" sz="3300" b="1" i="1" dirty="0">
                <a:solidFill>
                  <a:schemeClr val="tx1"/>
                </a:solidFill>
              </a:rPr>
              <a:t>learning rate</a:t>
            </a:r>
            <a:r>
              <a:rPr lang="en-US" sz="3300" dirty="0">
                <a:solidFill>
                  <a:schemeClr val="tx1"/>
                </a:solidFill>
              </a:rPr>
              <a:t>. </a:t>
            </a:r>
          </a:p>
          <a:p>
            <a:pPr marL="571500" indent="-571500">
              <a:lnSpc>
                <a:spcPct val="150000"/>
              </a:lnSpc>
              <a:buFont typeface="Arial" pitchFamily="34" charset="0"/>
              <a:buChar char="•"/>
            </a:pPr>
            <a:r>
              <a:rPr lang="en-US" sz="3300" dirty="0">
                <a:solidFill>
                  <a:schemeClr val="tx1"/>
                </a:solidFill>
              </a:rPr>
              <a:t>If you set a high learning rate, then your system will rapidly adapt to new data, but it will also tend to quickly forget the old data (you don’t want a spam filter to flag only the latest kinds of spam it was shown).</a:t>
            </a:r>
          </a:p>
          <a:p>
            <a:pPr marL="571500" indent="-571500">
              <a:lnSpc>
                <a:spcPct val="150000"/>
              </a:lnSpc>
              <a:buFont typeface="Arial" pitchFamily="34" charset="0"/>
              <a:buChar char="•"/>
            </a:pPr>
            <a:r>
              <a:rPr lang="en-US" sz="3300" dirty="0">
                <a:solidFill>
                  <a:schemeClr val="tx1"/>
                </a:solidFill>
              </a:rPr>
              <a:t>Conversely, if you set a low learning rate, the system will have more inertia; that is, it will learn more slowly, but it will also be less sensitive to noise in the new data or to sequences of non- representative data points.</a:t>
            </a:r>
          </a:p>
          <a:p>
            <a:pPr marL="571500" indent="-571500">
              <a:lnSpc>
                <a:spcPct val="150000"/>
              </a:lnSpc>
              <a:buFont typeface="Arial" pitchFamily="34" charset="0"/>
              <a:buChar char="•"/>
            </a:pPr>
            <a:r>
              <a:rPr lang="en-US" sz="3300" dirty="0">
                <a:solidFill>
                  <a:schemeClr val="tx1"/>
                </a:solidFill>
              </a:rPr>
              <a:t>If bad data is fed into the system, the system’s performance will gradually decline.</a:t>
            </a:r>
          </a:p>
        </p:txBody>
      </p:sp>
      <p:sp>
        <p:nvSpPr>
          <p:cNvPr id="3" name="TextBox 2"/>
          <p:cNvSpPr txBox="1"/>
          <p:nvPr/>
        </p:nvSpPr>
        <p:spPr>
          <a:xfrm>
            <a:off x="-1" y="94593"/>
            <a:ext cx="24273628" cy="1200329"/>
          </a:xfrm>
          <a:prstGeom prst="rect">
            <a:avLst/>
          </a:prstGeom>
          <a:noFill/>
        </p:spPr>
        <p:txBody>
          <a:bodyPr wrap="square" rtlCol="0">
            <a:spAutoFit/>
          </a:bodyPr>
          <a:lstStyle/>
          <a:p>
            <a:r>
              <a:rPr lang="en-US" b="1" dirty="0"/>
              <a:t>Machine Learning systems can be classified based on whether or not the system can learn incrementally from a stream of incoming data.</a:t>
            </a:r>
          </a:p>
        </p:txBody>
      </p:sp>
    </p:spTree>
    <p:extLst>
      <p:ext uri="{BB962C8B-B14F-4D97-AF65-F5344CB8AC3E}">
        <p14:creationId xmlns:p14="http://schemas.microsoft.com/office/powerpoint/2010/main" val="70868950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159821"/>
            <a:ext cx="10430226" cy="99480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Instance-based Learning:</a:t>
            </a:r>
          </a:p>
          <a:p>
            <a:pPr marL="571500" indent="-571500" algn="just">
              <a:lnSpc>
                <a:spcPct val="150000"/>
              </a:lnSpc>
              <a:buFont typeface="Arial" pitchFamily="34" charset="0"/>
              <a:buChar char="•"/>
            </a:pPr>
            <a:r>
              <a:rPr lang="en-US" dirty="0">
                <a:solidFill>
                  <a:schemeClr val="tx1"/>
                </a:solidFill>
              </a:rPr>
              <a:t>Possibly the most trivial form of learning is simply to learn by heart. </a:t>
            </a:r>
          </a:p>
          <a:p>
            <a:pPr marL="571500" indent="-571500" algn="just">
              <a:lnSpc>
                <a:spcPct val="150000"/>
              </a:lnSpc>
              <a:buFont typeface="Arial" pitchFamily="34" charset="0"/>
              <a:buChar char="•"/>
            </a:pPr>
            <a:r>
              <a:rPr lang="en-US" dirty="0">
                <a:solidFill>
                  <a:schemeClr val="tx1"/>
                </a:solidFill>
              </a:rPr>
              <a:t>If you were to create a spam filter this way, it would just flag all emails that are identical to emails that have already been flagged by users—not the worst solution, but certainly not the best. Instead of just flagging emails that are identical to known spam emails, your spam filter could be programmed to also flag emails that are very similar to known spam emails. This requires a measure of similarity between two emails.</a:t>
            </a:r>
          </a:p>
        </p:txBody>
      </p:sp>
      <p:sp>
        <p:nvSpPr>
          <p:cNvPr id="9" name="Rectangle 8"/>
          <p:cNvSpPr/>
          <p:nvPr/>
        </p:nvSpPr>
        <p:spPr>
          <a:xfrm>
            <a:off x="11098924" y="2159822"/>
            <a:ext cx="13174703" cy="36103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Model-based Learning:</a:t>
            </a:r>
          </a:p>
          <a:p>
            <a:pPr marL="571500" indent="-571500">
              <a:lnSpc>
                <a:spcPct val="150000"/>
              </a:lnSpc>
              <a:buFont typeface="Arial" pitchFamily="34" charset="0"/>
              <a:buChar char="•"/>
            </a:pPr>
            <a:r>
              <a:rPr lang="en-US" dirty="0">
                <a:solidFill>
                  <a:schemeClr val="tx1"/>
                </a:solidFill>
              </a:rPr>
              <a:t>Another way to generalize from a set of examples is to build a model of these examples, then use that model to make predictions..</a:t>
            </a:r>
          </a:p>
          <a:p>
            <a:pPr marL="571500" indent="-571500">
              <a:lnSpc>
                <a:spcPct val="150000"/>
              </a:lnSpc>
              <a:buFont typeface="Arial" pitchFamily="34" charset="0"/>
              <a:buChar char="•"/>
            </a:pPr>
            <a:endParaRPr lang="en-US" dirty="0">
              <a:solidFill>
                <a:schemeClr val="tx1"/>
              </a:solidFill>
            </a:endParaRPr>
          </a:p>
        </p:txBody>
      </p:sp>
      <p:sp>
        <p:nvSpPr>
          <p:cNvPr id="3" name="TextBox 2"/>
          <p:cNvSpPr txBox="1"/>
          <p:nvPr/>
        </p:nvSpPr>
        <p:spPr>
          <a:xfrm>
            <a:off x="-1" y="94593"/>
            <a:ext cx="24273628" cy="1754326"/>
          </a:xfrm>
          <a:prstGeom prst="rect">
            <a:avLst/>
          </a:prstGeom>
          <a:noFill/>
        </p:spPr>
        <p:txBody>
          <a:bodyPr wrap="square" rtlCol="0">
            <a:spAutoFit/>
          </a:bodyPr>
          <a:lstStyle/>
          <a:p>
            <a:r>
              <a:rPr lang="en-US" b="1" dirty="0"/>
              <a:t>One more way to categorize Machine Learning systems is by how they generalize.</a:t>
            </a:r>
          </a:p>
          <a:p>
            <a:r>
              <a:rPr lang="en-US" b="1" dirty="0"/>
              <a:t>Having a good performance measure on the training data is good, but insufficient; the true goal is to perform well on new instances.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52" t="4269" r="16134" b="4515"/>
          <a:stretch/>
        </p:blipFill>
        <p:spPr bwMode="auto">
          <a:xfrm>
            <a:off x="11098924" y="5967220"/>
            <a:ext cx="12423228" cy="704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38978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24377650" cy="11726287"/>
          </a:xfrm>
          <a:prstGeom prst="rect">
            <a:avLst/>
          </a:prstGeom>
        </p:spPr>
        <p:txBody>
          <a:bodyPr wrap="square">
            <a:spAutoFit/>
          </a:bodyPr>
          <a:lstStyle/>
          <a:p>
            <a:pPr algn="ctr">
              <a:lnSpc>
                <a:spcPct val="150000"/>
              </a:lnSpc>
            </a:pPr>
            <a:r>
              <a:rPr lang="en-US" b="1" dirty="0"/>
              <a:t>Supervised </a:t>
            </a:r>
            <a:r>
              <a:rPr lang="en-US" b="1" dirty="0" err="1"/>
              <a:t>vs</a:t>
            </a:r>
            <a:r>
              <a:rPr lang="en-US" b="1" dirty="0"/>
              <a:t> Unsupervised Learning</a:t>
            </a:r>
          </a:p>
          <a:p>
            <a:pPr marL="571500" indent="-571500">
              <a:lnSpc>
                <a:spcPct val="150000"/>
              </a:lnSpc>
              <a:buFont typeface="Arial" pitchFamily="34" charset="0"/>
              <a:buChar char="•"/>
            </a:pPr>
            <a:r>
              <a:rPr lang="en-US" dirty="0"/>
              <a:t>Deciding whether to issue a loan to an applicant based on demographic and financial data (with reference to a database of similar data on prior customers).</a:t>
            </a:r>
          </a:p>
          <a:p>
            <a:pPr marL="571500" indent="-571500">
              <a:lnSpc>
                <a:spcPct val="150000"/>
              </a:lnSpc>
              <a:buFont typeface="Arial" pitchFamily="34" charset="0"/>
              <a:buChar char="•"/>
            </a:pPr>
            <a:r>
              <a:rPr lang="en-US" dirty="0"/>
              <a:t>In an online bookstore, making recommendations to customers concerning additional items to buy based on the buying pattern in prior transactions.</a:t>
            </a:r>
          </a:p>
          <a:p>
            <a:pPr marL="571500" indent="-571500">
              <a:lnSpc>
                <a:spcPct val="150000"/>
              </a:lnSpc>
              <a:buFont typeface="Arial" pitchFamily="34" charset="0"/>
              <a:buChar char="•"/>
            </a:pPr>
            <a:r>
              <a:rPr lang="en-US" dirty="0"/>
              <a:t>Identifying a network data packet as dangerous (virus, hacker attack) based on comparison to other packets whose threat status is known. </a:t>
            </a:r>
          </a:p>
          <a:p>
            <a:pPr marL="571500" indent="-571500">
              <a:lnSpc>
                <a:spcPct val="150000"/>
              </a:lnSpc>
              <a:buFont typeface="Arial" pitchFamily="34" charset="0"/>
              <a:buChar char="•"/>
            </a:pPr>
            <a:r>
              <a:rPr lang="en-US" dirty="0"/>
              <a:t>Identifying segments of similar customers.</a:t>
            </a:r>
          </a:p>
          <a:p>
            <a:pPr marL="571500" indent="-571500">
              <a:lnSpc>
                <a:spcPct val="150000"/>
              </a:lnSpc>
              <a:buFont typeface="Arial" pitchFamily="34" charset="0"/>
              <a:buChar char="•"/>
            </a:pPr>
            <a:r>
              <a:rPr lang="en-US" dirty="0"/>
              <a:t>Predicting whether a company will go bankrupt or not based on comparing its financial data to those of similar bankrupt and non-bankrupt firms.</a:t>
            </a:r>
          </a:p>
          <a:p>
            <a:pPr marL="571500" indent="-571500">
              <a:lnSpc>
                <a:spcPct val="150000"/>
              </a:lnSpc>
              <a:buFont typeface="Arial" pitchFamily="34" charset="0"/>
              <a:buChar char="•"/>
            </a:pPr>
            <a:r>
              <a:rPr lang="en-US" dirty="0"/>
              <a:t>Automated sorting of mail by zip-code scanning.</a:t>
            </a:r>
          </a:p>
          <a:p>
            <a:pPr marL="571500" indent="-571500">
              <a:lnSpc>
                <a:spcPct val="150000"/>
              </a:lnSpc>
              <a:buFont typeface="Arial" pitchFamily="34" charset="0"/>
              <a:buChar char="•"/>
            </a:pPr>
            <a:r>
              <a:rPr lang="en-US" dirty="0"/>
              <a:t>Estimating the repair time required for an aircraft based on a trouble ticket.</a:t>
            </a:r>
          </a:p>
          <a:p>
            <a:pPr marL="571500" indent="-571500">
              <a:lnSpc>
                <a:spcPct val="150000"/>
              </a:lnSpc>
              <a:buFont typeface="Arial" pitchFamily="34" charset="0"/>
              <a:buChar char="•"/>
            </a:pPr>
            <a:r>
              <a:rPr lang="en-US" dirty="0"/>
              <a:t>Printing of custom discount coupons at the conclusion of a grocery store checkout based on what you just bought and what others have bought previously.</a:t>
            </a:r>
          </a:p>
        </p:txBody>
      </p:sp>
    </p:spTree>
    <p:extLst>
      <p:ext uri="{BB962C8B-B14F-4D97-AF65-F5344CB8AC3E}">
        <p14:creationId xmlns:p14="http://schemas.microsoft.com/office/powerpoint/2010/main" val="277418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89186"/>
            <a:ext cx="23999278" cy="13434447"/>
          </a:xfrm>
          <a:prstGeom prst="rect">
            <a:avLst/>
          </a:prstGeom>
          <a:noFill/>
        </p:spPr>
        <p:txBody>
          <a:bodyPr wrap="square" rtlCol="0">
            <a:spAutoFit/>
          </a:bodyPr>
          <a:lstStyle/>
          <a:p>
            <a:pPr>
              <a:lnSpc>
                <a:spcPct val="150000"/>
              </a:lnSpc>
            </a:pPr>
            <a:r>
              <a:rPr lang="en-US" sz="3400" b="1" dirty="0"/>
              <a:t>Main Challenges of Machine Learning:</a:t>
            </a:r>
          </a:p>
          <a:p>
            <a:pPr marL="571500" indent="-571500">
              <a:lnSpc>
                <a:spcPct val="150000"/>
              </a:lnSpc>
              <a:buFont typeface="Arial" pitchFamily="34" charset="0"/>
              <a:buChar char="•"/>
            </a:pPr>
            <a:r>
              <a:rPr lang="en-US" sz="3400" dirty="0"/>
              <a:t>Insufficient quantity of training data</a:t>
            </a:r>
          </a:p>
          <a:p>
            <a:pPr marL="571500" indent="-571500">
              <a:lnSpc>
                <a:spcPct val="150000"/>
              </a:lnSpc>
              <a:buFont typeface="Arial" pitchFamily="34" charset="0"/>
              <a:buChar char="•"/>
            </a:pPr>
            <a:r>
              <a:rPr lang="en-US" sz="3400" dirty="0"/>
              <a:t>Non-representative training data  </a:t>
            </a:r>
            <a:r>
              <a:rPr lang="en-US" sz="3400" dirty="0">
                <a:sym typeface="Wingdings" pitchFamily="2" charset="2"/>
              </a:rPr>
              <a:t> sampling noise.   Sampling bias</a:t>
            </a:r>
            <a:endParaRPr lang="en-US" sz="3400" dirty="0"/>
          </a:p>
          <a:p>
            <a:pPr marL="571500" indent="-571500">
              <a:lnSpc>
                <a:spcPct val="150000"/>
              </a:lnSpc>
              <a:buFont typeface="Arial" pitchFamily="34" charset="0"/>
              <a:buChar char="•"/>
            </a:pPr>
            <a:r>
              <a:rPr lang="en-US" sz="3400" dirty="0"/>
              <a:t>Poor quality data </a:t>
            </a:r>
            <a:r>
              <a:rPr lang="en-US" sz="3400" dirty="0">
                <a:sym typeface="Wingdings" pitchFamily="2" charset="2"/>
              </a:rPr>
              <a:t> standard format, 5,10,15,30, 225, </a:t>
            </a:r>
            <a:endParaRPr lang="en-US" sz="3400" dirty="0"/>
          </a:p>
          <a:p>
            <a:pPr marL="571500" indent="-571500">
              <a:lnSpc>
                <a:spcPct val="150000"/>
              </a:lnSpc>
              <a:buFont typeface="Arial" pitchFamily="34" charset="0"/>
              <a:buChar char="•"/>
            </a:pPr>
            <a:r>
              <a:rPr lang="en-US" sz="3400" dirty="0"/>
              <a:t>Irrelevant features </a:t>
            </a:r>
            <a:r>
              <a:rPr lang="en-US" sz="3400" dirty="0">
                <a:sym typeface="Wingdings" pitchFamily="2" charset="2"/>
              </a:rPr>
              <a:t> P, Tw, GN, </a:t>
            </a:r>
            <a:r>
              <a:rPr lang="en-US" sz="3400" dirty="0" err="1">
                <a:sym typeface="Wingdings" pitchFamily="2" charset="2"/>
              </a:rPr>
              <a:t>ExS</a:t>
            </a:r>
            <a:r>
              <a:rPr lang="en-US" sz="3400" dirty="0">
                <a:sym typeface="Wingdings" pitchFamily="2" charset="2"/>
              </a:rPr>
              <a:t>  (Feature Selection, Feature extraction)</a:t>
            </a:r>
            <a:endParaRPr lang="en-US" sz="3400" dirty="0"/>
          </a:p>
          <a:p>
            <a:pPr marL="571500" indent="-571500">
              <a:lnSpc>
                <a:spcPct val="150000"/>
              </a:lnSpc>
              <a:buFont typeface="Arial" pitchFamily="34" charset="0"/>
              <a:buChar char="•"/>
            </a:pPr>
            <a:r>
              <a:rPr lang="en-US" sz="3400" dirty="0" err="1"/>
              <a:t>Overfitting</a:t>
            </a:r>
            <a:r>
              <a:rPr lang="en-US" sz="3400" dirty="0"/>
              <a:t> the training data (it means that the model performs well on the training data, but it does not generalize well)</a:t>
            </a:r>
          </a:p>
          <a:p>
            <a:pPr marL="1485717" lvl="1" indent="-571500">
              <a:lnSpc>
                <a:spcPct val="150000"/>
              </a:lnSpc>
              <a:buFont typeface="Arial" pitchFamily="34" charset="0"/>
              <a:buChar char="•"/>
            </a:pPr>
            <a:r>
              <a:rPr lang="en-US" sz="3400" dirty="0" err="1"/>
              <a:t>Overfitting</a:t>
            </a:r>
            <a:r>
              <a:rPr lang="en-US" sz="3400" dirty="0"/>
              <a:t> happens when the model is too complex relative to the amount and noisiness of the training data</a:t>
            </a:r>
          </a:p>
          <a:p>
            <a:pPr marL="1485717" lvl="1" indent="-571500">
              <a:lnSpc>
                <a:spcPct val="150000"/>
              </a:lnSpc>
              <a:buFont typeface="Arial" pitchFamily="34" charset="0"/>
              <a:buChar char="•"/>
            </a:pPr>
            <a:r>
              <a:rPr lang="en-US" sz="3400" dirty="0"/>
              <a:t>Constraining a model to make it simpler and reduce the risk of </a:t>
            </a:r>
            <a:r>
              <a:rPr lang="en-US" sz="3400" dirty="0" err="1"/>
              <a:t>overfitting</a:t>
            </a:r>
            <a:r>
              <a:rPr lang="en-US" sz="3400" dirty="0"/>
              <a:t> is called </a:t>
            </a:r>
            <a:r>
              <a:rPr lang="en-US" sz="3400" b="1" dirty="0"/>
              <a:t>regularization</a:t>
            </a:r>
            <a:r>
              <a:rPr lang="en-US" sz="3400" dirty="0"/>
              <a:t>.</a:t>
            </a:r>
          </a:p>
          <a:p>
            <a:pPr marL="1485717" lvl="1" indent="-571500">
              <a:lnSpc>
                <a:spcPct val="150000"/>
              </a:lnSpc>
              <a:buFont typeface="Arial" pitchFamily="34" charset="0"/>
              <a:buChar char="•"/>
            </a:pPr>
            <a:r>
              <a:rPr lang="en-US" sz="3400" dirty="0"/>
              <a:t>Possible solutions:</a:t>
            </a:r>
          </a:p>
          <a:p>
            <a:pPr marL="2399934" lvl="2" indent="-571500">
              <a:buFont typeface="Arial" pitchFamily="34" charset="0"/>
              <a:buChar char="•"/>
            </a:pPr>
            <a:r>
              <a:rPr lang="en-US" sz="3400" dirty="0"/>
              <a:t>To simplify the model by selecting one with fewer parameters, by reducing the number of attributes in the training data or by constraining the models.</a:t>
            </a:r>
          </a:p>
          <a:p>
            <a:pPr marL="2399934" lvl="2" indent="-571500">
              <a:buFont typeface="Arial" pitchFamily="34" charset="0"/>
              <a:buChar char="•"/>
            </a:pPr>
            <a:r>
              <a:rPr lang="en-US" sz="3400" dirty="0"/>
              <a:t>To gather more training data</a:t>
            </a:r>
          </a:p>
          <a:p>
            <a:pPr marL="2399934" lvl="2" indent="-571500">
              <a:buFont typeface="Arial" pitchFamily="34" charset="0"/>
              <a:buChar char="•"/>
            </a:pPr>
            <a:r>
              <a:rPr lang="en-US" sz="3400" dirty="0"/>
              <a:t>To reduce the noise in the training data (e.g., fix data errors and remove outliers)</a:t>
            </a:r>
          </a:p>
          <a:p>
            <a:pPr marL="571500" indent="-571500">
              <a:lnSpc>
                <a:spcPct val="150000"/>
              </a:lnSpc>
              <a:buFont typeface="Arial" pitchFamily="34" charset="0"/>
              <a:buChar char="•"/>
            </a:pPr>
            <a:r>
              <a:rPr lang="en-US" sz="3400" dirty="0" err="1"/>
              <a:t>Underfitting</a:t>
            </a:r>
            <a:r>
              <a:rPr lang="en-US" sz="3400" dirty="0"/>
              <a:t> the training data (it occurs when your model is too simple to learn the underlying structure of the data)</a:t>
            </a:r>
          </a:p>
          <a:p>
            <a:pPr marL="1485717" lvl="1" indent="-571500">
              <a:lnSpc>
                <a:spcPct val="150000"/>
              </a:lnSpc>
              <a:buFont typeface="Arial" pitchFamily="34" charset="0"/>
              <a:buChar char="•"/>
            </a:pPr>
            <a:r>
              <a:rPr lang="en-US" sz="3400" dirty="0"/>
              <a:t>Possible solutions: </a:t>
            </a:r>
          </a:p>
          <a:p>
            <a:pPr marL="2399934" lvl="2" indent="-571500">
              <a:buFont typeface="Arial" pitchFamily="34" charset="0"/>
              <a:buChar char="•"/>
            </a:pPr>
            <a:r>
              <a:rPr lang="en-US" sz="3400" dirty="0"/>
              <a:t>Selecting a more powerful model, with more parameters</a:t>
            </a:r>
          </a:p>
          <a:p>
            <a:pPr marL="2399934" lvl="2" indent="-571500">
              <a:buFont typeface="Arial" pitchFamily="34" charset="0"/>
              <a:buChar char="•"/>
            </a:pPr>
            <a:r>
              <a:rPr lang="en-US" sz="3400" dirty="0"/>
              <a:t>Feeding better features to the learning algorithms (feature engineering)</a:t>
            </a:r>
          </a:p>
          <a:p>
            <a:pPr marL="2399934" lvl="2" indent="-571500">
              <a:buFont typeface="Arial" pitchFamily="34" charset="0"/>
              <a:buChar char="•"/>
            </a:pPr>
            <a:r>
              <a:rPr lang="en-US" sz="3400" dirty="0"/>
              <a:t>Reducing the constraints on the model (e.g., reducing the regularization </a:t>
            </a:r>
            <a:r>
              <a:rPr lang="en-US" sz="3400" dirty="0" err="1"/>
              <a:t>hyperparameters</a:t>
            </a:r>
            <a:r>
              <a:rPr lang="en-US" sz="3400" dirty="0"/>
              <a:t>)</a:t>
            </a:r>
          </a:p>
          <a:p>
            <a:pPr marL="0" lvl="2"/>
            <a:endParaRPr lang="en-US" sz="3400" dirty="0"/>
          </a:p>
          <a:p>
            <a:pPr marL="0" lvl="2"/>
            <a:r>
              <a:rPr lang="en-US" sz="3400" b="1" dirty="0"/>
              <a:t>Testing and Validating</a:t>
            </a:r>
          </a:p>
        </p:txBody>
      </p:sp>
    </p:spTree>
    <p:extLst>
      <p:ext uri="{BB962C8B-B14F-4D97-AF65-F5344CB8AC3E}">
        <p14:creationId xmlns:p14="http://schemas.microsoft.com/office/powerpoint/2010/main" val="231941339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312738"/>
            <a:ext cx="24222075" cy="9325630"/>
          </a:xfrm>
          <a:prstGeom prst="rect">
            <a:avLst/>
          </a:prstGeom>
          <a:noFill/>
        </p:spPr>
        <p:txBody>
          <a:bodyPr wrap="square" rtlCol="0">
            <a:spAutoFit/>
          </a:bodyPr>
          <a:lstStyle/>
          <a:p>
            <a:pPr>
              <a:lnSpc>
                <a:spcPct val="300000"/>
              </a:lnSpc>
            </a:pPr>
            <a:r>
              <a:rPr lang="en-US" dirty="0"/>
              <a:t>The content of the slides are prepared from different textbooks.</a:t>
            </a:r>
          </a:p>
          <a:p>
            <a:pPr>
              <a:lnSpc>
                <a:spcPct val="300000"/>
              </a:lnSpc>
            </a:pPr>
            <a:r>
              <a:rPr lang="en-US" dirty="0"/>
              <a:t>References:</a:t>
            </a:r>
          </a:p>
          <a:p>
            <a:pPr marL="457200" indent="-457200">
              <a:lnSpc>
                <a:spcPct val="150000"/>
              </a:lnSpc>
              <a:buFont typeface="Arial" pitchFamily="34" charset="0"/>
              <a:buChar char="•"/>
            </a:pPr>
            <a:r>
              <a:rPr lang="en-US" sz="3200" dirty="0"/>
              <a:t>Links: </a:t>
            </a:r>
          </a:p>
          <a:p>
            <a:pPr marL="1371417" lvl="1" indent="-457200">
              <a:lnSpc>
                <a:spcPct val="150000"/>
              </a:lnSpc>
              <a:buFont typeface="Arial" pitchFamily="34" charset="0"/>
              <a:buChar char="•"/>
            </a:pPr>
            <a:r>
              <a:rPr lang="en-US" sz="3200" dirty="0">
                <a:hlinkClick r:id="rId2"/>
              </a:rPr>
              <a:t>https://www.sas.com/en_in/insights/big-data/what-is-big-data.html</a:t>
            </a:r>
            <a:endParaRPr lang="en-US" sz="3200" dirty="0"/>
          </a:p>
          <a:p>
            <a:pPr marL="1371417" lvl="1" indent="-457200">
              <a:lnSpc>
                <a:spcPct val="150000"/>
              </a:lnSpc>
              <a:buFont typeface="Arial" pitchFamily="34" charset="0"/>
              <a:buChar char="•"/>
            </a:pPr>
            <a:r>
              <a:rPr lang="en-US" sz="3200" dirty="0">
                <a:hlinkClick r:id="rId3"/>
              </a:rPr>
              <a:t>https://www.oracle.com/big-data/what-is-big-data/</a:t>
            </a:r>
            <a:endParaRPr lang="en-US" sz="3200" dirty="0"/>
          </a:p>
          <a:p>
            <a:pPr marL="1371417" lvl="1" indent="-457200">
              <a:lnSpc>
                <a:spcPct val="150000"/>
              </a:lnSpc>
              <a:buFont typeface="Arial" pitchFamily="34" charset="0"/>
              <a:buChar char="•"/>
            </a:pPr>
            <a:r>
              <a:rPr lang="en-US" sz="3200" dirty="0">
                <a:hlinkClick r:id="rId4"/>
              </a:rPr>
              <a:t>https://www.w3schools.com/python/python_variables_multiple.asp</a:t>
            </a:r>
            <a:endParaRPr lang="en-US" sz="3200" dirty="0"/>
          </a:p>
          <a:p>
            <a:pPr marL="1371417" lvl="1" indent="-457200">
              <a:lnSpc>
                <a:spcPct val="150000"/>
              </a:lnSpc>
              <a:buFont typeface="Arial" pitchFamily="34" charset="0"/>
              <a:buChar char="•"/>
            </a:pPr>
            <a:endParaRPr lang="en-US" sz="3200" dirty="0"/>
          </a:p>
          <a:p>
            <a:pPr marL="1371417" lvl="1" indent="-457200">
              <a:lnSpc>
                <a:spcPct val="150000"/>
              </a:lnSpc>
              <a:buFont typeface="Arial" pitchFamily="34" charset="0"/>
              <a:buChar char="•"/>
            </a:pPr>
            <a:endParaRPr lang="en-US" sz="3200" dirty="0"/>
          </a:p>
          <a:p>
            <a:pPr marL="457200" indent="-457200">
              <a:lnSpc>
                <a:spcPct val="150000"/>
              </a:lnSpc>
              <a:buFont typeface="Arial" pitchFamily="34" charset="0"/>
              <a:buChar char="•"/>
            </a:pPr>
            <a:r>
              <a:rPr lang="en-US" sz="3200" dirty="0"/>
              <a:t>Predictive Analytics for Dummies, By </a:t>
            </a:r>
            <a:r>
              <a:rPr lang="en-US" sz="3200" dirty="0" err="1"/>
              <a:t>Anasse</a:t>
            </a:r>
            <a:r>
              <a:rPr lang="en-US" sz="3200" dirty="0"/>
              <a:t> Bari, Mohamed </a:t>
            </a:r>
            <a:r>
              <a:rPr lang="en-US" sz="3200" dirty="0" err="1"/>
              <a:t>Chaouchi</a:t>
            </a:r>
            <a:r>
              <a:rPr lang="en-US" sz="3200" dirty="0"/>
              <a:t>, &amp; Tommy Jung, Copyright 2016, John Wiley &amp; Sons, Inc.</a:t>
            </a:r>
          </a:p>
          <a:p>
            <a:pPr marL="457200" indent="-457200">
              <a:lnSpc>
                <a:spcPct val="150000"/>
              </a:lnSpc>
              <a:buFont typeface="Arial" pitchFamily="34" charset="0"/>
              <a:buChar char="•"/>
            </a:pPr>
            <a:r>
              <a:rPr lang="en-US" sz="3200" dirty="0"/>
              <a:t>Introduction to Data Mining with Case Studies, By G.K. Gupta. Copyright 2014 by PHI Learning Private Limited.</a:t>
            </a:r>
            <a:endParaRPr lang="en-US" dirty="0"/>
          </a:p>
        </p:txBody>
      </p:sp>
    </p:spTree>
    <p:extLst>
      <p:ext uri="{BB962C8B-B14F-4D97-AF65-F5344CB8AC3E}">
        <p14:creationId xmlns:p14="http://schemas.microsoft.com/office/powerpoint/2010/main" val="2626652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dirty="0">
                  <a:solidFill>
                    <a:schemeClr val="bg1"/>
                  </a:solidFill>
                  <a:latin typeface="Lato Regular"/>
                  <a:cs typeface="Lato Regular"/>
                </a:rPr>
                <a:t>Thank you</a:t>
              </a:r>
              <a:r>
                <a:rPr lang="en-US" sz="9600" b="1" dirty="0">
                  <a:solidFill>
                    <a:schemeClr val="bg1"/>
                  </a:solidFill>
                  <a:latin typeface="Lato Regular"/>
                  <a:cs typeface="Lato Regular"/>
                </a:rPr>
                <a:t>..</a:t>
              </a:r>
              <a:endParaRPr lang="id-ID" sz="9600" b="1" dirty="0">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xmlns:p14="http://schemas.microsoft.com/office/powerpoint/2010/main">
    <mc:Choice Requires="p14">
      <p:transition spd="med" advTm="1801000">
        <p14:vortex dir="r"/>
      </p:transition>
    </mc:Choice>
    <mc:Fallback xmlns="">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856"/>
            <a:ext cx="24377650" cy="13388280"/>
          </a:xfrm>
          <a:prstGeom prst="rect">
            <a:avLst/>
          </a:prstGeom>
          <a:noFill/>
        </p:spPr>
        <p:txBody>
          <a:bodyPr wrap="square" rtlCol="0">
            <a:spAutoFit/>
          </a:bodyPr>
          <a:lstStyle/>
          <a:p>
            <a:pPr>
              <a:lnSpc>
                <a:spcPct val="150000"/>
              </a:lnSpc>
            </a:pPr>
            <a:r>
              <a:rPr lang="en-US" b="1" dirty="0"/>
              <a:t>What is machine learning?</a:t>
            </a:r>
          </a:p>
          <a:p>
            <a:pPr>
              <a:lnSpc>
                <a:spcPct val="150000"/>
              </a:lnSpc>
            </a:pPr>
            <a:r>
              <a:rPr lang="en-US" dirty="0"/>
              <a:t>Machine learning is the science (and art) of programming computers so that they can learn from the data.</a:t>
            </a:r>
          </a:p>
          <a:p>
            <a:pPr>
              <a:lnSpc>
                <a:spcPct val="150000"/>
              </a:lnSpc>
            </a:pPr>
            <a:r>
              <a:rPr lang="en-US" dirty="0"/>
              <a:t>“Machine learning is the field of study that gives computers the ability to learn without being explicitly programmed.”</a:t>
            </a:r>
          </a:p>
          <a:p>
            <a:pPr>
              <a:lnSpc>
                <a:spcPct val="150000"/>
              </a:lnSpc>
            </a:pPr>
            <a:r>
              <a:rPr lang="en-US" dirty="0"/>
              <a:t>									- Arthur Samuel, 1959</a:t>
            </a:r>
          </a:p>
          <a:p>
            <a:pPr>
              <a:lnSpc>
                <a:spcPct val="150000"/>
              </a:lnSpc>
            </a:pPr>
            <a:r>
              <a:rPr lang="en-US" dirty="0"/>
              <a:t>“A computer program is said to learn from experience </a:t>
            </a:r>
            <a:r>
              <a:rPr lang="en-US" b="1" dirty="0"/>
              <a:t>E </a:t>
            </a:r>
            <a:r>
              <a:rPr lang="en-US" dirty="0"/>
              <a:t>with respect to some task </a:t>
            </a:r>
            <a:r>
              <a:rPr lang="en-US" b="1" dirty="0"/>
              <a:t>T</a:t>
            </a:r>
            <a:r>
              <a:rPr lang="en-US" dirty="0"/>
              <a:t> and some performance measure </a:t>
            </a:r>
            <a:r>
              <a:rPr lang="en-US" b="1" dirty="0"/>
              <a:t>P</a:t>
            </a:r>
            <a:r>
              <a:rPr lang="en-US" dirty="0"/>
              <a:t>, if its performance on </a:t>
            </a:r>
            <a:r>
              <a:rPr lang="en-US" b="1" dirty="0"/>
              <a:t>T</a:t>
            </a:r>
            <a:r>
              <a:rPr lang="en-US" dirty="0"/>
              <a:t>, as measured by </a:t>
            </a:r>
            <a:r>
              <a:rPr lang="en-US" b="1" dirty="0"/>
              <a:t>P</a:t>
            </a:r>
            <a:r>
              <a:rPr lang="en-US" dirty="0"/>
              <a:t>, improves with experience </a:t>
            </a:r>
            <a:r>
              <a:rPr lang="en-US" b="1" dirty="0"/>
              <a:t>E</a:t>
            </a:r>
            <a:r>
              <a:rPr lang="en-US" dirty="0"/>
              <a:t>.”                                  - Tom Mitchell, 1997</a:t>
            </a:r>
          </a:p>
          <a:p>
            <a:pPr>
              <a:lnSpc>
                <a:spcPct val="150000"/>
              </a:lnSpc>
            </a:pPr>
            <a:endParaRPr lang="en-US" dirty="0"/>
          </a:p>
          <a:p>
            <a:pPr>
              <a:lnSpc>
                <a:spcPct val="150000"/>
              </a:lnSpc>
            </a:pPr>
            <a:endParaRPr lang="en-US" dirty="0"/>
          </a:p>
          <a:p>
            <a:pPr>
              <a:lnSpc>
                <a:spcPct val="150000"/>
              </a:lnSpc>
            </a:pPr>
            <a:r>
              <a:rPr lang="en-US" b="1" dirty="0"/>
              <a:t>Why use Machine Learning?</a:t>
            </a:r>
          </a:p>
          <a:p>
            <a:pPr>
              <a:lnSpc>
                <a:spcPct val="150000"/>
              </a:lnSpc>
            </a:pPr>
            <a:r>
              <a:rPr lang="en-US" dirty="0"/>
              <a:t>Machine Learning is great for:</a:t>
            </a:r>
          </a:p>
          <a:p>
            <a:pPr marL="571500" indent="-571500">
              <a:lnSpc>
                <a:spcPct val="150000"/>
              </a:lnSpc>
              <a:buFont typeface="Arial" pitchFamily="34" charset="0"/>
              <a:buChar char="•"/>
            </a:pPr>
            <a:r>
              <a:rPr lang="en-US" dirty="0"/>
              <a:t>Problems for which existing solutions require a lot of hand tuning or long lists of rules: </a:t>
            </a:r>
            <a:r>
              <a:rPr lang="en-US" i="1" dirty="0"/>
              <a:t>One Machine Learning algorithm can often simplify code and perform better.</a:t>
            </a:r>
          </a:p>
          <a:p>
            <a:pPr marL="571500" indent="-571500">
              <a:lnSpc>
                <a:spcPct val="150000"/>
              </a:lnSpc>
              <a:buFont typeface="Arial" pitchFamily="34" charset="0"/>
              <a:buChar char="•"/>
            </a:pPr>
            <a:r>
              <a:rPr lang="en-US" dirty="0"/>
              <a:t>Complex problems for which there is no good solution at all using a traditional approach: </a:t>
            </a:r>
            <a:r>
              <a:rPr lang="en-US" i="1" dirty="0"/>
              <a:t>the best Machine Learning techniques can find a solution.</a:t>
            </a:r>
          </a:p>
          <a:p>
            <a:pPr marL="571500" indent="-571500">
              <a:lnSpc>
                <a:spcPct val="150000"/>
              </a:lnSpc>
              <a:buFont typeface="Arial" pitchFamily="34" charset="0"/>
              <a:buChar char="•"/>
            </a:pPr>
            <a:r>
              <a:rPr lang="en-US" dirty="0"/>
              <a:t>Fluctuating environments: </a:t>
            </a:r>
            <a:r>
              <a:rPr lang="en-US" i="1" dirty="0"/>
              <a:t>a Machine Learning system can adapt to new data.</a:t>
            </a:r>
          </a:p>
          <a:p>
            <a:pPr marL="571500" indent="-571500">
              <a:lnSpc>
                <a:spcPct val="150000"/>
              </a:lnSpc>
              <a:buFont typeface="Arial" pitchFamily="34" charset="0"/>
              <a:buChar char="•"/>
            </a:pPr>
            <a:r>
              <a:rPr lang="en-US" dirty="0"/>
              <a:t>Getting insights about complex problems and large amount of data.</a:t>
            </a:r>
          </a:p>
        </p:txBody>
      </p:sp>
    </p:spTree>
    <p:extLst>
      <p:ext uri="{BB962C8B-B14F-4D97-AF65-F5344CB8AC3E}">
        <p14:creationId xmlns:p14="http://schemas.microsoft.com/office/powerpoint/2010/main" val="241968599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630622" y="304803"/>
            <a:ext cx="8576441" cy="5830188"/>
            <a:chOff x="630622" y="304803"/>
            <a:chExt cx="8576441" cy="5830188"/>
          </a:xfrm>
        </p:grpSpPr>
        <p:sp>
          <p:nvSpPr>
            <p:cNvPr id="3" name="Rectangle 2"/>
            <p:cNvSpPr/>
            <p:nvPr/>
          </p:nvSpPr>
          <p:spPr>
            <a:xfrm>
              <a:off x="630622" y="2196663"/>
              <a:ext cx="192339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Study the problem</a:t>
              </a:r>
            </a:p>
          </p:txBody>
        </p:sp>
        <p:sp>
          <p:nvSpPr>
            <p:cNvPr id="4" name="Rectangle 3"/>
            <p:cNvSpPr/>
            <p:nvPr/>
          </p:nvSpPr>
          <p:spPr>
            <a:xfrm>
              <a:off x="3746937" y="2191408"/>
              <a:ext cx="1329562"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Write rules</a:t>
              </a:r>
            </a:p>
          </p:txBody>
        </p:sp>
        <p:sp>
          <p:nvSpPr>
            <p:cNvPr id="5" name="Rectangle 4"/>
            <p:cNvSpPr/>
            <p:nvPr/>
          </p:nvSpPr>
          <p:spPr>
            <a:xfrm>
              <a:off x="2291255" y="3888827"/>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Analyze Errors</a:t>
              </a:r>
            </a:p>
          </p:txBody>
        </p:sp>
        <p:sp>
          <p:nvSpPr>
            <p:cNvPr id="6" name="Rectangle 5"/>
            <p:cNvSpPr/>
            <p:nvPr/>
          </p:nvSpPr>
          <p:spPr>
            <a:xfrm>
              <a:off x="6926313" y="304803"/>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Launch</a:t>
              </a:r>
            </a:p>
          </p:txBody>
        </p:sp>
        <p:sp>
          <p:nvSpPr>
            <p:cNvPr id="7" name="Diamond 6"/>
            <p:cNvSpPr/>
            <p:nvPr/>
          </p:nvSpPr>
          <p:spPr>
            <a:xfrm>
              <a:off x="5990897" y="2286001"/>
              <a:ext cx="3216166" cy="7593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Evaluate</a:t>
              </a:r>
            </a:p>
          </p:txBody>
        </p:sp>
        <p:cxnSp>
          <p:nvCxnSpPr>
            <p:cNvPr id="9" name="Straight Arrow Connector 8"/>
            <p:cNvCxnSpPr>
              <a:stCxn id="7" idx="0"/>
              <a:endCxn id="6" idx="2"/>
            </p:cNvCxnSpPr>
            <p:nvPr/>
          </p:nvCxnSpPr>
          <p:spPr>
            <a:xfrm flipH="1" flipV="1">
              <a:off x="7591094" y="1082572"/>
              <a:ext cx="7886" cy="1203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a:endCxn id="4" idx="1"/>
            </p:cNvCxnSpPr>
            <p:nvPr/>
          </p:nvCxnSpPr>
          <p:spPr>
            <a:xfrm flipV="1">
              <a:off x="2554015" y="2743203"/>
              <a:ext cx="1192922" cy="5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7" idx="1"/>
            </p:cNvCxnSpPr>
            <p:nvPr/>
          </p:nvCxnSpPr>
          <p:spPr>
            <a:xfrm flipV="1">
              <a:off x="5076499" y="2665687"/>
              <a:ext cx="914398" cy="77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2"/>
              <a:endCxn id="5" idx="3"/>
            </p:cNvCxnSpPr>
            <p:nvPr/>
          </p:nvCxnSpPr>
          <p:spPr>
            <a:xfrm rot="5400000">
              <a:off x="5104087" y="1945728"/>
              <a:ext cx="1395249" cy="35945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1"/>
            </p:cNvCxnSpPr>
            <p:nvPr/>
          </p:nvCxnSpPr>
          <p:spPr>
            <a:xfrm flipH="1" flipV="1">
              <a:off x="1592318" y="3294997"/>
              <a:ext cx="698937" cy="1145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93573" y="1463569"/>
              <a:ext cx="1172116" cy="523220"/>
            </a:xfrm>
            <a:prstGeom prst="rect">
              <a:avLst/>
            </a:prstGeom>
            <a:noFill/>
          </p:spPr>
          <p:txBody>
            <a:bodyPr wrap="none" rtlCol="0">
              <a:spAutoFit/>
            </a:bodyPr>
            <a:lstStyle/>
            <a:p>
              <a:r>
                <a:rPr lang="en-US" sz="2800" b="1" dirty="0"/>
                <a:t>Happy</a:t>
              </a:r>
            </a:p>
          </p:txBody>
        </p:sp>
        <p:sp>
          <p:nvSpPr>
            <p:cNvPr id="22" name="TextBox 21"/>
            <p:cNvSpPr txBox="1"/>
            <p:nvPr/>
          </p:nvSpPr>
          <p:spPr>
            <a:xfrm>
              <a:off x="7688318" y="3224049"/>
              <a:ext cx="1361089" cy="954107"/>
            </a:xfrm>
            <a:prstGeom prst="rect">
              <a:avLst/>
            </a:prstGeom>
            <a:noFill/>
          </p:spPr>
          <p:txBody>
            <a:bodyPr wrap="square" rtlCol="0">
              <a:spAutoFit/>
            </a:bodyPr>
            <a:lstStyle/>
            <a:p>
              <a:r>
                <a:rPr lang="en-US" sz="2800" b="1" dirty="0"/>
                <a:t>Not Happy</a:t>
              </a:r>
            </a:p>
          </p:txBody>
        </p:sp>
        <p:sp>
          <p:nvSpPr>
            <p:cNvPr id="23" name="TextBox 22"/>
            <p:cNvSpPr txBox="1"/>
            <p:nvPr/>
          </p:nvSpPr>
          <p:spPr>
            <a:xfrm>
              <a:off x="1229710" y="5580993"/>
              <a:ext cx="5585183" cy="553998"/>
            </a:xfrm>
            <a:prstGeom prst="rect">
              <a:avLst/>
            </a:prstGeom>
            <a:noFill/>
          </p:spPr>
          <p:txBody>
            <a:bodyPr wrap="none" rtlCol="0">
              <a:spAutoFit/>
            </a:bodyPr>
            <a:lstStyle/>
            <a:p>
              <a:r>
                <a:rPr lang="en-US" sz="3000" b="1" dirty="0"/>
                <a:t>Figure 1.</a:t>
              </a:r>
              <a:r>
                <a:rPr lang="en-US" sz="3000" dirty="0"/>
                <a:t> The traditional approach</a:t>
              </a:r>
            </a:p>
          </p:txBody>
        </p:sp>
      </p:grpSp>
      <p:sp>
        <p:nvSpPr>
          <p:cNvPr id="25" name="Rectangle 24"/>
          <p:cNvSpPr/>
          <p:nvPr/>
        </p:nvSpPr>
        <p:spPr>
          <a:xfrm>
            <a:off x="12985532" y="2102070"/>
            <a:ext cx="192339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Study the problem</a:t>
            </a:r>
          </a:p>
        </p:txBody>
      </p:sp>
      <p:sp>
        <p:nvSpPr>
          <p:cNvPr id="26" name="Rectangle 25"/>
          <p:cNvSpPr/>
          <p:nvPr/>
        </p:nvSpPr>
        <p:spPr>
          <a:xfrm>
            <a:off x="15505386" y="2096815"/>
            <a:ext cx="192602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Train ML algorithm</a:t>
            </a:r>
          </a:p>
        </p:txBody>
      </p:sp>
      <p:sp>
        <p:nvSpPr>
          <p:cNvPr id="27" name="Rectangle 26"/>
          <p:cNvSpPr/>
          <p:nvPr/>
        </p:nvSpPr>
        <p:spPr>
          <a:xfrm>
            <a:off x="14646165" y="3794234"/>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Analyze Errors</a:t>
            </a:r>
          </a:p>
        </p:txBody>
      </p:sp>
      <p:sp>
        <p:nvSpPr>
          <p:cNvPr id="28" name="Rectangle 27"/>
          <p:cNvSpPr/>
          <p:nvPr/>
        </p:nvSpPr>
        <p:spPr>
          <a:xfrm>
            <a:off x="19281223" y="210210"/>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Launch</a:t>
            </a:r>
          </a:p>
        </p:txBody>
      </p:sp>
      <p:sp>
        <p:nvSpPr>
          <p:cNvPr id="29" name="Diamond 28"/>
          <p:cNvSpPr/>
          <p:nvPr/>
        </p:nvSpPr>
        <p:spPr>
          <a:xfrm>
            <a:off x="18345807" y="2191408"/>
            <a:ext cx="3216166" cy="75937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Evaluate</a:t>
            </a:r>
          </a:p>
        </p:txBody>
      </p:sp>
      <p:cxnSp>
        <p:nvCxnSpPr>
          <p:cNvPr id="30" name="Straight Arrow Connector 29"/>
          <p:cNvCxnSpPr>
            <a:stCxn id="29" idx="0"/>
            <a:endCxn id="28" idx="2"/>
          </p:cNvCxnSpPr>
          <p:nvPr/>
        </p:nvCxnSpPr>
        <p:spPr>
          <a:xfrm flipH="1" flipV="1">
            <a:off x="19946004" y="987979"/>
            <a:ext cx="7886" cy="1203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3"/>
            <a:endCxn id="26" idx="1"/>
          </p:cNvCxnSpPr>
          <p:nvPr/>
        </p:nvCxnSpPr>
        <p:spPr>
          <a:xfrm flipV="1">
            <a:off x="14908925" y="2648610"/>
            <a:ext cx="596461" cy="5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9" idx="1"/>
          </p:cNvCxnSpPr>
          <p:nvPr/>
        </p:nvCxnSpPr>
        <p:spPr>
          <a:xfrm flipV="1">
            <a:off x="17431409" y="2571094"/>
            <a:ext cx="914398" cy="77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9" idx="2"/>
            <a:endCxn id="27" idx="3"/>
          </p:cNvCxnSpPr>
          <p:nvPr/>
        </p:nvCxnSpPr>
        <p:spPr>
          <a:xfrm rot="5400000">
            <a:off x="17458997" y="1851135"/>
            <a:ext cx="1395249" cy="359453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1"/>
          </p:cNvCxnSpPr>
          <p:nvPr/>
        </p:nvCxnSpPr>
        <p:spPr>
          <a:xfrm flipH="1" flipV="1">
            <a:off x="13947228" y="3200404"/>
            <a:ext cx="698937" cy="1145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0048483" y="1368976"/>
            <a:ext cx="1172116" cy="523220"/>
          </a:xfrm>
          <a:prstGeom prst="rect">
            <a:avLst/>
          </a:prstGeom>
          <a:noFill/>
        </p:spPr>
        <p:txBody>
          <a:bodyPr wrap="none" rtlCol="0">
            <a:spAutoFit/>
          </a:bodyPr>
          <a:lstStyle/>
          <a:p>
            <a:r>
              <a:rPr lang="en-US" sz="2800" b="1" dirty="0"/>
              <a:t>Happy</a:t>
            </a:r>
          </a:p>
        </p:txBody>
      </p:sp>
      <p:sp>
        <p:nvSpPr>
          <p:cNvPr id="36" name="TextBox 35"/>
          <p:cNvSpPr txBox="1"/>
          <p:nvPr/>
        </p:nvSpPr>
        <p:spPr>
          <a:xfrm>
            <a:off x="20043228" y="3129456"/>
            <a:ext cx="1361089" cy="954107"/>
          </a:xfrm>
          <a:prstGeom prst="rect">
            <a:avLst/>
          </a:prstGeom>
          <a:noFill/>
        </p:spPr>
        <p:txBody>
          <a:bodyPr wrap="square" rtlCol="0">
            <a:spAutoFit/>
          </a:bodyPr>
          <a:lstStyle/>
          <a:p>
            <a:r>
              <a:rPr lang="en-US" sz="2800" b="1" dirty="0"/>
              <a:t>Not Happy</a:t>
            </a:r>
          </a:p>
        </p:txBody>
      </p:sp>
      <p:sp>
        <p:nvSpPr>
          <p:cNvPr id="37" name="TextBox 36"/>
          <p:cNvSpPr txBox="1"/>
          <p:nvPr/>
        </p:nvSpPr>
        <p:spPr>
          <a:xfrm>
            <a:off x="13584620" y="5486400"/>
            <a:ext cx="6776214" cy="553998"/>
          </a:xfrm>
          <a:prstGeom prst="rect">
            <a:avLst/>
          </a:prstGeom>
          <a:noFill/>
        </p:spPr>
        <p:txBody>
          <a:bodyPr wrap="none" rtlCol="0">
            <a:spAutoFit/>
          </a:bodyPr>
          <a:lstStyle/>
          <a:p>
            <a:r>
              <a:rPr lang="en-US" sz="3000" b="1" dirty="0"/>
              <a:t>Figure 2.</a:t>
            </a:r>
            <a:r>
              <a:rPr lang="en-US" sz="3000" dirty="0"/>
              <a:t> The Machine learning approach</a:t>
            </a:r>
          </a:p>
        </p:txBody>
      </p:sp>
      <p:sp>
        <p:nvSpPr>
          <p:cNvPr id="40" name="Parallelogram 39"/>
          <p:cNvSpPr/>
          <p:nvPr/>
        </p:nvSpPr>
        <p:spPr>
          <a:xfrm>
            <a:off x="15505386" y="599094"/>
            <a:ext cx="1926023" cy="76988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42" name="Straight Arrow Connector 41"/>
          <p:cNvCxnSpPr>
            <a:stCxn id="40" idx="4"/>
            <a:endCxn id="26" idx="0"/>
          </p:cNvCxnSpPr>
          <p:nvPr/>
        </p:nvCxnSpPr>
        <p:spPr>
          <a:xfrm>
            <a:off x="16468398" y="1368976"/>
            <a:ext cx="0" cy="727839"/>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292662" y="10352689"/>
            <a:ext cx="1926023"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Train ML algorithm</a:t>
            </a:r>
          </a:p>
        </p:txBody>
      </p:sp>
      <p:sp>
        <p:nvSpPr>
          <p:cNvPr id="45" name="Rectangle 44"/>
          <p:cNvSpPr/>
          <p:nvPr/>
        </p:nvSpPr>
        <p:spPr>
          <a:xfrm>
            <a:off x="8348770" y="8303173"/>
            <a:ext cx="1713187" cy="1103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Update data</a:t>
            </a:r>
          </a:p>
        </p:txBody>
      </p:sp>
      <p:sp>
        <p:nvSpPr>
          <p:cNvPr id="46" name="Rectangle 45"/>
          <p:cNvSpPr/>
          <p:nvPr/>
        </p:nvSpPr>
        <p:spPr>
          <a:xfrm>
            <a:off x="12068499" y="8466084"/>
            <a:ext cx="1329562" cy="77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Launch</a:t>
            </a:r>
          </a:p>
        </p:txBody>
      </p:sp>
      <p:sp>
        <p:nvSpPr>
          <p:cNvPr id="47" name="Diamond 46"/>
          <p:cNvSpPr/>
          <p:nvPr/>
        </p:nvSpPr>
        <p:spPr>
          <a:xfrm>
            <a:off x="11133083" y="10447281"/>
            <a:ext cx="3216166" cy="101425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Evaluate</a:t>
            </a:r>
          </a:p>
        </p:txBody>
      </p:sp>
      <p:cxnSp>
        <p:nvCxnSpPr>
          <p:cNvPr id="48" name="Straight Arrow Connector 47"/>
          <p:cNvCxnSpPr>
            <a:stCxn id="47" idx="0"/>
            <a:endCxn id="46" idx="2"/>
          </p:cNvCxnSpPr>
          <p:nvPr/>
        </p:nvCxnSpPr>
        <p:spPr>
          <a:xfrm flipH="1" flipV="1">
            <a:off x="12733280" y="9243853"/>
            <a:ext cx="7886" cy="12034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3"/>
            <a:endCxn id="47" idx="1"/>
          </p:cNvCxnSpPr>
          <p:nvPr/>
        </p:nvCxnSpPr>
        <p:spPr>
          <a:xfrm>
            <a:off x="10218685" y="10904484"/>
            <a:ext cx="914398" cy="499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835759" y="9624850"/>
            <a:ext cx="1172116" cy="523220"/>
          </a:xfrm>
          <a:prstGeom prst="rect">
            <a:avLst/>
          </a:prstGeom>
          <a:noFill/>
        </p:spPr>
        <p:txBody>
          <a:bodyPr wrap="none" rtlCol="0">
            <a:spAutoFit/>
          </a:bodyPr>
          <a:lstStyle/>
          <a:p>
            <a:r>
              <a:rPr lang="en-US" sz="2800" b="1" dirty="0"/>
              <a:t>Happy</a:t>
            </a:r>
          </a:p>
        </p:txBody>
      </p:sp>
      <p:sp>
        <p:nvSpPr>
          <p:cNvPr id="55" name="TextBox 54"/>
          <p:cNvSpPr txBox="1"/>
          <p:nvPr/>
        </p:nvSpPr>
        <p:spPr>
          <a:xfrm>
            <a:off x="6371896" y="12134193"/>
            <a:ext cx="6680034" cy="553998"/>
          </a:xfrm>
          <a:prstGeom prst="rect">
            <a:avLst/>
          </a:prstGeom>
          <a:noFill/>
        </p:spPr>
        <p:txBody>
          <a:bodyPr wrap="none" rtlCol="0">
            <a:spAutoFit/>
          </a:bodyPr>
          <a:lstStyle/>
          <a:p>
            <a:r>
              <a:rPr lang="en-US" sz="3000" b="1" dirty="0"/>
              <a:t>Figure 2.</a:t>
            </a:r>
            <a:r>
              <a:rPr lang="en-US" sz="3000" dirty="0"/>
              <a:t> The machine </a:t>
            </a:r>
            <a:r>
              <a:rPr lang="en-US" sz="3000" dirty="0" err="1"/>
              <a:t>learnng</a:t>
            </a:r>
            <a:r>
              <a:rPr lang="en-US" sz="3000" dirty="0"/>
              <a:t> approach</a:t>
            </a:r>
          </a:p>
        </p:txBody>
      </p:sp>
      <p:sp>
        <p:nvSpPr>
          <p:cNvPr id="56" name="Parallelogram 55"/>
          <p:cNvSpPr/>
          <p:nvPr/>
        </p:nvSpPr>
        <p:spPr>
          <a:xfrm>
            <a:off x="4888870" y="9259622"/>
            <a:ext cx="1926023" cy="76988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61" name="Straight Arrow Connector 60"/>
          <p:cNvCxnSpPr>
            <a:stCxn id="46" idx="1"/>
            <a:endCxn id="45" idx="3"/>
          </p:cNvCxnSpPr>
          <p:nvPr/>
        </p:nvCxnSpPr>
        <p:spPr>
          <a:xfrm flipH="1" flipV="1">
            <a:off x="10061957" y="8854968"/>
            <a:ext cx="200654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2"/>
            <a:endCxn id="44" idx="0"/>
          </p:cNvCxnSpPr>
          <p:nvPr/>
        </p:nvCxnSpPr>
        <p:spPr>
          <a:xfrm>
            <a:off x="9205364" y="9406762"/>
            <a:ext cx="50310" cy="94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6" idx="2"/>
            <a:endCxn id="44" idx="1"/>
          </p:cNvCxnSpPr>
          <p:nvPr/>
        </p:nvCxnSpPr>
        <p:spPr>
          <a:xfrm>
            <a:off x="6718658" y="9644563"/>
            <a:ext cx="1574004" cy="125992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1"/>
            <a:endCxn id="56" idx="2"/>
          </p:cNvCxnSpPr>
          <p:nvPr/>
        </p:nvCxnSpPr>
        <p:spPr>
          <a:xfrm flipH="1">
            <a:off x="6718658" y="8854968"/>
            <a:ext cx="1630112" cy="789595"/>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9301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779"/>
            <a:ext cx="24377650" cy="293238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solidFill>
                  <a:schemeClr val="tx1"/>
                </a:solidFill>
              </a:rPr>
              <a:t>Data Mining</a:t>
            </a:r>
            <a:r>
              <a:rPr lang="en-US" dirty="0">
                <a:solidFill>
                  <a:schemeClr val="tx1"/>
                </a:solidFill>
              </a:rPr>
              <a:t> is a collection of techniques for efficient discovery of previously unknown, valid, novel, useful and understandable patterns in large databases. The patterns must be actionable so that they may be used in an enterprise’s decision making.</a:t>
            </a:r>
          </a:p>
        </p:txBody>
      </p:sp>
      <p:sp>
        <p:nvSpPr>
          <p:cNvPr id="4" name="TextBox 3"/>
          <p:cNvSpPr txBox="1"/>
          <p:nvPr/>
        </p:nvSpPr>
        <p:spPr>
          <a:xfrm>
            <a:off x="0" y="3326580"/>
            <a:ext cx="24377650" cy="5078313"/>
          </a:xfrm>
          <a:prstGeom prst="rect">
            <a:avLst/>
          </a:prstGeom>
          <a:noFill/>
        </p:spPr>
        <p:txBody>
          <a:bodyPr wrap="square" rtlCol="0">
            <a:spAutoFit/>
          </a:bodyPr>
          <a:lstStyle/>
          <a:p>
            <a:pPr>
              <a:lnSpc>
                <a:spcPct val="150000"/>
              </a:lnSpc>
            </a:pPr>
            <a:r>
              <a:rPr lang="en-US" b="1" dirty="0"/>
              <a:t>Why do we need data-mining now?</a:t>
            </a:r>
          </a:p>
          <a:p>
            <a:pPr marL="571500" indent="-571500">
              <a:lnSpc>
                <a:spcPct val="150000"/>
              </a:lnSpc>
              <a:buFont typeface="Arial" pitchFamily="34" charset="0"/>
              <a:buChar char="•"/>
            </a:pPr>
            <a:r>
              <a:rPr lang="en-US" dirty="0"/>
              <a:t>Growth in data</a:t>
            </a:r>
          </a:p>
          <a:p>
            <a:pPr marL="571500" indent="-571500">
              <a:lnSpc>
                <a:spcPct val="150000"/>
              </a:lnSpc>
              <a:buFont typeface="Arial" pitchFamily="34" charset="0"/>
              <a:buChar char="•"/>
            </a:pPr>
            <a:r>
              <a:rPr lang="en-US" dirty="0"/>
              <a:t>Decline in cost of processing</a:t>
            </a:r>
          </a:p>
          <a:p>
            <a:pPr marL="571500" indent="-571500">
              <a:lnSpc>
                <a:spcPct val="150000"/>
              </a:lnSpc>
              <a:buFont typeface="Arial" pitchFamily="34" charset="0"/>
              <a:buChar char="•"/>
            </a:pPr>
            <a:r>
              <a:rPr lang="en-US" dirty="0"/>
              <a:t>Growth in data storage capacity</a:t>
            </a:r>
          </a:p>
          <a:p>
            <a:pPr marL="571500" indent="-571500">
              <a:lnSpc>
                <a:spcPct val="150000"/>
              </a:lnSpc>
              <a:buFont typeface="Arial" pitchFamily="34" charset="0"/>
              <a:buChar char="•"/>
            </a:pPr>
            <a:r>
              <a:rPr lang="en-US" dirty="0"/>
              <a:t>Competitive environment</a:t>
            </a:r>
          </a:p>
          <a:p>
            <a:pPr marL="571500" indent="-571500">
              <a:lnSpc>
                <a:spcPct val="150000"/>
              </a:lnSpc>
              <a:buFont typeface="Arial" pitchFamily="34" charset="0"/>
              <a:buChar char="•"/>
            </a:pPr>
            <a:r>
              <a:rPr lang="en-US" dirty="0"/>
              <a:t>Availability of various data-mining </a:t>
            </a:r>
            <a:r>
              <a:rPr lang="en-US" dirty="0" err="1"/>
              <a:t>softwares</a:t>
            </a:r>
            <a:endParaRPr lang="en-US" dirty="0"/>
          </a:p>
        </p:txBody>
      </p:sp>
      <p:sp>
        <p:nvSpPr>
          <p:cNvPr id="5" name="TextBox 4"/>
          <p:cNvSpPr txBox="1"/>
          <p:nvPr/>
        </p:nvSpPr>
        <p:spPr>
          <a:xfrm>
            <a:off x="0" y="9459310"/>
            <a:ext cx="24405021" cy="3970318"/>
          </a:xfrm>
          <a:prstGeom prst="rect">
            <a:avLst/>
          </a:prstGeom>
          <a:noFill/>
        </p:spPr>
        <p:txBody>
          <a:bodyPr wrap="square" rtlCol="0">
            <a:spAutoFit/>
          </a:bodyPr>
          <a:lstStyle/>
          <a:p>
            <a:r>
              <a:rPr lang="en-US" b="1" dirty="0"/>
              <a:t>Data-Mining Applications:</a:t>
            </a:r>
          </a:p>
          <a:p>
            <a:pPr marL="571500" indent="-571500">
              <a:lnSpc>
                <a:spcPct val="150000"/>
              </a:lnSpc>
              <a:buFont typeface="Arial" pitchFamily="34" charset="0"/>
              <a:buChar char="•"/>
            </a:pPr>
            <a:r>
              <a:rPr lang="en-US" dirty="0"/>
              <a:t>Prediction and Description</a:t>
            </a:r>
          </a:p>
          <a:p>
            <a:pPr marL="571500" indent="-571500">
              <a:lnSpc>
                <a:spcPct val="150000"/>
              </a:lnSpc>
              <a:buFont typeface="Arial" pitchFamily="34" charset="0"/>
              <a:buChar char="•"/>
            </a:pPr>
            <a:r>
              <a:rPr lang="en-US" dirty="0"/>
              <a:t>Relationship Marketing</a:t>
            </a:r>
          </a:p>
          <a:p>
            <a:pPr marL="571500" indent="-571500">
              <a:lnSpc>
                <a:spcPct val="150000"/>
              </a:lnSpc>
              <a:buFont typeface="Arial" pitchFamily="34" charset="0"/>
              <a:buChar char="•"/>
            </a:pPr>
            <a:r>
              <a:rPr lang="en-US" dirty="0"/>
              <a:t>Customer Profiling and Customer Segmentation</a:t>
            </a:r>
          </a:p>
          <a:p>
            <a:pPr marL="571500" indent="-571500">
              <a:lnSpc>
                <a:spcPct val="150000"/>
              </a:lnSpc>
              <a:buFont typeface="Arial" pitchFamily="34" charset="0"/>
              <a:buChar char="•"/>
            </a:pPr>
            <a:r>
              <a:rPr lang="en-US" dirty="0"/>
              <a:t>Outlier Identification and Fraud Detection</a:t>
            </a:r>
          </a:p>
        </p:txBody>
      </p:sp>
      <p:sp>
        <p:nvSpPr>
          <p:cNvPr id="6" name="TextBox 5"/>
          <p:cNvSpPr txBox="1"/>
          <p:nvPr/>
        </p:nvSpPr>
        <p:spPr>
          <a:xfrm>
            <a:off x="13968248" y="3452704"/>
            <a:ext cx="10409402" cy="9233297"/>
          </a:xfrm>
          <a:prstGeom prst="rect">
            <a:avLst/>
          </a:prstGeom>
          <a:noFill/>
        </p:spPr>
        <p:txBody>
          <a:bodyPr wrap="square" rtlCol="0">
            <a:spAutoFit/>
          </a:bodyPr>
          <a:lstStyle/>
          <a:p>
            <a:pPr>
              <a:lnSpc>
                <a:spcPct val="150000"/>
              </a:lnSpc>
            </a:pPr>
            <a:r>
              <a:rPr lang="en-US" b="1" dirty="0"/>
              <a:t>Domains where data-mining is used:</a:t>
            </a:r>
          </a:p>
          <a:p>
            <a:pPr marL="571500" indent="-571500">
              <a:lnSpc>
                <a:spcPct val="150000"/>
              </a:lnSpc>
              <a:buFont typeface="Arial" pitchFamily="34" charset="0"/>
              <a:buChar char="•"/>
            </a:pPr>
            <a:r>
              <a:rPr lang="en-US" dirty="0"/>
              <a:t>Astronomy</a:t>
            </a:r>
          </a:p>
          <a:p>
            <a:pPr marL="571500" indent="-571500">
              <a:lnSpc>
                <a:spcPct val="150000"/>
              </a:lnSpc>
              <a:buFont typeface="Arial" pitchFamily="34" charset="0"/>
              <a:buChar char="•"/>
            </a:pPr>
            <a:r>
              <a:rPr lang="en-US" dirty="0"/>
              <a:t>Banking and Finance</a:t>
            </a:r>
          </a:p>
          <a:p>
            <a:pPr marL="571500" indent="-571500">
              <a:lnSpc>
                <a:spcPct val="150000"/>
              </a:lnSpc>
              <a:buFont typeface="Arial" pitchFamily="34" charset="0"/>
              <a:buChar char="•"/>
            </a:pPr>
            <a:r>
              <a:rPr lang="en-US" dirty="0"/>
              <a:t>Business</a:t>
            </a:r>
          </a:p>
          <a:p>
            <a:pPr marL="571500" indent="-571500">
              <a:lnSpc>
                <a:spcPct val="150000"/>
              </a:lnSpc>
              <a:buFont typeface="Arial" pitchFamily="34" charset="0"/>
              <a:buChar char="•"/>
            </a:pPr>
            <a:r>
              <a:rPr lang="en-US" dirty="0"/>
              <a:t>Crime Prevention</a:t>
            </a:r>
          </a:p>
          <a:p>
            <a:pPr marL="571500" indent="-571500">
              <a:lnSpc>
                <a:spcPct val="150000"/>
              </a:lnSpc>
              <a:buFont typeface="Arial" pitchFamily="34" charset="0"/>
              <a:buChar char="•"/>
            </a:pPr>
            <a:r>
              <a:rPr lang="en-US" dirty="0"/>
              <a:t>Education</a:t>
            </a:r>
          </a:p>
          <a:p>
            <a:pPr marL="571500" indent="-571500">
              <a:lnSpc>
                <a:spcPct val="150000"/>
              </a:lnSpc>
              <a:buFont typeface="Arial" pitchFamily="34" charset="0"/>
              <a:buChar char="•"/>
            </a:pPr>
            <a:r>
              <a:rPr lang="en-US" dirty="0"/>
              <a:t>Government</a:t>
            </a:r>
          </a:p>
          <a:p>
            <a:pPr marL="571500" indent="-571500">
              <a:lnSpc>
                <a:spcPct val="150000"/>
              </a:lnSpc>
              <a:buFont typeface="Arial" pitchFamily="34" charset="0"/>
              <a:buChar char="•"/>
            </a:pPr>
            <a:r>
              <a:rPr lang="en-US" dirty="0"/>
              <a:t>Health-care</a:t>
            </a:r>
          </a:p>
          <a:p>
            <a:pPr marL="571500" indent="-571500">
              <a:lnSpc>
                <a:spcPct val="150000"/>
              </a:lnSpc>
              <a:buFont typeface="Arial" pitchFamily="34" charset="0"/>
              <a:buChar char="•"/>
            </a:pPr>
            <a:r>
              <a:rPr lang="en-US" dirty="0"/>
              <a:t>Manufacturing</a:t>
            </a:r>
          </a:p>
          <a:p>
            <a:pPr marL="571500" indent="-571500">
              <a:lnSpc>
                <a:spcPct val="150000"/>
              </a:lnSpc>
              <a:buFont typeface="Arial" pitchFamily="34" charset="0"/>
              <a:buChar char="•"/>
            </a:pPr>
            <a:r>
              <a:rPr lang="en-US" dirty="0"/>
              <a:t>Telecommunications</a:t>
            </a:r>
          </a:p>
          <a:p>
            <a:pPr marL="571500" indent="-571500">
              <a:lnSpc>
                <a:spcPct val="150000"/>
              </a:lnSpc>
              <a:buFont typeface="Arial" pitchFamily="34" charset="0"/>
              <a:buChar char="•"/>
            </a:pPr>
            <a:r>
              <a:rPr lang="en-US" dirty="0"/>
              <a:t>Transportation</a:t>
            </a:r>
          </a:p>
        </p:txBody>
      </p:sp>
    </p:spTree>
    <p:extLst>
      <p:ext uri="{BB962C8B-B14F-4D97-AF65-F5344CB8AC3E}">
        <p14:creationId xmlns:p14="http://schemas.microsoft.com/office/powerpoint/2010/main" val="68032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48" y="-45511"/>
            <a:ext cx="22954593" cy="101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2248" y="10334492"/>
            <a:ext cx="24125402" cy="3416320"/>
          </a:xfrm>
          <a:prstGeom prst="rect">
            <a:avLst/>
          </a:prstGeom>
        </p:spPr>
        <p:txBody>
          <a:bodyPr wrap="square">
            <a:spAutoFit/>
          </a:bodyPr>
          <a:lstStyle/>
          <a:p>
            <a:pPr>
              <a:lnSpc>
                <a:spcPct val="150000"/>
              </a:lnSpc>
            </a:pPr>
            <a:r>
              <a:rPr lang="en-US" dirty="0"/>
              <a:t>Data Analytics has evolved over the years from </a:t>
            </a:r>
            <a:r>
              <a:rPr lang="en-US" b="1" dirty="0"/>
              <a:t>Descriptive</a:t>
            </a:r>
            <a:r>
              <a:rPr lang="en-US" dirty="0"/>
              <a:t> (</a:t>
            </a:r>
            <a:r>
              <a:rPr lang="en-US" i="1" dirty="0"/>
              <a:t>what has happened</a:t>
            </a:r>
            <a:r>
              <a:rPr lang="en-US" dirty="0"/>
              <a:t>) to </a:t>
            </a:r>
            <a:r>
              <a:rPr lang="en-US" b="1" dirty="0"/>
              <a:t>Diagnostic</a:t>
            </a:r>
            <a:r>
              <a:rPr lang="en-US" dirty="0"/>
              <a:t> (</a:t>
            </a:r>
            <a:r>
              <a:rPr lang="en-US" i="1" dirty="0"/>
              <a:t>why did it happen</a:t>
            </a:r>
            <a:r>
              <a:rPr lang="en-US" dirty="0"/>
              <a:t>) to </a:t>
            </a:r>
            <a:r>
              <a:rPr lang="en-US" b="1" dirty="0"/>
              <a:t>Predictive</a:t>
            </a:r>
            <a:r>
              <a:rPr lang="en-US" dirty="0"/>
              <a:t> (</a:t>
            </a:r>
            <a:r>
              <a:rPr lang="en-US" i="1" dirty="0"/>
              <a:t>what could happen</a:t>
            </a:r>
            <a:r>
              <a:rPr lang="en-US" dirty="0"/>
              <a:t>) to </a:t>
            </a:r>
            <a:r>
              <a:rPr lang="en-US" b="1" dirty="0"/>
              <a:t>Prescriptive</a:t>
            </a:r>
            <a:r>
              <a:rPr lang="en-US" dirty="0"/>
              <a:t> (</a:t>
            </a:r>
            <a:r>
              <a:rPr lang="en-US" i="1" dirty="0"/>
              <a:t>what action could be taken</a:t>
            </a:r>
            <a:r>
              <a:rPr lang="en-US" dirty="0"/>
              <a:t>). </a:t>
            </a:r>
          </a:p>
          <a:p>
            <a:pPr>
              <a:lnSpc>
                <a:spcPct val="150000"/>
              </a:lnSpc>
            </a:pPr>
            <a:r>
              <a:rPr lang="en-US" dirty="0"/>
              <a:t>The next big paradigm shift will be towards </a:t>
            </a:r>
            <a:r>
              <a:rPr lang="en-US" b="1" dirty="0"/>
              <a:t>Cognitive Analytics</a:t>
            </a:r>
            <a:r>
              <a:rPr lang="en-US" dirty="0"/>
              <a:t> which will exploit the massive advances in High Performance Computing by combining advanced Artificial Intelligence and Machine Learning techniques with data analytics approaches.</a:t>
            </a:r>
          </a:p>
        </p:txBody>
      </p:sp>
    </p:spTree>
    <p:extLst>
      <p:ext uri="{BB962C8B-B14F-4D97-AF65-F5344CB8AC3E}">
        <p14:creationId xmlns:p14="http://schemas.microsoft.com/office/powerpoint/2010/main" val="1695936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95" y="189187"/>
            <a:ext cx="3436883" cy="24909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Descriptive Analytics</a:t>
            </a:r>
          </a:p>
        </p:txBody>
      </p:sp>
      <p:sp>
        <p:nvSpPr>
          <p:cNvPr id="4" name="Rectangle 3"/>
          <p:cNvSpPr/>
          <p:nvPr/>
        </p:nvSpPr>
        <p:spPr>
          <a:xfrm>
            <a:off x="3436883" y="189187"/>
            <a:ext cx="20940767" cy="24909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dirty="0">
                <a:solidFill>
                  <a:schemeClr val="tx1"/>
                </a:solidFill>
              </a:rPr>
              <a:t>Descriptive analytics is the interpretation of historical data to better understand changes that have occurred in a business. </a:t>
            </a:r>
          </a:p>
          <a:p>
            <a:pPr>
              <a:lnSpc>
                <a:spcPct val="150000"/>
              </a:lnSpc>
            </a:pPr>
            <a:r>
              <a:rPr lang="en-US" sz="3200" dirty="0">
                <a:solidFill>
                  <a:schemeClr val="tx1"/>
                </a:solidFill>
              </a:rPr>
              <a:t>E.g., Year over year pricing changes, month over month sales growth, etc.</a:t>
            </a:r>
          </a:p>
        </p:txBody>
      </p:sp>
      <p:sp>
        <p:nvSpPr>
          <p:cNvPr id="5" name="Rectangle 4"/>
          <p:cNvSpPr/>
          <p:nvPr/>
        </p:nvSpPr>
        <p:spPr>
          <a:xfrm>
            <a:off x="60467" y="2927129"/>
            <a:ext cx="3436883" cy="46718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Predictive Analytics</a:t>
            </a:r>
          </a:p>
        </p:txBody>
      </p:sp>
      <p:sp>
        <p:nvSpPr>
          <p:cNvPr id="6" name="Rectangle 5"/>
          <p:cNvSpPr/>
          <p:nvPr/>
        </p:nvSpPr>
        <p:spPr>
          <a:xfrm>
            <a:off x="3463159" y="2927129"/>
            <a:ext cx="20940767" cy="467185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dirty="0">
                <a:solidFill>
                  <a:schemeClr val="tx1"/>
                </a:solidFill>
              </a:rPr>
              <a:t>“The purpose of predictive analytics is not to tell you what will happen in future. It cannot do that. In fact no analytics can do that. Predictive Analytics can only forecast what might happen in future, because all predictive analytics are probabilistic in nature,” – Dr. Michael Wu, Lithium Technologies.</a:t>
            </a:r>
          </a:p>
          <a:p>
            <a:pPr algn="just">
              <a:lnSpc>
                <a:spcPct val="150000"/>
              </a:lnSpc>
            </a:pPr>
            <a:r>
              <a:rPr lang="en-US" sz="3200" dirty="0">
                <a:solidFill>
                  <a:schemeClr val="tx1"/>
                </a:solidFill>
              </a:rPr>
              <a:t>The three keystones of predictive analytics are: (a) decision analysis and optimization; (b) transactional profiling; (c) predictive modeling.</a:t>
            </a:r>
          </a:p>
          <a:p>
            <a:pPr algn="just">
              <a:lnSpc>
                <a:spcPct val="150000"/>
              </a:lnSpc>
            </a:pPr>
            <a:r>
              <a:rPr lang="en-US" sz="3200" dirty="0">
                <a:solidFill>
                  <a:schemeClr val="tx1"/>
                </a:solidFill>
              </a:rPr>
              <a:t>Predictive Analytics exploits patterns in transactional and historical data to identify risks and opportunities,</a:t>
            </a:r>
          </a:p>
        </p:txBody>
      </p:sp>
      <p:sp>
        <p:nvSpPr>
          <p:cNvPr id="7" name="Rectangle 6"/>
          <p:cNvSpPr/>
          <p:nvPr/>
        </p:nvSpPr>
        <p:spPr>
          <a:xfrm>
            <a:off x="52552" y="7872241"/>
            <a:ext cx="3436883" cy="55599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Prescriptive Analytics</a:t>
            </a:r>
          </a:p>
        </p:txBody>
      </p:sp>
      <p:sp>
        <p:nvSpPr>
          <p:cNvPr id="8" name="Rectangle 7"/>
          <p:cNvSpPr/>
          <p:nvPr/>
        </p:nvSpPr>
        <p:spPr>
          <a:xfrm>
            <a:off x="3489435" y="7872241"/>
            <a:ext cx="20940767" cy="555998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3200" dirty="0">
                <a:solidFill>
                  <a:schemeClr val="tx1"/>
                </a:solidFill>
              </a:rPr>
              <a:t>Prescriptive Analytics is an emerging discipline and represents a more advanced use of predictive analytics. </a:t>
            </a:r>
          </a:p>
          <a:p>
            <a:pPr algn="just">
              <a:lnSpc>
                <a:spcPct val="150000"/>
              </a:lnSpc>
            </a:pPr>
            <a:r>
              <a:rPr lang="en-US" sz="3200" dirty="0">
                <a:solidFill>
                  <a:schemeClr val="tx1"/>
                </a:solidFill>
              </a:rPr>
              <a:t>Prescriptive analytics goes beyond simply predicting options in the predictive model and actually suggests a range of prescribed actions and the potential outcomes for each action.</a:t>
            </a:r>
          </a:p>
          <a:p>
            <a:pPr algn="just">
              <a:lnSpc>
                <a:spcPct val="150000"/>
              </a:lnSpc>
            </a:pPr>
            <a:r>
              <a:rPr lang="en-US" sz="3200" dirty="0">
                <a:solidFill>
                  <a:schemeClr val="tx1"/>
                </a:solidFill>
              </a:rPr>
              <a:t>Dr. Wu said that “Since a prescriptive model is able to predict the possible consequences based on different choices of action, it can also recommend the best course of action for any pre-specified outcome.”</a:t>
            </a:r>
          </a:p>
          <a:p>
            <a:pPr algn="just">
              <a:lnSpc>
                <a:spcPct val="150000"/>
              </a:lnSpc>
            </a:pPr>
            <a:r>
              <a:rPr lang="en-US" sz="3200" dirty="0">
                <a:solidFill>
                  <a:schemeClr val="tx1"/>
                </a:solidFill>
              </a:rPr>
              <a:t>E.g., 1. Google’ self driving car</a:t>
            </a:r>
          </a:p>
          <a:p>
            <a:pPr algn="just">
              <a:lnSpc>
                <a:spcPct val="150000"/>
              </a:lnSpc>
            </a:pPr>
            <a:r>
              <a:rPr lang="en-US" sz="3200" dirty="0">
                <a:solidFill>
                  <a:schemeClr val="tx1"/>
                </a:solidFill>
              </a:rPr>
              <a:t>2. In the energy sector, gas producers and pipeline companies use prescriptive analytics to identify factors affecting the price of oil and gas.</a:t>
            </a:r>
          </a:p>
        </p:txBody>
      </p:sp>
    </p:spTree>
    <p:extLst>
      <p:ext uri="{BB962C8B-B14F-4D97-AF65-F5344CB8AC3E}">
        <p14:creationId xmlns:p14="http://schemas.microsoft.com/office/powerpoint/2010/main" val="3427719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66489"/>
            <a:ext cx="24377650" cy="4016484"/>
          </a:xfrm>
          <a:prstGeom prst="rect">
            <a:avLst/>
          </a:prstGeom>
          <a:noFill/>
        </p:spPr>
        <p:txBody>
          <a:bodyPr wrap="square" rtlCol="0">
            <a:spAutoFit/>
          </a:bodyPr>
          <a:lstStyle/>
          <a:p>
            <a:pPr>
              <a:lnSpc>
                <a:spcPct val="150000"/>
              </a:lnSpc>
            </a:pPr>
            <a:r>
              <a:rPr lang="en-US" sz="3400" b="1" dirty="0"/>
              <a:t>Business Intelligence and Business Analytics:</a:t>
            </a:r>
          </a:p>
          <a:p>
            <a:pPr>
              <a:lnSpc>
                <a:spcPct val="150000"/>
              </a:lnSpc>
            </a:pPr>
            <a:r>
              <a:rPr lang="en-US" sz="3400" dirty="0"/>
              <a:t>In Industry, business intelligence is using BI tools to get some information. The data is used form data warehouse to get some answers from certain queries or generate reports. BI uses historical data.</a:t>
            </a:r>
          </a:p>
          <a:p>
            <a:pPr>
              <a:lnSpc>
                <a:spcPct val="150000"/>
              </a:lnSpc>
            </a:pPr>
            <a:r>
              <a:rPr lang="en-US" sz="3400" dirty="0"/>
              <a:t>E.g.: As far as banking loans are concerned, how does a customer behave – before marriage and after marriage.</a:t>
            </a:r>
          </a:p>
          <a:p>
            <a:pPr>
              <a:lnSpc>
                <a:spcPct val="150000"/>
              </a:lnSpc>
            </a:pPr>
            <a:r>
              <a:rPr lang="en-US" sz="3400" dirty="0"/>
              <a:t>What is the purchase pattern of customers on weekends in various cities.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820496"/>
            <a:ext cx="11918730" cy="7877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918731" y="3647075"/>
            <a:ext cx="12458919" cy="8050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2"/>
          <p:cNvSpPr txBox="1"/>
          <p:nvPr/>
        </p:nvSpPr>
        <p:spPr>
          <a:xfrm>
            <a:off x="1" y="12013435"/>
            <a:ext cx="24377650" cy="1661993"/>
          </a:xfrm>
          <a:prstGeom prst="rect">
            <a:avLst/>
          </a:prstGeom>
          <a:noFill/>
        </p:spPr>
        <p:txBody>
          <a:bodyPr wrap="squar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r>
              <a:rPr lang="en-US" sz="3400" b="1" dirty="0"/>
              <a:t>Difference between predictive analytics and business intelligence</a:t>
            </a:r>
            <a:r>
              <a:rPr lang="en-US" sz="3400" dirty="0"/>
              <a:t>:</a:t>
            </a:r>
          </a:p>
          <a:p>
            <a:r>
              <a:rPr lang="en-US" sz="3400" dirty="0"/>
              <a:t>Business Intelligence answers the question, “From what ZIP code does my most valuable customers come?”</a:t>
            </a:r>
          </a:p>
          <a:p>
            <a:r>
              <a:rPr lang="en-US" sz="3400" dirty="0"/>
              <a:t>Predictive analytics however answers, “How much revenue can I expect from customers in a particular ZIP code?”</a:t>
            </a:r>
          </a:p>
        </p:txBody>
      </p:sp>
    </p:spTree>
    <p:extLst>
      <p:ext uri="{BB962C8B-B14F-4D97-AF65-F5344CB8AC3E}">
        <p14:creationId xmlns:p14="http://schemas.microsoft.com/office/powerpoint/2010/main" val="1072558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856"/>
            <a:ext cx="24377650" cy="11726287"/>
          </a:xfrm>
          <a:prstGeom prst="rect">
            <a:avLst/>
          </a:prstGeom>
          <a:noFill/>
        </p:spPr>
        <p:txBody>
          <a:bodyPr wrap="square" rtlCol="0">
            <a:spAutoFit/>
          </a:bodyPr>
          <a:lstStyle/>
          <a:p>
            <a:pPr algn="ctr">
              <a:lnSpc>
                <a:spcPct val="150000"/>
              </a:lnSpc>
            </a:pPr>
            <a:r>
              <a:rPr lang="en-US" b="1" dirty="0"/>
              <a:t>Types of Machine Learning Systems</a:t>
            </a:r>
          </a:p>
          <a:p>
            <a:pPr>
              <a:lnSpc>
                <a:spcPct val="150000"/>
              </a:lnSpc>
            </a:pPr>
            <a:r>
              <a:rPr lang="en-US" dirty="0"/>
              <a:t>Broad Categories of Machine Learning Systems:</a:t>
            </a:r>
          </a:p>
          <a:p>
            <a:pPr marL="571500" indent="-571500">
              <a:lnSpc>
                <a:spcPct val="150000"/>
              </a:lnSpc>
              <a:buFont typeface="Arial" pitchFamily="34" charset="0"/>
              <a:buChar char="•"/>
            </a:pPr>
            <a:r>
              <a:rPr lang="en-US" b="1" i="1" dirty="0"/>
              <a:t>Whether or not they are trained with human supervision </a:t>
            </a:r>
          </a:p>
          <a:p>
            <a:pPr marL="1485717" lvl="1" indent="-571500">
              <a:lnSpc>
                <a:spcPct val="150000"/>
              </a:lnSpc>
              <a:buFont typeface="Arial" pitchFamily="34" charset="0"/>
              <a:buChar char="•"/>
            </a:pPr>
            <a:r>
              <a:rPr lang="en-US" dirty="0"/>
              <a:t>Supervised </a:t>
            </a:r>
          </a:p>
          <a:p>
            <a:pPr marL="1485717" lvl="1" indent="-571500">
              <a:lnSpc>
                <a:spcPct val="150000"/>
              </a:lnSpc>
              <a:buFont typeface="Arial" pitchFamily="34" charset="0"/>
              <a:buChar char="•"/>
            </a:pPr>
            <a:r>
              <a:rPr lang="en-US" dirty="0"/>
              <a:t>Unsupervised</a:t>
            </a:r>
          </a:p>
          <a:p>
            <a:pPr marL="1485717" lvl="1" indent="-571500">
              <a:lnSpc>
                <a:spcPct val="150000"/>
              </a:lnSpc>
              <a:buFont typeface="Arial" pitchFamily="34" charset="0"/>
              <a:buChar char="•"/>
            </a:pPr>
            <a:r>
              <a:rPr lang="en-US" dirty="0"/>
              <a:t>Semi-supervised</a:t>
            </a:r>
          </a:p>
          <a:p>
            <a:pPr marL="1485717" lvl="1" indent="-571500">
              <a:lnSpc>
                <a:spcPct val="150000"/>
              </a:lnSpc>
              <a:buFont typeface="Arial" pitchFamily="34" charset="0"/>
              <a:buChar char="•"/>
            </a:pPr>
            <a:r>
              <a:rPr lang="en-US" dirty="0"/>
              <a:t>Reinforcement</a:t>
            </a:r>
          </a:p>
          <a:p>
            <a:pPr marL="571500" indent="-571500">
              <a:lnSpc>
                <a:spcPct val="150000"/>
              </a:lnSpc>
              <a:buFont typeface="Arial" pitchFamily="34" charset="0"/>
              <a:buChar char="•"/>
            </a:pPr>
            <a:r>
              <a:rPr lang="en-US" b="1" i="1" dirty="0"/>
              <a:t>Whether or not they can learn incrementally on the fly</a:t>
            </a:r>
          </a:p>
          <a:p>
            <a:pPr marL="1485717" lvl="1" indent="-571500">
              <a:lnSpc>
                <a:spcPct val="150000"/>
              </a:lnSpc>
              <a:buFont typeface="Arial" pitchFamily="34" charset="0"/>
              <a:buChar char="•"/>
            </a:pPr>
            <a:r>
              <a:rPr lang="en-US" dirty="0"/>
              <a:t>Online Learning</a:t>
            </a:r>
          </a:p>
          <a:p>
            <a:pPr marL="1485717" lvl="1" indent="-571500">
              <a:lnSpc>
                <a:spcPct val="150000"/>
              </a:lnSpc>
              <a:buFont typeface="Arial" pitchFamily="34" charset="0"/>
              <a:buChar char="•"/>
            </a:pPr>
            <a:r>
              <a:rPr lang="en-US" dirty="0"/>
              <a:t>Batch Learning</a:t>
            </a:r>
          </a:p>
          <a:p>
            <a:pPr marL="571500" indent="-571500">
              <a:lnSpc>
                <a:spcPct val="150000"/>
              </a:lnSpc>
              <a:buFont typeface="Arial" pitchFamily="34" charset="0"/>
              <a:buChar char="•"/>
            </a:pPr>
            <a:r>
              <a:rPr lang="en-US" b="1" i="1" dirty="0"/>
              <a:t>Whether they work by simply comparing new data points to known data points, or instead detect patterns in the training data and build a predictive model </a:t>
            </a:r>
          </a:p>
          <a:p>
            <a:pPr marL="1485717" lvl="1" indent="-571500">
              <a:lnSpc>
                <a:spcPct val="150000"/>
              </a:lnSpc>
              <a:buFont typeface="Arial" pitchFamily="34" charset="0"/>
              <a:buChar char="•"/>
            </a:pPr>
            <a:r>
              <a:rPr lang="en-US" dirty="0"/>
              <a:t>Instance based learning</a:t>
            </a:r>
          </a:p>
          <a:p>
            <a:pPr marL="1485717" lvl="1" indent="-571500">
              <a:lnSpc>
                <a:spcPct val="150000"/>
              </a:lnSpc>
              <a:buFont typeface="Arial" pitchFamily="34" charset="0"/>
              <a:buChar char="•"/>
            </a:pPr>
            <a:r>
              <a:rPr lang="en-US" dirty="0"/>
              <a:t>Model based learning</a:t>
            </a:r>
          </a:p>
        </p:txBody>
      </p:sp>
    </p:spTree>
    <p:extLst>
      <p:ext uri="{BB962C8B-B14F-4D97-AF65-F5344CB8AC3E}">
        <p14:creationId xmlns:p14="http://schemas.microsoft.com/office/powerpoint/2010/main" val="34812821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497671"/>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Supervised Learning:</a:t>
            </a:r>
          </a:p>
          <a:p>
            <a:pPr>
              <a:lnSpc>
                <a:spcPct val="150000"/>
              </a:lnSpc>
            </a:pPr>
            <a:r>
              <a:rPr lang="en-US" b="1" dirty="0">
                <a:solidFill>
                  <a:schemeClr val="tx1"/>
                </a:solidFill>
              </a:rPr>
              <a:t>Goal</a:t>
            </a:r>
            <a:r>
              <a:rPr lang="en-US" dirty="0">
                <a:solidFill>
                  <a:schemeClr val="tx1"/>
                </a:solidFill>
              </a:rPr>
              <a:t>: Predict a single “target” or “outcome” variable. </a:t>
            </a:r>
          </a:p>
          <a:p>
            <a:pPr marL="1485717" lvl="1" indent="-571500">
              <a:lnSpc>
                <a:spcPct val="150000"/>
              </a:lnSpc>
              <a:buFont typeface="Arial" pitchFamily="34" charset="0"/>
              <a:buChar char="•"/>
            </a:pPr>
            <a:r>
              <a:rPr lang="en-US" dirty="0">
                <a:solidFill>
                  <a:schemeClr val="tx1"/>
                </a:solidFill>
              </a:rPr>
              <a:t>Has definite outcomes or goals.</a:t>
            </a:r>
          </a:p>
          <a:p>
            <a:pPr marL="1485717" lvl="1" indent="-571500">
              <a:lnSpc>
                <a:spcPct val="150000"/>
              </a:lnSpc>
              <a:buFont typeface="Arial" pitchFamily="34" charset="0"/>
              <a:buChar char="•"/>
            </a:pPr>
            <a:r>
              <a:rPr lang="en-US" dirty="0">
                <a:solidFill>
                  <a:schemeClr val="tx1"/>
                </a:solidFill>
              </a:rPr>
              <a:t>Predict answers for new unknown values</a:t>
            </a:r>
          </a:p>
          <a:p>
            <a:pPr lvl="1">
              <a:lnSpc>
                <a:spcPct val="150000"/>
              </a:lnSpc>
            </a:pPr>
            <a:r>
              <a:rPr lang="en-US" dirty="0">
                <a:solidFill>
                  <a:schemeClr val="tx1"/>
                </a:solidFill>
              </a:rPr>
              <a:t>Training data, where target value is known</a:t>
            </a:r>
          </a:p>
          <a:p>
            <a:pPr lvl="1">
              <a:lnSpc>
                <a:spcPct val="150000"/>
              </a:lnSpc>
            </a:pPr>
            <a:r>
              <a:rPr lang="en-US" dirty="0">
                <a:solidFill>
                  <a:schemeClr val="tx1"/>
                </a:solidFill>
              </a:rPr>
              <a:t>Score to data where value is not known</a:t>
            </a:r>
          </a:p>
          <a:p>
            <a:pPr>
              <a:lnSpc>
                <a:spcPct val="150000"/>
              </a:lnSpc>
            </a:pPr>
            <a:r>
              <a:rPr lang="en-US" b="1" dirty="0">
                <a:solidFill>
                  <a:schemeClr val="tx1"/>
                </a:solidFill>
              </a:rPr>
              <a:t>Methods</a:t>
            </a:r>
            <a:r>
              <a:rPr lang="en-US" dirty="0">
                <a:solidFill>
                  <a:schemeClr val="tx1"/>
                </a:solidFill>
              </a:rPr>
              <a:t>: Classification and Prediction</a:t>
            </a:r>
          </a:p>
        </p:txBody>
      </p:sp>
      <p:sp>
        <p:nvSpPr>
          <p:cNvPr id="9" name="Rectangle 8"/>
          <p:cNvSpPr/>
          <p:nvPr/>
        </p:nvSpPr>
        <p:spPr>
          <a:xfrm>
            <a:off x="12417958" y="1497671"/>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Unsupervised Learning:</a:t>
            </a:r>
          </a:p>
          <a:p>
            <a:pPr>
              <a:lnSpc>
                <a:spcPct val="150000"/>
              </a:lnSpc>
            </a:pPr>
            <a:r>
              <a:rPr lang="en-US" b="1" dirty="0">
                <a:solidFill>
                  <a:schemeClr val="tx1"/>
                </a:solidFill>
              </a:rPr>
              <a:t>Goal</a:t>
            </a:r>
            <a:r>
              <a:rPr lang="en-US" dirty="0">
                <a:solidFill>
                  <a:schemeClr val="tx1"/>
                </a:solidFill>
              </a:rPr>
              <a:t>: Segment data into meaningful segments; detect patterns. </a:t>
            </a:r>
          </a:p>
          <a:p>
            <a:pPr marL="1485717" lvl="1" indent="-571500">
              <a:lnSpc>
                <a:spcPct val="150000"/>
              </a:lnSpc>
              <a:buFont typeface="Arial" pitchFamily="34" charset="0"/>
              <a:buChar char="•"/>
            </a:pPr>
            <a:r>
              <a:rPr lang="en-US" dirty="0">
                <a:solidFill>
                  <a:schemeClr val="tx1"/>
                </a:solidFill>
              </a:rPr>
              <a:t>No target (outcome) variable to predict or classify</a:t>
            </a:r>
          </a:p>
          <a:p>
            <a:pPr marL="1485717" lvl="1" indent="-571500">
              <a:lnSpc>
                <a:spcPct val="150000"/>
              </a:lnSpc>
              <a:buFont typeface="Arial" pitchFamily="34" charset="0"/>
              <a:buChar char="•"/>
            </a:pPr>
            <a:r>
              <a:rPr lang="en-US" dirty="0">
                <a:solidFill>
                  <a:schemeClr val="tx1"/>
                </a:solidFill>
              </a:rPr>
              <a:t>It makes sense of data from observations.</a:t>
            </a:r>
          </a:p>
          <a:p>
            <a:pPr>
              <a:lnSpc>
                <a:spcPct val="150000"/>
              </a:lnSpc>
            </a:pPr>
            <a:r>
              <a:rPr lang="en-US" b="1" dirty="0">
                <a:solidFill>
                  <a:schemeClr val="tx1"/>
                </a:solidFill>
              </a:rPr>
              <a:t>Methods</a:t>
            </a:r>
            <a:r>
              <a:rPr lang="en-US" dirty="0">
                <a:solidFill>
                  <a:schemeClr val="tx1"/>
                </a:solidFill>
              </a:rPr>
              <a:t>: Association rules, data reduction &amp; exploration, visualization, Anomaly detection</a:t>
            </a:r>
          </a:p>
        </p:txBody>
      </p:sp>
      <p:sp>
        <p:nvSpPr>
          <p:cNvPr id="6" name="Rectangle 5"/>
          <p:cNvSpPr/>
          <p:nvPr/>
        </p:nvSpPr>
        <p:spPr>
          <a:xfrm>
            <a:off x="26275" y="7672492"/>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Semi-Supervised Learning:</a:t>
            </a:r>
          </a:p>
          <a:p>
            <a:pPr algn="ctr">
              <a:lnSpc>
                <a:spcPct val="150000"/>
              </a:lnSpc>
            </a:pPr>
            <a:endParaRPr lang="en-US" b="1" u="sng" dirty="0">
              <a:solidFill>
                <a:schemeClr val="tx1"/>
              </a:solidFill>
            </a:endParaRPr>
          </a:p>
          <a:p>
            <a:pPr>
              <a:lnSpc>
                <a:spcPct val="150000"/>
              </a:lnSpc>
            </a:pPr>
            <a:r>
              <a:rPr lang="en-US" dirty="0">
                <a:solidFill>
                  <a:schemeClr val="tx1"/>
                </a:solidFill>
              </a:rPr>
              <a:t>Some algorithms can deal with partially labeled training data, usually a lot of unlabeled data and a little bit of labeled data. </a:t>
            </a:r>
          </a:p>
          <a:p>
            <a:pPr>
              <a:lnSpc>
                <a:spcPct val="150000"/>
              </a:lnSpc>
            </a:pPr>
            <a:r>
              <a:rPr lang="en-US" dirty="0">
                <a:solidFill>
                  <a:schemeClr val="tx1"/>
                </a:solidFill>
              </a:rPr>
              <a:t>E.g.: Some photo-hosting services, such as Google Photos, are good examples of this.</a:t>
            </a:r>
          </a:p>
        </p:txBody>
      </p:sp>
      <p:sp>
        <p:nvSpPr>
          <p:cNvPr id="10" name="Rectangle 9"/>
          <p:cNvSpPr/>
          <p:nvPr/>
        </p:nvSpPr>
        <p:spPr>
          <a:xfrm>
            <a:off x="12444234" y="7672492"/>
            <a:ext cx="11855669" cy="58805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b="1" u="sng" dirty="0">
                <a:solidFill>
                  <a:schemeClr val="tx1"/>
                </a:solidFill>
              </a:rPr>
              <a:t>Reinforcement Learning:</a:t>
            </a:r>
          </a:p>
          <a:p>
            <a:pPr>
              <a:lnSpc>
                <a:spcPct val="150000"/>
              </a:lnSpc>
            </a:pPr>
            <a:r>
              <a:rPr lang="en-US" dirty="0">
                <a:solidFill>
                  <a:schemeClr val="tx1"/>
                </a:solidFill>
              </a:rPr>
              <a:t>The learning system, called an agent in this context, can observe the environment, select and perform actions, and get rewards in return (or penalties in the form of negative rewards). It must then learn by itself what is the best strategy, called a policy, to get the most reward over time. </a:t>
            </a:r>
          </a:p>
          <a:p>
            <a:pPr>
              <a:lnSpc>
                <a:spcPct val="150000"/>
              </a:lnSpc>
            </a:pPr>
            <a:endParaRPr lang="en-US" dirty="0">
              <a:solidFill>
                <a:schemeClr val="tx1"/>
              </a:solidFill>
            </a:endParaRPr>
          </a:p>
        </p:txBody>
      </p:sp>
      <p:sp>
        <p:nvSpPr>
          <p:cNvPr id="3" name="TextBox 2"/>
          <p:cNvSpPr txBox="1"/>
          <p:nvPr/>
        </p:nvSpPr>
        <p:spPr>
          <a:xfrm>
            <a:off x="-1" y="346841"/>
            <a:ext cx="24273628" cy="646331"/>
          </a:xfrm>
          <a:prstGeom prst="rect">
            <a:avLst/>
          </a:prstGeom>
          <a:noFill/>
        </p:spPr>
        <p:txBody>
          <a:bodyPr wrap="square" rtlCol="0">
            <a:spAutoFit/>
          </a:bodyPr>
          <a:lstStyle/>
          <a:p>
            <a:r>
              <a:rPr lang="en-US" b="1" dirty="0"/>
              <a:t>Machine Learning systems can be classified according to the amount and type of supervision they get during training.</a:t>
            </a:r>
          </a:p>
        </p:txBody>
      </p:sp>
    </p:spTree>
    <p:extLst>
      <p:ext uri="{BB962C8B-B14F-4D97-AF65-F5344CB8AC3E}">
        <p14:creationId xmlns:p14="http://schemas.microsoft.com/office/powerpoint/2010/main" val="60294050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A980DFF4CC743A1A3C48B66F32CD5" ma:contentTypeVersion="7" ma:contentTypeDescription="Create a new document." ma:contentTypeScope="" ma:versionID="69de9ed2d86de2c98b594a719de56236">
  <xsd:schema xmlns:xsd="http://www.w3.org/2001/XMLSchema" xmlns:xs="http://www.w3.org/2001/XMLSchema" xmlns:p="http://schemas.microsoft.com/office/2006/metadata/properties" xmlns:ns2="3b29f6ac-8a7b-45a8-ac21-0045671195bb" xmlns:ns3="8ccb4679-f0b0-4414-a166-a37bbaf904e3" targetNamespace="http://schemas.microsoft.com/office/2006/metadata/properties" ma:root="true" ma:fieldsID="b424be94f13ec42bc6aa6883e5ed456b" ns2:_="" ns3:_="">
    <xsd:import namespace="3b29f6ac-8a7b-45a8-ac21-0045671195bb"/>
    <xsd:import namespace="8ccb4679-f0b0-4414-a166-a37bbaf904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29f6ac-8a7b-45a8-ac21-004567119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ccb4679-f0b0-4414-a166-a37bbaf904e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CF3CC2-FFF2-4BFD-BD35-78FF18292709}"/>
</file>

<file path=customXml/itemProps2.xml><?xml version="1.0" encoding="utf-8"?>
<ds:datastoreItem xmlns:ds="http://schemas.openxmlformats.org/officeDocument/2006/customXml" ds:itemID="{0B7AC63E-905F-476F-9EDE-C8F881D0DA77}">
  <ds:schemaRefs>
    <ds:schemaRef ds:uri="http://schemas.microsoft.com/sharepoint/v3/contenttype/forms"/>
  </ds:schemaRefs>
</ds:datastoreItem>
</file>

<file path=customXml/itemProps3.xml><?xml version="1.0" encoding="utf-8"?>
<ds:datastoreItem xmlns:ds="http://schemas.openxmlformats.org/officeDocument/2006/customXml" ds:itemID="{2FE72D80-5689-43D6-8236-54CF9F9262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Crop</Template>
  <TotalTime>25646</TotalTime>
  <Words>1899</Words>
  <Application>Microsoft Office PowerPoint</Application>
  <PresentationFormat>Custom</PresentationFormat>
  <Paragraphs>180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user</cp:lastModifiedBy>
  <cp:revision>2668</cp:revision>
  <cp:lastPrinted>2016-12-11T00:19:30Z</cp:lastPrinted>
  <dcterms:created xsi:type="dcterms:W3CDTF">2014-11-12T21:47:38Z</dcterms:created>
  <dcterms:modified xsi:type="dcterms:W3CDTF">2022-02-06T13:15:24Z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0x010100F13A980DFF4CC743A1A3C48B66F32CD5</vt:lpwstr>
  </property>
</Properties>
</file>