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698" r:id="rId2"/>
    <p:sldId id="834" r:id="rId3"/>
    <p:sldId id="836" r:id="rId4"/>
    <p:sldId id="837" r:id="rId5"/>
    <p:sldId id="838" r:id="rId6"/>
    <p:sldId id="839" r:id="rId7"/>
    <p:sldId id="840" r:id="rId8"/>
    <p:sldId id="841" r:id="rId9"/>
    <p:sldId id="818" r:id="rId10"/>
    <p:sldId id="72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FFCC99"/>
    <a:srgbClr val="FFFFCC"/>
    <a:srgbClr val="CCFF66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99112" autoAdjust="0"/>
  </p:normalViewPr>
  <p:slideViewPr>
    <p:cSldViewPr snapToGrid="0" snapToObjects="1">
      <p:cViewPr>
        <p:scale>
          <a:sx n="30" d="100"/>
          <a:sy n="30" d="100"/>
        </p:scale>
        <p:origin x="-912" y="-288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883"/>
          <c:y val="6.6157925209539031E-2"/>
          <c:w val="0.77755179523257756"/>
          <c:h val="0.7582716043247187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87712"/>
        <c:axId val="80319616"/>
      </c:scatterChart>
      <c:valAx>
        <c:axId val="89987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0319616"/>
        <c:crosses val="autoZero"/>
        <c:crossBetween val="midCat"/>
      </c:valAx>
      <c:valAx>
        <c:axId val="803196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04E-2"/>
              <c:y val="0.36895765982243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9877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5h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https://www.itl.nist.gov/div898/handbook/eda/section3/eda35h.htm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ssessing-the-quality-of-data-e5e996a1681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ig-data/what-is-big-data/" TargetMode="External"/><Relationship Id="rId2" Type="http://schemas.openxmlformats.org/officeDocument/2006/relationships/hyperlink" Target="https://www.sas.com/en_in/insights/big-data/what-is-big-data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python/python_variables_multipl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995412"/>
            <a:chOff x="5982602" y="-6394526"/>
            <a:chExt cx="12359700" cy="6813779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  <a:endParaRPr lang="en-US" sz="8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699092"/>
              <a:ext cx="909182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Session  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2: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	</a:t>
              </a:r>
              <a:r>
                <a:rPr lang="en-US" sz="5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End-to-end Machine Learning Project</a:t>
              </a:r>
              <a:endParaRPr lang="id-ID" sz="5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792761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bg1"/>
                </a:solidFill>
              </a:rPr>
              <a:t>Arghya</a:t>
            </a:r>
            <a:r>
              <a:rPr lang="en-US" sz="4200" b="1" dirty="0" smtClean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7856"/>
            <a:ext cx="2437765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Main steps you need to go through: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Look at the big picture (what is the objective, frame the problem, what type of algorithm to use, performance measures)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Get the data (get a quick view of data using head(), info(), </a:t>
            </a:r>
            <a:r>
              <a:rPr lang="en-US" sz="3400" dirty="0" err="1" smtClean="0"/>
              <a:t>value_counts</a:t>
            </a:r>
            <a:r>
              <a:rPr lang="en-US" sz="3400" dirty="0" smtClean="0"/>
              <a:t>(), describe(),etc.)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Discover and visualize the data to gain insights (generalization error</a:t>
            </a:r>
            <a:r>
              <a:rPr lang="en-US" sz="3400" dirty="0" smtClean="0">
                <a:sym typeface="Wingdings" pitchFamily="2" charset="2"/>
              </a:rPr>
              <a:t> data snooping bias; </a:t>
            </a:r>
            <a:r>
              <a:rPr lang="en-US" sz="3400" dirty="0"/>
              <a:t>Finding </a:t>
            </a:r>
            <a:r>
              <a:rPr lang="en-US" sz="3400" dirty="0" smtClean="0"/>
              <a:t>correlations</a:t>
            </a:r>
            <a:r>
              <a:rPr lang="en-US" sz="3400" dirty="0" smtClean="0">
                <a:sym typeface="Wingdings" pitchFamily="2" charset="2"/>
              </a:rPr>
              <a:t>)</a:t>
            </a:r>
            <a:endParaRPr lang="en-US" sz="34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Prepare the data for Machine Learning Algorithms (data cleansing, handling text and categorical attributes, custom transformers, feature </a:t>
            </a:r>
            <a:r>
              <a:rPr lang="en-US" sz="3400" dirty="0" err="1" smtClean="0"/>
              <a:t>scaling</a:t>
            </a:r>
            <a:r>
              <a:rPr lang="en-US" sz="3400" dirty="0" err="1" smtClean="0">
                <a:sym typeface="Wingdings" pitchFamily="2" charset="2"/>
              </a:rPr>
              <a:t>Min-max</a:t>
            </a:r>
            <a:r>
              <a:rPr lang="en-US" sz="3400" dirty="0" smtClean="0">
                <a:sym typeface="Wingdings" pitchFamily="2" charset="2"/>
              </a:rPr>
              <a:t> scaling, standardization)</a:t>
            </a:r>
            <a:endParaRPr lang="en-US" sz="3400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Select a model and train it (Split into training and testing sets, training and evaluating, Better evaluation using cross-validation)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Fine tune your model (Grid-search, Randomized search, Ensemble methods)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Present your solution (analyze the best models and their errors)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400" dirty="0" smtClean="0"/>
              <a:t>Launch, Monitor and Maintain your system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4196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24377650" cy="1343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Data Collection and Pre-processing: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Improving the quality of data in databases for use in data-mining is a challenging task. The presence of incorrect and inconsistent data can significantly impact the result of data mining analysis and therefore potential benefits of using data-mining may not be achieved.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Usually data required for data mining tasks needs to be extracted from a number of databases, integrated and perhaps cleansed and transformed. This process is called </a:t>
            </a:r>
            <a:r>
              <a:rPr lang="en-US" sz="3200" b="1" i="1" dirty="0" smtClean="0"/>
              <a:t>ETL (Extraction, Transformation and Loading)</a:t>
            </a:r>
            <a:r>
              <a:rPr lang="en-US" sz="32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Cleansing</a:t>
            </a:r>
            <a:r>
              <a:rPr lang="en-US" sz="3200" dirty="0" smtClean="0"/>
              <a:t> is a process used to determine inaccurate, incomplete or unreasonable data items of a dataset and then improving the data quality through corrections of the detected errors and omissions.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u="sng" dirty="0" smtClean="0"/>
              <a:t>Sources of errors in the data: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Instance Identity Errors</a:t>
            </a:r>
            <a:r>
              <a:rPr lang="en-US" sz="3200" dirty="0" smtClean="0"/>
              <a:t>: Same individual may be represented slightly differently in different source systems.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Errors</a:t>
            </a:r>
            <a:r>
              <a:rPr lang="en-US" sz="3200" dirty="0" smtClean="0"/>
              <a:t>: Deals with missing attribute values, duplicate records, wrong aggregations, non-unique identifiers, inconsistent use of nulls spaces and empty spaces, coding mismatch across databases, inappropriate use of address lines, etc.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Record Linkage Problem</a:t>
            </a:r>
            <a:r>
              <a:rPr lang="en-US" sz="3200" dirty="0" smtClean="0"/>
              <a:t>: The problem of linking information from different databases that relates to the same customer or client.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Semantic Integration Problem</a:t>
            </a:r>
            <a:r>
              <a:rPr lang="en-US" sz="3200" dirty="0" smtClean="0"/>
              <a:t>: Deals with errors that arise during integration of information found in different sources.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Integrity Problem</a:t>
            </a:r>
            <a:r>
              <a:rPr lang="en-US" sz="3200" dirty="0" smtClean="0"/>
              <a:t>: Data integrity deals with issues like referential integrity, null values, domain of values, etc.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Data Entry Errors</a:t>
            </a:r>
            <a:r>
              <a:rPr lang="en-US" sz="3200" dirty="0" smtClean="0"/>
              <a:t>: Due to unmotivated data entry staff.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Measurement Errors</a:t>
            </a:r>
            <a:r>
              <a:rPr lang="en-US" sz="3200" dirty="0" smtClean="0"/>
              <a:t>: Errors creep in because of instrument malfunctioning, poor calibration, or poor design of s/w used in instrument.</a:t>
            </a:r>
          </a:p>
          <a:p>
            <a:pPr marL="771525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Filtering Errors</a:t>
            </a:r>
            <a:r>
              <a:rPr lang="en-US" sz="3200" dirty="0" smtClean="0"/>
              <a:t>: Each step of filtering, smoothing, and summarization of data is prone to produce errors.</a:t>
            </a:r>
          </a:p>
        </p:txBody>
      </p:sp>
    </p:spTree>
    <p:extLst>
      <p:ext uri="{BB962C8B-B14F-4D97-AF65-F5344CB8AC3E}">
        <p14:creationId xmlns:p14="http://schemas.microsoft.com/office/powerpoint/2010/main" val="420691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7197"/>
            <a:ext cx="24405021" cy="1306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Detecting </a:t>
            </a:r>
            <a:r>
              <a:rPr lang="en-US" b="1" dirty="0" smtClean="0"/>
              <a:t>Outliers: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An </a:t>
            </a:r>
            <a:r>
              <a:rPr lang="en-US" sz="3400" b="1" dirty="0"/>
              <a:t>outlier</a:t>
            </a:r>
            <a:r>
              <a:rPr lang="en-US" sz="3400" dirty="0"/>
              <a:t> is an observation that is “extreme”, being distant from the rest of the data (definition of “distant” is deliberately vague)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Different data mining software appear to include different criteria for identifying outliers.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Outliers </a:t>
            </a:r>
            <a:r>
              <a:rPr lang="en-US" sz="3400" dirty="0"/>
              <a:t>can have disproportionate influence on </a:t>
            </a:r>
            <a:r>
              <a:rPr lang="en-US" sz="3400" dirty="0" smtClean="0"/>
              <a:t>models. Detecting outliers is an important step in data pre-processing.</a:t>
            </a:r>
            <a:endParaRPr lang="en-US" sz="3400" dirty="0"/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Once </a:t>
            </a:r>
            <a:r>
              <a:rPr lang="en-US" sz="3400" dirty="0"/>
              <a:t>detected, domain knowledge is required to determine if it is an error, or truly extreme</a:t>
            </a:r>
            <a:r>
              <a:rPr lang="en-US" sz="3400" dirty="0" smtClean="0"/>
              <a:t>.</a:t>
            </a:r>
          </a:p>
          <a:p>
            <a:pPr marL="346075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Even though it is often thought that outliers should be quickly eliminated, but outliers can contain useful information. Some cases: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a dataset about number of visas or passports issued by different offices or branches in a country, an outlier may show that too many visas or passports were issued by one agency or branch.  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a dataset of expenditure incurred by each branch of a company, many overseas trips funded by one overseas branch of a MNC. 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a computer system that has software that monitors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of its users, a user’s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may be found to be different than what is normally expected. This user may be flagged. Such an approach is used in what is called </a:t>
            </a:r>
            <a:r>
              <a:rPr lang="en-US" sz="3200" b="1" i="1" dirty="0" smtClean="0"/>
              <a:t>anomaly detection</a:t>
            </a:r>
            <a:r>
              <a:rPr lang="en-US" sz="3200" dirty="0" smtClean="0"/>
              <a:t>.</a:t>
            </a:r>
          </a:p>
          <a:p>
            <a:pPr marL="787400" lvl="1" indent="-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Finding </a:t>
            </a:r>
            <a:r>
              <a:rPr lang="en-US" sz="3200" dirty="0"/>
              <a:t>outliers is the purpose of the DM exercise (airport security screening). This is called “anomaly detection”. </a:t>
            </a:r>
            <a:endParaRPr lang="en-US" sz="3200" dirty="0" smtClean="0"/>
          </a:p>
          <a:p>
            <a:pPr marL="4572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Outliers may be of different types: </a:t>
            </a:r>
            <a:r>
              <a:rPr lang="en-US" sz="3400" b="1" dirty="0" err="1" smtClean="0"/>
              <a:t>Univariate</a:t>
            </a:r>
            <a:r>
              <a:rPr lang="en-US" sz="3400" dirty="0" smtClean="0"/>
              <a:t>, </a:t>
            </a:r>
            <a:r>
              <a:rPr lang="en-US" sz="3400" b="1" dirty="0" smtClean="0"/>
              <a:t>Multivariate</a:t>
            </a:r>
            <a:r>
              <a:rPr lang="en-US" sz="3400" dirty="0" smtClean="0"/>
              <a:t>, or </a:t>
            </a:r>
            <a:r>
              <a:rPr lang="en-US" sz="3400" b="1" dirty="0" smtClean="0"/>
              <a:t>Time-series</a:t>
            </a:r>
            <a:r>
              <a:rPr lang="en-US" sz="3400" dirty="0" smtClean="0"/>
              <a:t>.</a:t>
            </a:r>
          </a:p>
          <a:p>
            <a:pPr marL="4572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Some classify outliers are: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Global Outliers</a:t>
            </a:r>
            <a:r>
              <a:rPr lang="en-US" sz="3200" dirty="0" smtClean="0"/>
              <a:t>: When an outlier is significantly different from the rest of the data-points.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Contextual Outliers</a:t>
            </a:r>
            <a:r>
              <a:rPr lang="en-US" sz="3200" dirty="0" smtClean="0"/>
              <a:t>: When an outlier is significantly different from the rest of the data-points in the same context.</a:t>
            </a:r>
          </a:p>
          <a:p>
            <a:pPr marL="803275" lvl="2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Collective Outliers</a:t>
            </a:r>
            <a:r>
              <a:rPr lang="en-US" sz="3200" dirty="0" smtClean="0"/>
              <a:t>: When a number of outliers are significantly different from the rest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760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80352"/>
                <a:ext cx="24377650" cy="1366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400" b="1" dirty="0" smtClean="0"/>
                  <a:t>Mining Outliers:</a:t>
                </a:r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Mining </a:t>
                </a:r>
                <a:r>
                  <a:rPr lang="en-US" sz="3400" b="1" dirty="0" err="1" smtClean="0"/>
                  <a:t>Univariate</a:t>
                </a:r>
                <a:r>
                  <a:rPr lang="en-US" sz="3400" b="1" dirty="0" smtClean="0"/>
                  <a:t> Outliers:</a:t>
                </a:r>
                <a:r>
                  <a:rPr lang="en-US" sz="3400" dirty="0" smtClean="0"/>
                  <a:t> </a:t>
                </a:r>
                <a:r>
                  <a:rPr lang="en-US" sz="3200" dirty="0" smtClean="0"/>
                  <a:t>A single dimension variable. Robust statistics to detect outliers: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+3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Mining Multivariate Outliers</a:t>
                </a:r>
                <a:r>
                  <a:rPr lang="en-US" sz="3400" dirty="0" smtClean="0"/>
                  <a:t>: </a:t>
                </a:r>
                <a:r>
                  <a:rPr lang="en-US" sz="3200" dirty="0" smtClean="0"/>
                  <a:t>A multivariate dataset is a set of vectors, each data point being a vector. It is sometimes necessary to consider a number of attributes together like, population and population growth. Mean value and </a:t>
                </a:r>
                <a:r>
                  <a:rPr lang="en-US" sz="3200" dirty="0" err="1" smtClean="0"/>
                  <a:t>s.d.</a:t>
                </a:r>
                <a:r>
                  <a:rPr lang="en-US" sz="3200" dirty="0" smtClean="0"/>
                  <a:t> of the pair (</a:t>
                </a:r>
                <a:r>
                  <a:rPr lang="en-US" sz="3200" dirty="0" err="1" smtClean="0"/>
                  <a:t>x,y</a:t>
                </a:r>
                <a:r>
                  <a:rPr lang="en-US" sz="3200" dirty="0" smtClean="0"/>
                  <a:t>)</a:t>
                </a:r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Distance based outliers</a:t>
                </a:r>
                <a:r>
                  <a:rPr lang="en-US" sz="3400" dirty="0" smtClean="0"/>
                  <a:t>: </a:t>
                </a:r>
                <a:r>
                  <a:rPr lang="en-US" sz="3200" dirty="0" smtClean="0"/>
                  <a:t>In the discussion of outliers above, we have assumed that variables are normally distributed.  In case the normality assumption is not true, a non-parametric model free approach is adopted that involves the pair wise distances.</a:t>
                </a:r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/>
                  <a:t>Mining Time-series Outliers</a:t>
                </a:r>
                <a:r>
                  <a:rPr lang="en-US" sz="3400" dirty="0" smtClean="0"/>
                  <a:t>: </a:t>
                </a:r>
                <a:r>
                  <a:rPr lang="en-US" sz="3200" dirty="0" smtClean="0"/>
                  <a:t>Time series data are mainly used for identifying seasonality, trend, etc. One technique is to use Mean absolute deviation (MAD).</a:t>
                </a:r>
                <a:endParaRPr lang="en-US" sz="3400" dirty="0" smtClean="0"/>
              </a:p>
              <a:p>
                <a:pPr marL="457200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400" b="1" dirty="0" smtClean="0"/>
                  <a:t>Other Techniques</a:t>
                </a:r>
                <a:r>
                  <a:rPr lang="en-US" sz="3400" dirty="0" smtClean="0"/>
                  <a:t>: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Some methods are based on classification methods- </a:t>
                </a:r>
                <a:r>
                  <a:rPr lang="en-US" sz="3200" b="1" i="1" dirty="0" smtClean="0"/>
                  <a:t>Supervised classification </a:t>
                </a:r>
                <a:r>
                  <a:rPr lang="en-US" sz="3200" i="1" dirty="0" smtClean="0"/>
                  <a:t>and</a:t>
                </a:r>
                <a:r>
                  <a:rPr lang="en-US" sz="3200" b="1" i="1" dirty="0" smtClean="0"/>
                  <a:t> Unsupervised Classification. 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Some outlier detection methods use </a:t>
                </a:r>
                <a:r>
                  <a:rPr lang="en-US" sz="3200" b="1" dirty="0" smtClean="0"/>
                  <a:t>statistical tests</a:t>
                </a:r>
                <a:r>
                  <a:rPr lang="en-US" sz="3200" dirty="0" smtClean="0"/>
                  <a:t> (Grubb’s test) while others may use </a:t>
                </a:r>
                <a:r>
                  <a:rPr lang="en-US" sz="3200" b="1" dirty="0" smtClean="0"/>
                  <a:t>distance-based approach</a:t>
                </a:r>
                <a:r>
                  <a:rPr lang="en-US" sz="3200" dirty="0" smtClean="0"/>
                  <a:t> (Euclidian distance).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Outliers in some cases may be identified by examination of </a:t>
                </a:r>
                <a:r>
                  <a:rPr lang="en-US" sz="3200" b="1" dirty="0" smtClean="0"/>
                  <a:t>unique rules</a:t>
                </a:r>
                <a:r>
                  <a:rPr lang="en-US" sz="3200" dirty="0" smtClean="0"/>
                  <a:t> (Each value of the given attribute must be different from all other values of the attribute), </a:t>
                </a:r>
                <a:r>
                  <a:rPr lang="en-US" sz="3200" b="1" dirty="0" smtClean="0"/>
                  <a:t>consecutive rules</a:t>
                </a:r>
                <a:r>
                  <a:rPr lang="en-US" sz="3200" dirty="0" smtClean="0"/>
                  <a:t> (There can be no missing values between the lowest and highest values for the attribute and that all values must also be unique. E.g., as in check numbers), and </a:t>
                </a:r>
                <a:r>
                  <a:rPr lang="en-US" sz="3200" b="1" dirty="0" smtClean="0"/>
                  <a:t>null rules</a:t>
                </a:r>
                <a:r>
                  <a:rPr lang="en-US" sz="3200" dirty="0" smtClean="0"/>
                  <a:t> (Specifies the use of blanks, question marks, special characters or other strings that may indicate the null condition).</a:t>
                </a:r>
              </a:p>
              <a:p>
                <a:pPr marL="803275" lvl="1" indent="-4572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3200" dirty="0" smtClean="0"/>
                  <a:t>A common outlier detection method is the use of good data visualization software (histogram, box-plot, etc.).</a:t>
                </a:r>
                <a:endParaRPr lang="en-US" sz="3200" dirty="0"/>
              </a:p>
              <a:p>
                <a:pPr marL="346075" lvl="1">
                  <a:lnSpc>
                    <a:spcPct val="150000"/>
                  </a:lnSpc>
                </a:pPr>
                <a:endParaRPr lang="en-US" sz="3200" dirty="0" smtClean="0"/>
              </a:p>
              <a:p>
                <a:pPr marL="346075" lvl="1">
                  <a:lnSpc>
                    <a:spcPct val="150000"/>
                  </a:lnSpc>
                </a:pPr>
                <a:r>
                  <a:rPr lang="en-US" sz="3200" b="1" dirty="0" smtClean="0"/>
                  <a:t>Further </a:t>
                </a:r>
                <a:r>
                  <a:rPr lang="en-US" sz="3200" b="1" dirty="0"/>
                  <a:t>Reading:</a:t>
                </a:r>
                <a:r>
                  <a:rPr lang="en-US" sz="3200" dirty="0"/>
                  <a:t> </a:t>
                </a:r>
                <a:r>
                  <a:rPr lang="en-US" sz="3200" dirty="0">
                    <a:hlinkClick r:id="rId3"/>
                  </a:rPr>
                  <a:t>https://</a:t>
                </a:r>
                <a:r>
                  <a:rPr lang="en-US" sz="3200" dirty="0" smtClean="0">
                    <a:hlinkClick r:id="rId3"/>
                  </a:rPr>
                  <a:t>towardsdatascience.com/assessing-the-quality-of-data-e5e996a1681b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352"/>
                <a:ext cx="24377650" cy="13665279"/>
              </a:xfrm>
              <a:prstGeom prst="rect">
                <a:avLst/>
              </a:prstGeom>
              <a:blipFill rotWithShape="1">
                <a:blip r:embed="rId4"/>
                <a:stretch>
                  <a:fillRect l="-675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204896"/>
            <a:ext cx="24377650" cy="1405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400" b="1" dirty="0" smtClean="0"/>
              <a:t>Handling Missing Data: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 smtClean="0"/>
              <a:t>There can be a number of reasons for missing values including: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particular data has no value associated with it.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field was not applicable, the event did not happen, or the data was not available. 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person who entered the data did not know the right value or did not care if the value is filled in.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The value is to be provided by a later step of the process.</a:t>
            </a:r>
            <a:endParaRPr lang="en-US" sz="3200" dirty="0"/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dirty="0"/>
              <a:t>Most algorithms will not process records with missing values. Default is to drop those records.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b="1" dirty="0"/>
              <a:t>Solution 1: Omission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a small number of records have missing values, can omit them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many records are missing values on a small set of variables, can drop those variables (or use proxies)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If many records have missing values, omission is not practical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400" b="1" dirty="0"/>
              <a:t>Solution 2: Imputation 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Replace missing values with reasonable substitutes</a:t>
            </a:r>
          </a:p>
          <a:p>
            <a:pPr marL="1371417" lvl="1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/>
              <a:t>Lets you keep the record and use the rest of its (non-missing) information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407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973"/>
            <a:ext cx="24377650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/>
              <a:t>Normalizing (Standardizing) </a:t>
            </a:r>
            <a:r>
              <a:rPr lang="en-US" sz="3400" b="1" dirty="0" smtClean="0"/>
              <a:t>Data: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Used in some techniques when variables with the largest scales would dominate and skew results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Puts all variables on same scale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Normalizing function: Subtract mean and divide by standard deviation (used in </a:t>
            </a:r>
            <a:r>
              <a:rPr lang="en-US" sz="3200" dirty="0" err="1"/>
              <a:t>XLMiner</a:t>
            </a:r>
            <a:r>
              <a:rPr lang="en-US" sz="3200" dirty="0"/>
              <a:t>)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Alternative function: scale to 0-1 by subtracting minimum and dividing by the range</a:t>
            </a:r>
          </a:p>
          <a:p>
            <a:pPr>
              <a:lnSpc>
                <a:spcPct val="150000"/>
              </a:lnSpc>
            </a:pPr>
            <a:r>
              <a:rPr lang="en-US" sz="3400" b="1" dirty="0" smtClean="0"/>
              <a:t>Rare </a:t>
            </a:r>
            <a:r>
              <a:rPr lang="en-US" sz="3400" b="1" dirty="0"/>
              <a:t>event </a:t>
            </a:r>
            <a:r>
              <a:rPr lang="en-US" sz="3400" b="1" dirty="0" smtClean="0"/>
              <a:t>oversampling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Often the event of interest is </a:t>
            </a:r>
            <a:r>
              <a:rPr lang="en-US" sz="3400" dirty="0" smtClean="0"/>
              <a:t>rare. Examples</a:t>
            </a:r>
            <a:r>
              <a:rPr lang="en-US" sz="3400" dirty="0"/>
              <a:t>: response to mailing, fraud in taxes</a:t>
            </a:r>
            <a:r>
              <a:rPr lang="en-US" sz="3400" dirty="0" smtClean="0"/>
              <a:t>, etc.</a:t>
            </a:r>
            <a:endParaRPr lang="en-US" sz="34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Sampling may yield too few “interesting” cases to effectively train a model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Popular </a:t>
            </a:r>
            <a:r>
              <a:rPr lang="en-US" sz="3400" dirty="0"/>
              <a:t>solution: oversample the rare cases to obtain a more balanced training </a:t>
            </a:r>
            <a:r>
              <a:rPr lang="en-US" sz="3400" dirty="0" smtClean="0"/>
              <a:t>set. Later</a:t>
            </a:r>
            <a:r>
              <a:rPr lang="en-US" sz="3400" dirty="0"/>
              <a:t>, need to adjust results for </a:t>
            </a:r>
            <a:r>
              <a:rPr lang="en-US" sz="3400" dirty="0" smtClean="0"/>
              <a:t>oversampling.</a:t>
            </a:r>
          </a:p>
          <a:p>
            <a:pPr>
              <a:lnSpc>
                <a:spcPct val="150000"/>
              </a:lnSpc>
            </a:pPr>
            <a:r>
              <a:rPr lang="en-US" altLang="en-US" sz="3200" b="1" dirty="0"/>
              <a:t>The Problem of </a:t>
            </a:r>
            <a:r>
              <a:rPr lang="en-US" altLang="en-US" sz="3200" b="1" dirty="0" smtClean="0"/>
              <a:t>Over-fitting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Statistical models can produce highly complex explanations of relationships between </a:t>
            </a:r>
            <a:r>
              <a:rPr lang="en-US" sz="3400" dirty="0" smtClean="0"/>
              <a:t>variables.</a:t>
            </a:r>
            <a:endParaRPr lang="en-US" sz="34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The “fit” may be </a:t>
            </a:r>
            <a:r>
              <a:rPr lang="en-US" sz="3400" dirty="0" smtClean="0"/>
              <a:t>excellent. But  when </a:t>
            </a:r>
            <a:r>
              <a:rPr lang="en-US" sz="3400" dirty="0"/>
              <a:t>used with new data, models of great complexity do not do so well</a:t>
            </a:r>
            <a:r>
              <a:rPr lang="en-US" sz="3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/>
              <a:t>Causes: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Too many predictors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A model with too many parameters </a:t>
            </a:r>
          </a:p>
          <a:p>
            <a:pPr marL="1371417" lvl="1" indent="-457200">
              <a:buFont typeface="Arial" pitchFamily="34" charset="0"/>
              <a:buChar char="•"/>
            </a:pPr>
            <a:r>
              <a:rPr lang="en-US" sz="3200" dirty="0"/>
              <a:t>Trying many different models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Consequence</a:t>
            </a:r>
            <a:r>
              <a:rPr lang="en-US" sz="3400" dirty="0"/>
              <a:t>:  Deployed model will not work </a:t>
            </a:r>
            <a:r>
              <a:rPr lang="en-US" sz="3400" dirty="0" smtClean="0"/>
              <a:t>as </a:t>
            </a:r>
            <a:r>
              <a:rPr lang="en-US" sz="3400" dirty="0"/>
              <a:t>expected with completely new data.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/>
              <a:t>To handle the problem of over-fitting, we need to go for validation and testing.</a:t>
            </a:r>
            <a:endParaRPr lang="en-US" sz="3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56927"/>
              </p:ext>
            </p:extLst>
          </p:nvPr>
        </p:nvGraphicFramePr>
        <p:xfrm>
          <a:off x="16605250" y="91440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3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11"/>
            <a:ext cx="24377650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Partitioning the </a:t>
            </a:r>
            <a:r>
              <a:rPr lang="en-US" b="1" dirty="0" smtClean="0"/>
              <a:t>Data: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</a:t>
            </a:r>
            <a:r>
              <a:rPr lang="en-US" dirty="0"/>
              <a:t>: How well will our model perform with new data?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Solution</a:t>
            </a:r>
            <a:r>
              <a:rPr lang="en-US" dirty="0"/>
              <a:t>:  Separate data into two </a:t>
            </a:r>
            <a:r>
              <a:rPr lang="en-US" dirty="0" smtClean="0"/>
              <a:t>parts. 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Training partition to develop the model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Validation partition to implement the model and evaluate its performance on “new”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Partition	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model is developed on training data, it can </a:t>
            </a:r>
            <a:r>
              <a:rPr lang="en-US" dirty="0" err="1"/>
              <a:t>overfit</a:t>
            </a:r>
            <a:r>
              <a:rPr lang="en-US" dirty="0"/>
              <a:t> the training data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(</a:t>
            </a:r>
            <a:r>
              <a:rPr lang="en-US" dirty="0"/>
              <a:t>hence need to assess on validation)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Assessing multiple models on same validation data can </a:t>
            </a:r>
            <a:r>
              <a:rPr lang="en-US" dirty="0" err="1"/>
              <a:t>overfit</a:t>
            </a:r>
            <a:r>
              <a:rPr lang="en-US" dirty="0"/>
              <a:t> validation </a:t>
            </a:r>
            <a:r>
              <a:rPr lang="en-US" dirty="0" smtClean="0"/>
              <a:t>data.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Some methods use the validation data to choose a parameter.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This </a:t>
            </a:r>
            <a:r>
              <a:rPr lang="en-US" dirty="0"/>
              <a:t>too can lead to </a:t>
            </a:r>
            <a:r>
              <a:rPr lang="en-US" dirty="0" err="1"/>
              <a:t>overfitting</a:t>
            </a:r>
            <a:r>
              <a:rPr lang="en-US" dirty="0"/>
              <a:t> the validation data 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Solution</a:t>
            </a:r>
            <a:r>
              <a:rPr lang="en-US" dirty="0"/>
              <a:t>: final selected model is applied to a test partition to give unbiased estimate of its performance on new data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900" y="250556"/>
            <a:ext cx="5879079" cy="88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8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References: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Links: 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www.sas.com/en_in/insights/big-data/what-is-big-data.html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3"/>
              </a:rPr>
              <a:t>https://www.oracle.com/big-data/what-is-big-data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www.w3schools.com/python/python_variables_multiple.asp</a:t>
            </a: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1371417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Predictive Analytics for Dummies, By </a:t>
            </a:r>
            <a:r>
              <a:rPr lang="en-US" sz="3200" dirty="0" err="1" smtClean="0"/>
              <a:t>Anasse</a:t>
            </a:r>
            <a:r>
              <a:rPr lang="en-US" sz="3200" dirty="0" smtClean="0"/>
              <a:t> Bari, Mohamed </a:t>
            </a:r>
            <a:r>
              <a:rPr lang="en-US" sz="3200" dirty="0" err="1" smtClean="0"/>
              <a:t>Chaouchi</a:t>
            </a:r>
            <a:r>
              <a:rPr lang="en-US" sz="3200" dirty="0" smtClean="0"/>
              <a:t>, &amp; Tommy Jung, Copyright 2016, </a:t>
            </a:r>
            <a:r>
              <a:rPr lang="en-US" sz="3200" dirty="0"/>
              <a:t>John Wiley &amp; Sons, Inc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69de9ed2d86de2c98b594a719de56236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b424be94f13ec42bc6aa6883e5ed456b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5DEC50-C949-4C68-833A-C5A12905A3EA}"/>
</file>

<file path=customXml/itemProps2.xml><?xml version="1.0" encoding="utf-8"?>
<ds:datastoreItem xmlns:ds="http://schemas.openxmlformats.org/officeDocument/2006/customXml" ds:itemID="{8A46D729-2362-450E-A255-8B249B3961F1}"/>
</file>

<file path=customXml/itemProps3.xml><?xml version="1.0" encoding="utf-8"?>
<ds:datastoreItem xmlns:ds="http://schemas.openxmlformats.org/officeDocument/2006/customXml" ds:itemID="{2C07DB4D-AE72-4717-A5B5-C09096CAC703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25699</TotalTime>
  <Words>1577</Words>
  <Application>Microsoft Office PowerPoint</Application>
  <PresentationFormat>Custom</PresentationFormat>
  <Paragraphs>118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2670</cp:revision>
  <cp:lastPrinted>2016-12-11T00:19:30Z</cp:lastPrinted>
  <dcterms:created xsi:type="dcterms:W3CDTF">2014-11-12T21:47:38Z</dcterms:created>
  <dcterms:modified xsi:type="dcterms:W3CDTF">2022-01-21T15:22:12Z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