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2801600"/>
  <p:notesSz cx="7772400" cy="12801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968496"/>
            <a:ext cx="660654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7168896"/>
            <a:ext cx="544068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512064"/>
            <a:ext cx="6995160" cy="2048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944368"/>
            <a:ext cx="6995160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11905488"/>
            <a:ext cx="2487168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1012" y="186739"/>
            <a:ext cx="2096770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140">
                <a:solidFill>
                  <a:srgbClr val="FB4E0B"/>
                </a:solidFill>
                <a:latin typeface="Cambria"/>
                <a:cs typeface="Cambria"/>
              </a:rPr>
              <a:t>Vaibhav</a:t>
            </a:r>
            <a:r>
              <a:rPr dirty="0" sz="2250" spc="250">
                <a:solidFill>
                  <a:srgbClr val="FB4E0B"/>
                </a:solidFill>
                <a:latin typeface="Cambria"/>
                <a:cs typeface="Cambria"/>
              </a:rPr>
              <a:t> </a:t>
            </a:r>
            <a:r>
              <a:rPr dirty="0" sz="2250" spc="180">
                <a:solidFill>
                  <a:srgbClr val="FB4E0B"/>
                </a:solidFill>
                <a:latin typeface="Cambria"/>
                <a:cs typeface="Cambria"/>
              </a:rPr>
              <a:t>Gupta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1048" y="949370"/>
            <a:ext cx="987425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20" b="1">
                <a:solidFill>
                  <a:srgbClr val="FB4E0B"/>
                </a:solidFill>
                <a:latin typeface="Cambria"/>
                <a:cs typeface="Cambria"/>
              </a:rPr>
              <a:t>Summary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4578" y="849905"/>
            <a:ext cx="5384165" cy="62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dirty="0" sz="900" spc="60">
                <a:latin typeface="Cambria"/>
                <a:cs typeface="Cambria"/>
              </a:rPr>
              <a:t>Experienced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Data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Analyst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with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strong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expertise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in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Power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BI,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85">
                <a:latin typeface="Cambria"/>
                <a:cs typeface="Cambria"/>
              </a:rPr>
              <a:t>SQL,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80">
                <a:latin typeface="Cambria"/>
                <a:cs typeface="Cambria"/>
              </a:rPr>
              <a:t>Python,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specializing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45">
                <a:latin typeface="Cambria"/>
                <a:cs typeface="Cambria"/>
              </a:rPr>
              <a:t>in </a:t>
            </a:r>
            <a:r>
              <a:rPr dirty="0" sz="900" spc="60">
                <a:latin typeface="Cambria"/>
                <a:cs typeface="Cambria"/>
              </a:rPr>
              <a:t>building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dynamic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dashboards,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automating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data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pipelines,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and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delivering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real-</a:t>
            </a:r>
            <a:r>
              <a:rPr dirty="0" sz="900" spc="110">
                <a:latin typeface="Cambria"/>
                <a:cs typeface="Cambria"/>
              </a:rPr>
              <a:t>time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business </a:t>
            </a:r>
            <a:r>
              <a:rPr dirty="0" sz="900" spc="75">
                <a:latin typeface="Cambria"/>
                <a:cs typeface="Cambria"/>
              </a:rPr>
              <a:t>insights.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Proven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success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in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fintech,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85">
                <a:latin typeface="Cambria"/>
                <a:cs typeface="Cambria"/>
              </a:rPr>
              <a:t>banking,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consulting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projects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with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focus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on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45">
                <a:latin typeface="Cambria"/>
                <a:cs typeface="Cambria"/>
              </a:rPr>
              <a:t>KPI </a:t>
            </a:r>
            <a:r>
              <a:rPr dirty="0" sz="900" spc="75">
                <a:latin typeface="Cambria"/>
                <a:cs typeface="Cambria"/>
              </a:rPr>
              <a:t>tracking,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performance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analysis,and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process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optimization.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0677" y="3419244"/>
            <a:ext cx="866775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00" spc="55" b="1">
                <a:solidFill>
                  <a:srgbClr val="FB4E0B"/>
                </a:solidFill>
                <a:latin typeface="Cambria"/>
                <a:cs typeface="Cambria"/>
              </a:rPr>
              <a:t>Projects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00569" y="1686443"/>
            <a:ext cx="5920740" cy="153987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250" spc="75" b="1">
                <a:latin typeface="Cambria"/>
                <a:cs typeface="Cambria"/>
              </a:rPr>
              <a:t>Merchant</a:t>
            </a:r>
            <a:r>
              <a:rPr dirty="0" sz="1250" spc="120" b="1">
                <a:latin typeface="Cambria"/>
                <a:cs typeface="Cambria"/>
              </a:rPr>
              <a:t> </a:t>
            </a:r>
            <a:r>
              <a:rPr dirty="0" sz="1250" spc="40" b="1">
                <a:latin typeface="Cambria"/>
                <a:cs typeface="Cambria"/>
              </a:rPr>
              <a:t>Dashboard</a:t>
            </a:r>
            <a:endParaRPr sz="1250">
              <a:latin typeface="Cambria"/>
              <a:cs typeface="Cambria"/>
            </a:endParaRPr>
          </a:p>
          <a:p>
            <a:pPr marL="12700" marR="758825">
              <a:lnSpc>
                <a:spcPct val="108500"/>
              </a:lnSpc>
              <a:spcBef>
                <a:spcPts val="345"/>
              </a:spcBef>
            </a:pPr>
            <a:r>
              <a:rPr dirty="0" sz="950" spc="60" b="1">
                <a:latin typeface="Cambria"/>
                <a:cs typeface="Cambria"/>
              </a:rPr>
              <a:t>Overview</a:t>
            </a:r>
            <a:r>
              <a:rPr dirty="0" sz="950" spc="60">
                <a:latin typeface="Cambria"/>
                <a:cs typeface="Cambria"/>
              </a:rPr>
              <a:t>: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Built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interactive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Power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BI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dashboard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to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track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105">
                <a:latin typeface="Cambria"/>
                <a:cs typeface="Cambria"/>
              </a:rPr>
              <a:t>GMV,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transactions,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45">
                <a:latin typeface="Cambria"/>
                <a:cs typeface="Cambria"/>
              </a:rPr>
              <a:t>regional </a:t>
            </a:r>
            <a:r>
              <a:rPr dirty="0" sz="900" spc="65">
                <a:latin typeface="Cambria"/>
                <a:cs typeface="Cambria"/>
              </a:rPr>
              <a:t>performance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across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different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merchant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categories.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950" spc="60" b="1">
                <a:latin typeface="Cambria"/>
                <a:cs typeface="Cambria"/>
              </a:rPr>
              <a:t>Data</a:t>
            </a:r>
            <a:r>
              <a:rPr dirty="0" sz="950" spc="105" b="1">
                <a:latin typeface="Cambria"/>
                <a:cs typeface="Cambria"/>
              </a:rPr>
              <a:t> </a:t>
            </a:r>
            <a:r>
              <a:rPr dirty="0" sz="950" spc="45" b="1">
                <a:latin typeface="Cambria"/>
                <a:cs typeface="Cambria"/>
              </a:rPr>
              <a:t>Preparation:</a:t>
            </a:r>
            <a:endParaRPr sz="950">
              <a:latin typeface="Cambria"/>
              <a:cs typeface="Cambria"/>
            </a:endParaRPr>
          </a:p>
          <a:p>
            <a:pPr marL="136525" marR="5080" indent="-124460">
              <a:lnSpc>
                <a:spcPct val="108800"/>
              </a:lnSpc>
              <a:buFont typeface="Cambria"/>
              <a:buAutoNum type="arabicPeriod"/>
              <a:tabLst>
                <a:tab pos="151130" algn="l"/>
              </a:tabLst>
            </a:pPr>
            <a:r>
              <a:rPr dirty="0" sz="900" spc="55">
                <a:latin typeface="Cambria"/>
                <a:cs typeface="Cambria"/>
              </a:rPr>
              <a:t>Used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both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Import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and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DirectQuery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modes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based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on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refresh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needs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&amp;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connected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Power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BI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using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40">
                <a:latin typeface="Cambria"/>
                <a:cs typeface="Cambria"/>
              </a:rPr>
              <a:t>Folder </a:t>
            </a:r>
            <a:r>
              <a:rPr dirty="0" sz="900" spc="40">
                <a:latin typeface="Cambria"/>
                <a:cs typeface="Cambria"/>
              </a:rPr>
              <a:t>	</a:t>
            </a:r>
            <a:r>
              <a:rPr dirty="0" sz="900" spc="50">
                <a:latin typeface="Cambria"/>
                <a:cs typeface="Cambria"/>
              </a:rPr>
              <a:t>Connector.</a:t>
            </a:r>
            <a:endParaRPr sz="900">
              <a:latin typeface="Cambria"/>
              <a:cs typeface="Cambria"/>
            </a:endParaRPr>
          </a:p>
          <a:p>
            <a:pPr marL="155575" indent="-142875">
              <a:lnSpc>
                <a:spcPct val="100000"/>
              </a:lnSpc>
              <a:spcBef>
                <a:spcPts val="85"/>
              </a:spcBef>
              <a:buFont typeface="Cambria"/>
              <a:buAutoNum type="arabicPeriod"/>
              <a:tabLst>
                <a:tab pos="155575" algn="l"/>
              </a:tabLst>
            </a:pPr>
            <a:r>
              <a:rPr dirty="0" sz="900" spc="60">
                <a:latin typeface="Cambria"/>
                <a:cs typeface="Cambria"/>
              </a:rPr>
              <a:t>Extracted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data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via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SQL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(AWS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Athena)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transformed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using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Python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(pandas).</a:t>
            </a:r>
            <a:endParaRPr sz="900">
              <a:latin typeface="Cambria"/>
              <a:cs typeface="Cambria"/>
            </a:endParaRPr>
          </a:p>
          <a:p>
            <a:pPr marL="152400" indent="-139700">
              <a:lnSpc>
                <a:spcPct val="100000"/>
              </a:lnSpc>
              <a:spcBef>
                <a:spcPts val="95"/>
              </a:spcBef>
              <a:buFont typeface="Cambria"/>
              <a:buAutoNum type="arabicPeriod"/>
              <a:tabLst>
                <a:tab pos="152400" algn="l"/>
              </a:tabLst>
            </a:pPr>
            <a:r>
              <a:rPr dirty="0" sz="900" spc="65">
                <a:latin typeface="Cambria"/>
                <a:cs typeface="Cambria"/>
              </a:rPr>
              <a:t>Automated</a:t>
            </a:r>
            <a:r>
              <a:rPr dirty="0" sz="900" spc="13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pipelines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using</a:t>
            </a:r>
            <a:r>
              <a:rPr dirty="0" sz="900" spc="13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Airflow/cron,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stored</a:t>
            </a:r>
            <a:r>
              <a:rPr dirty="0" sz="900" spc="13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outputs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in</a:t>
            </a:r>
            <a:r>
              <a:rPr dirty="0" sz="900" spc="13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S3/local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folders.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83237" y="3321466"/>
            <a:ext cx="4919980" cy="56261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950" spc="60" b="1">
                <a:latin typeface="Cambria"/>
                <a:cs typeface="Cambria"/>
              </a:rPr>
              <a:t>Data</a:t>
            </a:r>
            <a:r>
              <a:rPr dirty="0" sz="950" spc="105" b="1">
                <a:latin typeface="Cambria"/>
                <a:cs typeface="Cambria"/>
              </a:rPr>
              <a:t> </a:t>
            </a:r>
            <a:r>
              <a:rPr dirty="0" sz="950" spc="55" b="1">
                <a:latin typeface="Cambria"/>
                <a:cs typeface="Cambria"/>
              </a:rPr>
              <a:t>Analysis:</a:t>
            </a:r>
            <a:endParaRPr sz="950">
              <a:latin typeface="Cambria"/>
              <a:cs typeface="Cambria"/>
            </a:endParaRPr>
          </a:p>
          <a:p>
            <a:pPr marL="137160" indent="-124460">
              <a:lnSpc>
                <a:spcPct val="100000"/>
              </a:lnSpc>
              <a:spcBef>
                <a:spcPts val="295"/>
              </a:spcBef>
              <a:buFont typeface="Cambria"/>
              <a:buAutoNum type="arabicPeriod"/>
              <a:tabLst>
                <a:tab pos="137160" algn="l"/>
              </a:tabLst>
            </a:pPr>
            <a:r>
              <a:rPr dirty="0" sz="900" spc="60">
                <a:latin typeface="Cambria"/>
                <a:cs typeface="Cambria"/>
              </a:rPr>
              <a:t>Performed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segmentation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by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merchant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type,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payment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80">
                <a:latin typeface="Cambria"/>
                <a:cs typeface="Cambria"/>
              </a:rPr>
              <a:t>method,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region.</a:t>
            </a:r>
            <a:endParaRPr sz="900">
              <a:latin typeface="Cambria"/>
              <a:cs typeface="Cambria"/>
            </a:endParaRPr>
          </a:p>
          <a:p>
            <a:pPr marL="155575" indent="-142875">
              <a:lnSpc>
                <a:spcPct val="100000"/>
              </a:lnSpc>
              <a:spcBef>
                <a:spcPts val="270"/>
              </a:spcBef>
              <a:buFont typeface="Cambria"/>
              <a:buAutoNum type="arabicPeriod"/>
              <a:tabLst>
                <a:tab pos="155575" algn="l"/>
              </a:tabLst>
            </a:pPr>
            <a:r>
              <a:rPr dirty="0" sz="900" spc="50">
                <a:latin typeface="Cambria"/>
                <a:cs typeface="Cambria"/>
              </a:rPr>
              <a:t>Created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85">
                <a:latin typeface="Cambria"/>
                <a:cs typeface="Cambria"/>
              </a:rPr>
              <a:t>DAX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measures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105">
                <a:latin typeface="Cambria"/>
                <a:cs typeface="Cambria"/>
              </a:rPr>
              <a:t> GMV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trends,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YoY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comparison,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performance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scoring.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8953" y="11140088"/>
            <a:ext cx="901065" cy="8108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12700" marR="5080">
              <a:lnSpc>
                <a:spcPts val="1520"/>
              </a:lnSpc>
              <a:spcBef>
                <a:spcPts val="229"/>
              </a:spcBef>
            </a:pPr>
            <a:r>
              <a:rPr dirty="0" sz="1350" spc="60" b="1">
                <a:solidFill>
                  <a:srgbClr val="FB4E0B"/>
                </a:solidFill>
                <a:latin typeface="Cambria"/>
                <a:cs typeface="Cambria"/>
              </a:rPr>
              <a:t>Education </a:t>
            </a:r>
            <a:r>
              <a:rPr dirty="0" sz="1350" spc="-50" b="1">
                <a:solidFill>
                  <a:srgbClr val="FB4E0B"/>
                </a:solidFill>
                <a:latin typeface="Cambria"/>
                <a:cs typeface="Cambria"/>
              </a:rPr>
              <a:t>&amp; </a:t>
            </a:r>
            <a:r>
              <a:rPr dirty="0" sz="1350" spc="55" b="1">
                <a:solidFill>
                  <a:srgbClr val="FB4E0B"/>
                </a:solidFill>
                <a:latin typeface="Cambria"/>
                <a:cs typeface="Cambria"/>
              </a:rPr>
              <a:t>Technical </a:t>
            </a:r>
            <a:r>
              <a:rPr dirty="0" sz="1350" spc="60" b="1">
                <a:solidFill>
                  <a:srgbClr val="FB4E0B"/>
                </a:solidFill>
                <a:latin typeface="Cambria"/>
                <a:cs typeface="Cambria"/>
              </a:rPr>
              <a:t>Skills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22552" y="11147548"/>
            <a:ext cx="4975860" cy="483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65" b="1">
                <a:latin typeface="Cambria"/>
                <a:cs typeface="Cambria"/>
              </a:rPr>
              <a:t>Education:</a:t>
            </a:r>
            <a:r>
              <a:rPr dirty="0" sz="950" spc="120" b="1">
                <a:latin typeface="Cambria"/>
                <a:cs typeface="Cambria"/>
              </a:rPr>
              <a:t> </a:t>
            </a:r>
            <a:r>
              <a:rPr dirty="0" sz="950" spc="70">
                <a:latin typeface="Cambria"/>
                <a:cs typeface="Cambria"/>
              </a:rPr>
              <a:t>Birla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50" spc="85">
                <a:latin typeface="Cambria"/>
                <a:cs typeface="Cambria"/>
              </a:rPr>
              <a:t>Institute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50" spc="90">
                <a:latin typeface="Cambria"/>
                <a:cs typeface="Cambria"/>
              </a:rPr>
              <a:t>of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50" spc="100">
                <a:latin typeface="Cambria"/>
                <a:cs typeface="Cambria"/>
              </a:rPr>
              <a:t>Technology,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50" spc="100">
                <a:latin typeface="Cambria"/>
                <a:cs typeface="Cambria"/>
              </a:rPr>
              <a:t>Mesra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50" spc="60">
                <a:latin typeface="Cambria"/>
                <a:cs typeface="Cambria"/>
              </a:rPr>
              <a:t>(2017-</a:t>
            </a:r>
            <a:r>
              <a:rPr dirty="0" sz="950" spc="50">
                <a:latin typeface="Cambria"/>
                <a:cs typeface="Cambria"/>
              </a:rPr>
              <a:t>2021)</a:t>
            </a:r>
            <a:endParaRPr sz="950">
              <a:latin typeface="Cambria"/>
              <a:cs typeface="Cambria"/>
            </a:endParaRPr>
          </a:p>
          <a:p>
            <a:pPr marL="719455">
              <a:lnSpc>
                <a:spcPct val="100000"/>
              </a:lnSpc>
              <a:spcBef>
                <a:spcPts val="35"/>
              </a:spcBef>
            </a:pPr>
            <a:r>
              <a:rPr dirty="0" sz="950" spc="110">
                <a:latin typeface="Cambria"/>
                <a:cs typeface="Cambria"/>
              </a:rPr>
              <a:t>B.E.</a:t>
            </a:r>
            <a:r>
              <a:rPr dirty="0" sz="950" spc="125">
                <a:latin typeface="Cambria"/>
                <a:cs typeface="Cambria"/>
              </a:rPr>
              <a:t> </a:t>
            </a:r>
            <a:r>
              <a:rPr dirty="0" sz="950" spc="330">
                <a:latin typeface="Cambria"/>
                <a:cs typeface="Cambria"/>
              </a:rPr>
              <a:t>-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50" spc="75">
                <a:latin typeface="Cambria"/>
                <a:cs typeface="Cambria"/>
              </a:rPr>
              <a:t>Electronics</a:t>
            </a:r>
            <a:r>
              <a:rPr dirty="0" sz="950" spc="125">
                <a:latin typeface="Cambria"/>
                <a:cs typeface="Cambria"/>
              </a:rPr>
              <a:t> </a:t>
            </a:r>
            <a:r>
              <a:rPr dirty="0" sz="950" spc="90">
                <a:latin typeface="Cambria"/>
                <a:cs typeface="Cambria"/>
              </a:rPr>
              <a:t>&amp;</a:t>
            </a:r>
            <a:r>
              <a:rPr dirty="0" sz="950" spc="125">
                <a:latin typeface="Cambria"/>
                <a:cs typeface="Cambria"/>
              </a:rPr>
              <a:t> </a:t>
            </a:r>
            <a:r>
              <a:rPr dirty="0" sz="950" spc="105">
                <a:latin typeface="Cambria"/>
                <a:cs typeface="Cambria"/>
              </a:rPr>
              <a:t>Communication</a:t>
            </a:r>
            <a:r>
              <a:rPr dirty="0" sz="950" spc="125">
                <a:latin typeface="Cambria"/>
                <a:cs typeface="Cambria"/>
              </a:rPr>
              <a:t> </a:t>
            </a:r>
            <a:r>
              <a:rPr dirty="0" sz="950" spc="95">
                <a:latin typeface="Cambria"/>
                <a:cs typeface="Cambria"/>
              </a:rPr>
              <a:t>Engineering</a:t>
            </a:r>
            <a:r>
              <a:rPr dirty="0" sz="950" spc="130">
                <a:latin typeface="Cambria"/>
                <a:cs typeface="Cambria"/>
              </a:rPr>
              <a:t> </a:t>
            </a:r>
            <a:r>
              <a:rPr dirty="0" sz="950" spc="80">
                <a:latin typeface="Cambria"/>
                <a:cs typeface="Cambria"/>
              </a:rPr>
              <a:t>(ECE)</a:t>
            </a:r>
            <a:r>
              <a:rPr dirty="0" sz="950" spc="125">
                <a:latin typeface="Cambria"/>
                <a:cs typeface="Cambria"/>
              </a:rPr>
              <a:t> </a:t>
            </a:r>
            <a:r>
              <a:rPr dirty="0" sz="950" spc="110">
                <a:latin typeface="Cambria"/>
                <a:cs typeface="Cambria"/>
              </a:rPr>
              <a:t>|</a:t>
            </a:r>
            <a:r>
              <a:rPr dirty="0" sz="950" spc="125">
                <a:latin typeface="Cambria"/>
                <a:cs typeface="Cambria"/>
              </a:rPr>
              <a:t> </a:t>
            </a:r>
            <a:r>
              <a:rPr dirty="0" sz="950" spc="100">
                <a:latin typeface="Cambria"/>
                <a:cs typeface="Cambria"/>
              </a:rPr>
              <a:t>GPA:</a:t>
            </a:r>
            <a:r>
              <a:rPr dirty="0" sz="950" spc="125">
                <a:latin typeface="Cambria"/>
                <a:cs typeface="Cambria"/>
              </a:rPr>
              <a:t> </a:t>
            </a:r>
            <a:r>
              <a:rPr dirty="0" sz="950" spc="80">
                <a:latin typeface="Cambria"/>
                <a:cs typeface="Cambria"/>
              </a:rPr>
              <a:t>6.93</a:t>
            </a:r>
            <a:endParaRPr sz="950">
              <a:latin typeface="Cambria"/>
              <a:cs typeface="Cambria"/>
            </a:endParaRPr>
          </a:p>
          <a:p>
            <a:pPr marL="719455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Cambria"/>
                <a:cs typeface="Cambria"/>
              </a:rPr>
              <a:t>12th</a:t>
            </a:r>
            <a:r>
              <a:rPr dirty="0" sz="950" spc="140">
                <a:latin typeface="Cambria"/>
                <a:cs typeface="Cambria"/>
              </a:rPr>
              <a:t> </a:t>
            </a:r>
            <a:r>
              <a:rPr dirty="0" sz="950" spc="110">
                <a:latin typeface="Cambria"/>
                <a:cs typeface="Cambria"/>
              </a:rPr>
              <a:t>|</a:t>
            </a:r>
            <a:r>
              <a:rPr dirty="0" sz="950" spc="140">
                <a:latin typeface="Cambria"/>
                <a:cs typeface="Cambria"/>
              </a:rPr>
              <a:t> </a:t>
            </a:r>
            <a:r>
              <a:rPr dirty="0" sz="950" spc="105">
                <a:latin typeface="Cambria"/>
                <a:cs typeface="Cambria"/>
              </a:rPr>
              <a:t>74.2%,</a:t>
            </a:r>
            <a:r>
              <a:rPr dirty="0" sz="950" spc="145">
                <a:latin typeface="Cambria"/>
                <a:cs typeface="Cambria"/>
              </a:rPr>
              <a:t>  </a:t>
            </a:r>
            <a:r>
              <a:rPr dirty="0" sz="950" spc="50">
                <a:latin typeface="Cambria"/>
                <a:cs typeface="Cambria"/>
              </a:rPr>
              <a:t>10th</a:t>
            </a:r>
            <a:r>
              <a:rPr dirty="0" sz="950" spc="145">
                <a:latin typeface="Cambria"/>
                <a:cs typeface="Cambria"/>
              </a:rPr>
              <a:t> </a:t>
            </a:r>
            <a:r>
              <a:rPr dirty="0" sz="950" spc="110">
                <a:latin typeface="Cambria"/>
                <a:cs typeface="Cambria"/>
              </a:rPr>
              <a:t>|</a:t>
            </a:r>
            <a:r>
              <a:rPr dirty="0" sz="950" spc="140">
                <a:latin typeface="Cambria"/>
                <a:cs typeface="Cambria"/>
              </a:rPr>
              <a:t> </a:t>
            </a:r>
            <a:r>
              <a:rPr dirty="0" sz="950" spc="80">
                <a:latin typeface="Cambria"/>
                <a:cs typeface="Cambria"/>
              </a:rPr>
              <a:t>70.3%</a:t>
            </a:r>
            <a:endParaRPr sz="950">
              <a:latin typeface="Cambria"/>
              <a:cs typeface="Cambri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42900" y="790575"/>
            <a:ext cx="7282815" cy="11350625"/>
            <a:chOff x="342900" y="790575"/>
            <a:chExt cx="7282815" cy="11350625"/>
          </a:xfrm>
        </p:grpSpPr>
        <p:sp>
          <p:nvSpPr>
            <p:cNvPr id="11" name="object 11" descr=""/>
            <p:cNvSpPr/>
            <p:nvPr/>
          </p:nvSpPr>
          <p:spPr>
            <a:xfrm>
              <a:off x="1569297" y="814882"/>
              <a:ext cx="0" cy="11326495"/>
            </a:xfrm>
            <a:custGeom>
              <a:avLst/>
              <a:gdLst/>
              <a:ahLst/>
              <a:cxnLst/>
              <a:rect l="l" t="t" r="r" b="b"/>
              <a:pathLst>
                <a:path w="0" h="11326495">
                  <a:moveTo>
                    <a:pt x="0" y="0"/>
                  </a:moveTo>
                  <a:lnTo>
                    <a:pt x="0" y="11326317"/>
                  </a:lnTo>
                </a:path>
              </a:pathLst>
            </a:custGeom>
            <a:ln w="18999">
              <a:solidFill>
                <a:srgbClr val="D9D9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2900" y="800100"/>
              <a:ext cx="7023100" cy="0"/>
            </a:xfrm>
            <a:custGeom>
              <a:avLst/>
              <a:gdLst/>
              <a:ahLst/>
              <a:cxnLst/>
              <a:rect l="l" t="t" r="r" b="b"/>
              <a:pathLst>
                <a:path w="7023100" h="0">
                  <a:moveTo>
                    <a:pt x="0" y="0"/>
                  </a:moveTo>
                  <a:lnTo>
                    <a:pt x="7023100" y="0"/>
                  </a:lnTo>
                </a:path>
              </a:pathLst>
            </a:custGeom>
            <a:ln w="19050">
              <a:solidFill>
                <a:srgbClr val="D9D9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2900" y="1574800"/>
              <a:ext cx="7023100" cy="0"/>
            </a:xfrm>
            <a:custGeom>
              <a:avLst/>
              <a:gdLst/>
              <a:ahLst/>
              <a:cxnLst/>
              <a:rect l="l" t="t" r="r" b="b"/>
              <a:pathLst>
                <a:path w="7023100" h="0">
                  <a:moveTo>
                    <a:pt x="0" y="0"/>
                  </a:moveTo>
                  <a:lnTo>
                    <a:pt x="7023100" y="0"/>
                  </a:lnTo>
                </a:path>
              </a:pathLst>
            </a:custGeom>
            <a:ln w="19050">
              <a:solidFill>
                <a:srgbClr val="D9D9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2900" y="10960098"/>
              <a:ext cx="7023100" cy="0"/>
            </a:xfrm>
            <a:custGeom>
              <a:avLst/>
              <a:gdLst/>
              <a:ahLst/>
              <a:cxnLst/>
              <a:rect l="l" t="t" r="r" b="b"/>
              <a:pathLst>
                <a:path w="7023100" h="0">
                  <a:moveTo>
                    <a:pt x="0" y="0"/>
                  </a:moveTo>
                  <a:lnTo>
                    <a:pt x="7023100" y="0"/>
                  </a:lnTo>
                </a:path>
              </a:pathLst>
            </a:custGeom>
            <a:ln w="19050">
              <a:solidFill>
                <a:srgbClr val="D9D9E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1197" y="11128825"/>
              <a:ext cx="534009" cy="22140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658366" y="4050924"/>
            <a:ext cx="5958205" cy="66802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950" spc="55" b="1">
                <a:latin typeface="Cambria"/>
                <a:cs typeface="Cambria"/>
              </a:rPr>
              <a:t>Results:</a:t>
            </a:r>
            <a:endParaRPr sz="950">
              <a:latin typeface="Cambria"/>
              <a:cs typeface="Cambria"/>
            </a:endParaRPr>
          </a:p>
          <a:p>
            <a:pPr marL="37465" marR="494665">
              <a:lnSpc>
                <a:spcPct val="107700"/>
              </a:lnSpc>
              <a:spcBef>
                <a:spcPts val="30"/>
              </a:spcBef>
            </a:pPr>
            <a:r>
              <a:rPr dirty="0" sz="900" spc="65">
                <a:latin typeface="Cambria"/>
                <a:cs typeface="Cambria"/>
              </a:rPr>
              <a:t>Eliminated</a:t>
            </a:r>
            <a:r>
              <a:rPr dirty="0" sz="900" spc="14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manual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reporting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20">
                <a:latin typeface="Cambria"/>
                <a:cs typeface="Cambria"/>
              </a:rPr>
              <a:t>(100%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automation)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&amp;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20">
                <a:latin typeface="Cambria"/>
                <a:cs typeface="Cambria"/>
              </a:rPr>
              <a:t>delivered</a:t>
            </a:r>
            <a:r>
              <a:rPr dirty="0" sz="900" spc="145">
                <a:latin typeface="Cambria"/>
                <a:cs typeface="Cambria"/>
              </a:rPr>
              <a:t> </a:t>
            </a:r>
            <a:r>
              <a:rPr dirty="0" sz="900" spc="20">
                <a:latin typeface="Cambria"/>
                <a:cs typeface="Cambria"/>
              </a:rPr>
              <a:t>deeper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insights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into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regional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40">
                <a:latin typeface="Cambria"/>
                <a:cs typeface="Cambria"/>
              </a:rPr>
              <a:t>and </a:t>
            </a:r>
            <a:r>
              <a:rPr dirty="0" sz="900" spc="55">
                <a:latin typeface="Cambria"/>
                <a:cs typeface="Cambria"/>
              </a:rPr>
              <a:t>category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performance.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</a:pPr>
            <a:r>
              <a:rPr dirty="0" sz="1250" spc="80" b="1">
                <a:latin typeface="Cambria"/>
                <a:cs typeface="Cambria"/>
              </a:rPr>
              <a:t>Banking</a:t>
            </a:r>
            <a:r>
              <a:rPr dirty="0" sz="1250" spc="130" b="1">
                <a:latin typeface="Cambria"/>
                <a:cs typeface="Cambria"/>
              </a:rPr>
              <a:t> </a:t>
            </a:r>
            <a:r>
              <a:rPr dirty="0" sz="1250" spc="80" b="1">
                <a:latin typeface="Cambria"/>
                <a:cs typeface="Cambria"/>
              </a:rPr>
              <a:t>KPI</a:t>
            </a:r>
            <a:r>
              <a:rPr dirty="0" sz="1250" spc="135" b="1">
                <a:latin typeface="Cambria"/>
                <a:cs typeface="Cambria"/>
              </a:rPr>
              <a:t> </a:t>
            </a:r>
            <a:r>
              <a:rPr dirty="0" sz="1250" spc="40" b="1">
                <a:latin typeface="Cambria"/>
                <a:cs typeface="Cambria"/>
              </a:rPr>
              <a:t>Dashboard</a:t>
            </a:r>
            <a:endParaRPr sz="1250">
              <a:latin typeface="Cambria"/>
              <a:cs typeface="Cambria"/>
            </a:endParaRPr>
          </a:p>
          <a:p>
            <a:pPr marL="37465" marR="563880">
              <a:lnSpc>
                <a:spcPct val="108500"/>
              </a:lnSpc>
              <a:spcBef>
                <a:spcPts val="345"/>
              </a:spcBef>
            </a:pPr>
            <a:r>
              <a:rPr dirty="0" sz="950" spc="60" b="1">
                <a:latin typeface="Cambria"/>
                <a:cs typeface="Cambria"/>
              </a:rPr>
              <a:t>Overview</a:t>
            </a:r>
            <a:r>
              <a:rPr dirty="0" sz="950" spc="60">
                <a:latin typeface="Cambria"/>
                <a:cs typeface="Cambria"/>
              </a:rPr>
              <a:t>:</a:t>
            </a:r>
            <a:r>
              <a:rPr dirty="0" sz="950" spc="12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Developed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a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real-</a:t>
            </a:r>
            <a:r>
              <a:rPr dirty="0" sz="900" spc="110">
                <a:latin typeface="Cambria"/>
                <a:cs typeface="Cambria"/>
              </a:rPr>
              <a:t>time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Power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BI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dashboard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to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monitor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key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banking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KPIs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like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45">
                <a:latin typeface="Cambria"/>
                <a:cs typeface="Cambria"/>
              </a:rPr>
              <a:t>loan </a:t>
            </a:r>
            <a:r>
              <a:rPr dirty="0" sz="900" spc="60">
                <a:latin typeface="Cambria"/>
                <a:cs typeface="Cambria"/>
              </a:rPr>
              <a:t>disbursal,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customer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onboarding,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SLA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adherence,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branch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productivity.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dirty="0" sz="950" spc="60" b="1">
                <a:latin typeface="Cambria"/>
                <a:cs typeface="Cambria"/>
              </a:rPr>
              <a:t>Data</a:t>
            </a:r>
            <a:r>
              <a:rPr dirty="0" sz="950" spc="105" b="1">
                <a:latin typeface="Cambria"/>
                <a:cs typeface="Cambria"/>
              </a:rPr>
              <a:t> </a:t>
            </a:r>
            <a:r>
              <a:rPr dirty="0" sz="950" spc="45" b="1">
                <a:latin typeface="Cambria"/>
                <a:cs typeface="Cambria"/>
              </a:rPr>
              <a:t>Preparation:</a:t>
            </a:r>
            <a:endParaRPr sz="950">
              <a:latin typeface="Cambria"/>
              <a:cs typeface="Cambria"/>
            </a:endParaRPr>
          </a:p>
          <a:p>
            <a:pPr marL="153035" indent="-124460">
              <a:lnSpc>
                <a:spcPct val="100000"/>
              </a:lnSpc>
              <a:spcBef>
                <a:spcPts val="95"/>
              </a:spcBef>
              <a:buFont typeface="Cambria"/>
              <a:buAutoNum type="arabicPeriod"/>
              <a:tabLst>
                <a:tab pos="153035" algn="l"/>
              </a:tabLst>
            </a:pPr>
            <a:r>
              <a:rPr dirty="0" sz="900" spc="65">
                <a:latin typeface="Cambria"/>
                <a:cs typeface="Cambria"/>
              </a:rPr>
              <a:t>Connected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to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MariaDB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using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DirectQuery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live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transactional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data.</a:t>
            </a:r>
            <a:endParaRPr sz="900">
              <a:latin typeface="Cambria"/>
              <a:cs typeface="Cambria"/>
            </a:endParaRPr>
          </a:p>
          <a:p>
            <a:pPr marL="171450" indent="-142875">
              <a:lnSpc>
                <a:spcPct val="100000"/>
              </a:lnSpc>
              <a:spcBef>
                <a:spcPts val="95"/>
              </a:spcBef>
              <a:buFont typeface="Cambria"/>
              <a:buAutoNum type="arabicPeriod"/>
              <a:tabLst>
                <a:tab pos="171450" algn="l"/>
              </a:tabLst>
            </a:pPr>
            <a:r>
              <a:rPr dirty="0" sz="900" spc="65">
                <a:latin typeface="Cambria"/>
                <a:cs typeface="Cambria"/>
              </a:rPr>
              <a:t>Integrated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Excel-</a:t>
            </a:r>
            <a:r>
              <a:rPr dirty="0" sz="900" spc="95">
                <a:latin typeface="Cambria"/>
                <a:cs typeface="Cambria"/>
              </a:rPr>
              <a:t>based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95">
                <a:latin typeface="Cambria"/>
                <a:cs typeface="Cambria"/>
              </a:rPr>
              <a:t>MIS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via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SharePoint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live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connection.</a:t>
            </a:r>
            <a:endParaRPr sz="900">
              <a:latin typeface="Cambria"/>
              <a:cs typeface="Cambria"/>
            </a:endParaRPr>
          </a:p>
          <a:p>
            <a:pPr marL="28575" marR="795020" indent="139700">
              <a:lnSpc>
                <a:spcPct val="108800"/>
              </a:lnSpc>
              <a:buFont typeface="Cambria"/>
              <a:buAutoNum type="arabicPeriod"/>
              <a:tabLst>
                <a:tab pos="168275" algn="l"/>
              </a:tabLst>
            </a:pPr>
            <a:r>
              <a:rPr dirty="0" sz="900" spc="60">
                <a:latin typeface="Cambria"/>
                <a:cs typeface="Cambria"/>
              </a:rPr>
              <a:t>Transformed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data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in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Power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Query: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removed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duplicates,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handled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nulls,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unified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formats, </a:t>
            </a:r>
            <a:r>
              <a:rPr dirty="0" sz="900" spc="55">
                <a:latin typeface="Cambria"/>
                <a:cs typeface="Cambria"/>
              </a:rPr>
              <a:t>applied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conditional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columns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risk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and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product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grouping.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Cambria"/>
              <a:buAutoNum type="arabicPeriod"/>
            </a:pPr>
            <a:endParaRPr sz="9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dirty="0" sz="950" spc="60" b="1">
                <a:latin typeface="Cambria"/>
                <a:cs typeface="Cambria"/>
              </a:rPr>
              <a:t>Data</a:t>
            </a:r>
            <a:r>
              <a:rPr dirty="0" sz="950" spc="105" b="1">
                <a:latin typeface="Cambria"/>
                <a:cs typeface="Cambria"/>
              </a:rPr>
              <a:t> </a:t>
            </a:r>
            <a:r>
              <a:rPr dirty="0" sz="950" spc="55" b="1">
                <a:latin typeface="Cambria"/>
                <a:cs typeface="Cambria"/>
              </a:rPr>
              <a:t>Analysis:</a:t>
            </a:r>
            <a:endParaRPr sz="950">
              <a:latin typeface="Cambria"/>
              <a:cs typeface="Cambria"/>
            </a:endParaRPr>
          </a:p>
          <a:p>
            <a:pPr lvl="1" marL="153035" indent="-124460">
              <a:lnSpc>
                <a:spcPct val="100000"/>
              </a:lnSpc>
              <a:spcBef>
                <a:spcPts val="295"/>
              </a:spcBef>
              <a:buFont typeface="Cambria"/>
              <a:buAutoNum type="arabicPeriod"/>
              <a:tabLst>
                <a:tab pos="153035" algn="l"/>
              </a:tabLst>
            </a:pPr>
            <a:r>
              <a:rPr dirty="0" sz="900" spc="55">
                <a:latin typeface="Cambria"/>
                <a:cs typeface="Cambria"/>
              </a:rPr>
              <a:t>Built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85">
                <a:latin typeface="Cambria"/>
                <a:cs typeface="Cambria"/>
              </a:rPr>
              <a:t>DAX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Loan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20">
                <a:latin typeface="Cambria"/>
                <a:cs typeface="Cambria"/>
              </a:rPr>
              <a:t>Approval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Rate,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SLA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Compliance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110">
                <a:latin typeface="Cambria"/>
                <a:cs typeface="Cambria"/>
              </a:rPr>
              <a:t>%,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80">
                <a:latin typeface="Cambria"/>
                <a:cs typeface="Cambria"/>
              </a:rPr>
              <a:t>Cross-</a:t>
            </a:r>
            <a:r>
              <a:rPr dirty="0" sz="900" spc="65">
                <a:latin typeface="Cambria"/>
                <a:cs typeface="Cambria"/>
              </a:rPr>
              <a:t>sell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Ratio,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Onboarding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Time.</a:t>
            </a:r>
            <a:endParaRPr sz="900">
              <a:latin typeface="Cambria"/>
              <a:cs typeface="Cambria"/>
            </a:endParaRPr>
          </a:p>
          <a:p>
            <a:pPr lvl="1" marL="171450" indent="-142875">
              <a:lnSpc>
                <a:spcPct val="100000"/>
              </a:lnSpc>
              <a:spcBef>
                <a:spcPts val="170"/>
              </a:spcBef>
              <a:buFont typeface="Cambria"/>
              <a:buAutoNum type="arabicPeriod"/>
              <a:tabLst>
                <a:tab pos="171450" algn="l"/>
              </a:tabLst>
            </a:pPr>
            <a:r>
              <a:rPr dirty="0" sz="900" spc="60">
                <a:latin typeface="Cambria"/>
                <a:cs typeface="Cambria"/>
              </a:rPr>
              <a:t>Enabled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drill-</a:t>
            </a:r>
            <a:r>
              <a:rPr dirty="0" sz="900" spc="105">
                <a:latin typeface="Cambria"/>
                <a:cs typeface="Cambria"/>
              </a:rPr>
              <a:t>down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analysis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by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zone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→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900" spc="60">
                <a:latin typeface="Cambria"/>
                <a:cs typeface="Cambria"/>
              </a:rPr>
              <a:t>region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→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900" spc="65">
                <a:latin typeface="Cambria"/>
                <a:cs typeface="Cambria"/>
              </a:rPr>
              <a:t>branch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using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45">
                <a:latin typeface="Cambria"/>
                <a:cs typeface="Cambria"/>
              </a:rPr>
              <a:t>slicers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hierarchies.</a:t>
            </a:r>
            <a:endParaRPr sz="9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70"/>
              </a:spcBef>
              <a:buFont typeface="Cambria"/>
              <a:buAutoNum type="arabicPeriod"/>
            </a:pPr>
            <a:endParaRPr sz="9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</a:pPr>
            <a:r>
              <a:rPr dirty="0" sz="950" spc="55" b="1">
                <a:latin typeface="Cambria"/>
                <a:cs typeface="Cambria"/>
              </a:rPr>
              <a:t>Results:</a:t>
            </a:r>
            <a:endParaRPr sz="950">
              <a:latin typeface="Cambria"/>
              <a:cs typeface="Cambria"/>
            </a:endParaRPr>
          </a:p>
          <a:p>
            <a:pPr marL="28575" marR="883285">
              <a:lnSpc>
                <a:spcPct val="125499"/>
              </a:lnSpc>
              <a:spcBef>
                <a:spcPts val="35"/>
              </a:spcBef>
            </a:pPr>
            <a:r>
              <a:rPr dirty="0" sz="900" spc="55">
                <a:latin typeface="Cambria"/>
                <a:cs typeface="Cambria"/>
              </a:rPr>
              <a:t>Enabled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real-</a:t>
            </a:r>
            <a:r>
              <a:rPr dirty="0" sz="900" spc="110">
                <a:latin typeface="Cambria"/>
                <a:cs typeface="Cambria"/>
              </a:rPr>
              <a:t>time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SLA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tracking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which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contributed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to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20%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increase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in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quarterly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target </a:t>
            </a:r>
            <a:r>
              <a:rPr dirty="0" sz="900" spc="65">
                <a:latin typeface="Cambria"/>
                <a:cs typeface="Cambria"/>
              </a:rPr>
              <a:t>achievement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enhanced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operational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transparency.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</a:pPr>
            <a:r>
              <a:rPr dirty="0" sz="1250" spc="60" b="1">
                <a:latin typeface="Cambria"/>
                <a:cs typeface="Cambria"/>
              </a:rPr>
              <a:t>Sales</a:t>
            </a:r>
            <a:r>
              <a:rPr dirty="0" sz="1250" spc="125" b="1">
                <a:latin typeface="Cambria"/>
                <a:cs typeface="Cambria"/>
              </a:rPr>
              <a:t> </a:t>
            </a:r>
            <a:r>
              <a:rPr dirty="0" sz="1250" spc="60" b="1">
                <a:latin typeface="Cambria"/>
                <a:cs typeface="Cambria"/>
              </a:rPr>
              <a:t>Performance</a:t>
            </a:r>
            <a:r>
              <a:rPr dirty="0" sz="1250" spc="125" b="1">
                <a:latin typeface="Cambria"/>
                <a:cs typeface="Cambria"/>
              </a:rPr>
              <a:t> </a:t>
            </a:r>
            <a:r>
              <a:rPr dirty="0" sz="1250" spc="40" b="1">
                <a:latin typeface="Cambria"/>
                <a:cs typeface="Cambria"/>
              </a:rPr>
              <a:t>Dashboard</a:t>
            </a:r>
            <a:endParaRPr sz="1250">
              <a:latin typeface="Cambria"/>
              <a:cs typeface="Cambria"/>
            </a:endParaRPr>
          </a:p>
          <a:p>
            <a:pPr marL="12700" marR="1475105">
              <a:lnSpc>
                <a:spcPct val="109600"/>
              </a:lnSpc>
              <a:spcBef>
                <a:spcPts val="330"/>
              </a:spcBef>
            </a:pPr>
            <a:r>
              <a:rPr dirty="0" sz="950" spc="60" b="1">
                <a:latin typeface="Cambria"/>
                <a:cs typeface="Cambria"/>
              </a:rPr>
              <a:t>Overview</a:t>
            </a:r>
            <a:r>
              <a:rPr dirty="0" sz="950" spc="6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r>
              <a:rPr dirty="0" sz="950" spc="13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Designed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a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Power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BI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dashboard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to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track</a:t>
            </a:r>
            <a:r>
              <a:rPr dirty="0" sz="900" spc="114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sales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performance,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target </a:t>
            </a:r>
            <a:r>
              <a:rPr dirty="0" sz="900" spc="70">
                <a:latin typeface="Cambria"/>
                <a:cs typeface="Cambria"/>
              </a:rPr>
              <a:t>achievement,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campaign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effectiveness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across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30">
                <a:latin typeface="Cambria"/>
                <a:cs typeface="Cambria"/>
              </a:rPr>
              <a:t>territories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product</a:t>
            </a:r>
            <a:r>
              <a:rPr dirty="0" sz="900" spc="14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lines.</a:t>
            </a:r>
            <a:endParaRPr sz="9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  <a:spcBef>
                <a:spcPts val="1019"/>
              </a:spcBef>
            </a:pPr>
            <a:r>
              <a:rPr dirty="0" sz="950" spc="60" b="1">
                <a:latin typeface="Cambria"/>
                <a:cs typeface="Cambria"/>
              </a:rPr>
              <a:t>Data</a:t>
            </a:r>
            <a:r>
              <a:rPr dirty="0" sz="950" spc="105" b="1">
                <a:latin typeface="Cambria"/>
                <a:cs typeface="Cambria"/>
              </a:rPr>
              <a:t> </a:t>
            </a:r>
            <a:r>
              <a:rPr dirty="0" sz="950" spc="45" b="1">
                <a:latin typeface="Cambria"/>
                <a:cs typeface="Cambria"/>
              </a:rPr>
              <a:t>Preparation:</a:t>
            </a:r>
            <a:endParaRPr sz="950">
              <a:latin typeface="Cambria"/>
              <a:cs typeface="Cambria"/>
            </a:endParaRPr>
          </a:p>
          <a:p>
            <a:pPr lvl="2" marL="153035" indent="-124460">
              <a:lnSpc>
                <a:spcPct val="100000"/>
              </a:lnSpc>
              <a:spcBef>
                <a:spcPts val="360"/>
              </a:spcBef>
              <a:buFont typeface="Cambria"/>
              <a:buAutoNum type="arabicPeriod"/>
              <a:tabLst>
                <a:tab pos="153035" algn="l"/>
              </a:tabLst>
            </a:pPr>
            <a:r>
              <a:rPr dirty="0" sz="900" spc="60">
                <a:latin typeface="Cambria"/>
                <a:cs typeface="Cambria"/>
              </a:rPr>
              <a:t>Extracted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data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from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SQL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Server,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created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SQL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views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joined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multiple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tables.</a:t>
            </a:r>
            <a:endParaRPr sz="900">
              <a:latin typeface="Cambria"/>
              <a:cs typeface="Cambria"/>
            </a:endParaRPr>
          </a:p>
          <a:p>
            <a:pPr lvl="2" marL="171450" indent="-142875">
              <a:lnSpc>
                <a:spcPct val="100000"/>
              </a:lnSpc>
              <a:spcBef>
                <a:spcPts val="320"/>
              </a:spcBef>
              <a:buFont typeface="Cambria"/>
              <a:buAutoNum type="arabicPeriod"/>
              <a:tabLst>
                <a:tab pos="171450" algn="l"/>
              </a:tabLst>
            </a:pPr>
            <a:r>
              <a:rPr dirty="0" sz="900" spc="55">
                <a:latin typeface="Cambria"/>
                <a:cs typeface="Cambria"/>
              </a:rPr>
              <a:t>Built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star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schema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model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with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dimension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tables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products,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agents,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regions,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time.</a:t>
            </a:r>
            <a:endParaRPr sz="9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525"/>
              </a:spcBef>
              <a:buFont typeface="Cambria"/>
              <a:buAutoNum type="arabicPeriod"/>
            </a:pPr>
            <a:endParaRPr sz="9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</a:pPr>
            <a:r>
              <a:rPr dirty="0" sz="950" spc="60" b="1">
                <a:latin typeface="Cambria"/>
                <a:cs typeface="Cambria"/>
              </a:rPr>
              <a:t>Data</a:t>
            </a:r>
            <a:r>
              <a:rPr dirty="0" sz="950" spc="105" b="1">
                <a:latin typeface="Cambria"/>
                <a:cs typeface="Cambria"/>
              </a:rPr>
              <a:t> </a:t>
            </a:r>
            <a:r>
              <a:rPr dirty="0" sz="950" spc="55" b="1">
                <a:latin typeface="Cambria"/>
                <a:cs typeface="Cambria"/>
              </a:rPr>
              <a:t>Analysis:</a:t>
            </a:r>
            <a:endParaRPr sz="950">
              <a:latin typeface="Cambria"/>
              <a:cs typeface="Cambria"/>
            </a:endParaRPr>
          </a:p>
          <a:p>
            <a:pPr lvl="3" marL="153035" marR="751840" indent="-124460">
              <a:lnSpc>
                <a:spcPct val="113999"/>
              </a:lnSpc>
              <a:spcBef>
                <a:spcPts val="145"/>
              </a:spcBef>
              <a:buFont typeface="Cambria"/>
              <a:buAutoNum type="arabicPeriod"/>
              <a:tabLst>
                <a:tab pos="167640" algn="l"/>
              </a:tabLst>
            </a:pPr>
            <a:r>
              <a:rPr dirty="0" sz="900" spc="50">
                <a:latin typeface="Cambria"/>
                <a:cs typeface="Cambria"/>
              </a:rPr>
              <a:t>Created</a:t>
            </a:r>
            <a:r>
              <a:rPr dirty="0" sz="900" spc="95">
                <a:latin typeface="Cambria"/>
                <a:cs typeface="Cambria"/>
              </a:rPr>
              <a:t> </a:t>
            </a:r>
            <a:r>
              <a:rPr dirty="0" sz="900" spc="85">
                <a:latin typeface="Cambria"/>
                <a:cs typeface="Cambria"/>
              </a:rPr>
              <a:t>DAX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measures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9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Conversion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Ratio,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Average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Deal</a:t>
            </a:r>
            <a:r>
              <a:rPr dirty="0" sz="900" spc="9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Size,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Revenue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Growth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110">
                <a:latin typeface="Cambria"/>
                <a:cs typeface="Cambria"/>
              </a:rPr>
              <a:t>%,</a:t>
            </a:r>
            <a:r>
              <a:rPr dirty="0" sz="900" spc="95">
                <a:latin typeface="Cambria"/>
                <a:cs typeface="Cambria"/>
              </a:rPr>
              <a:t> </a:t>
            </a:r>
            <a:r>
              <a:rPr dirty="0" sz="900" spc="40">
                <a:latin typeface="Cambria"/>
                <a:cs typeface="Cambria"/>
              </a:rPr>
              <a:t>and </a:t>
            </a:r>
            <a:r>
              <a:rPr dirty="0" sz="900" spc="40">
                <a:latin typeface="Cambria"/>
                <a:cs typeface="Cambria"/>
              </a:rPr>
              <a:t>	</a:t>
            </a:r>
            <a:r>
              <a:rPr dirty="0" sz="900" spc="105">
                <a:latin typeface="Cambria"/>
                <a:cs typeface="Cambria"/>
              </a:rPr>
              <a:t>Lead-</a:t>
            </a:r>
            <a:r>
              <a:rPr dirty="0" sz="900" spc="85">
                <a:latin typeface="Cambria"/>
                <a:cs typeface="Cambria"/>
              </a:rPr>
              <a:t>to-</a:t>
            </a:r>
            <a:r>
              <a:rPr dirty="0" sz="900" spc="70">
                <a:latin typeface="Cambria"/>
                <a:cs typeface="Cambria"/>
              </a:rPr>
              <a:t>Close</a:t>
            </a:r>
            <a:r>
              <a:rPr dirty="0" sz="900" spc="12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Time.</a:t>
            </a:r>
            <a:endParaRPr sz="900">
              <a:latin typeface="Cambria"/>
              <a:cs typeface="Cambria"/>
            </a:endParaRPr>
          </a:p>
          <a:p>
            <a:pPr lvl="3" marL="171450" indent="-142875">
              <a:lnSpc>
                <a:spcPct val="100000"/>
              </a:lnSpc>
              <a:spcBef>
                <a:spcPts val="254"/>
              </a:spcBef>
              <a:buFont typeface="Cambria"/>
              <a:buAutoNum type="arabicPeriod"/>
              <a:tabLst>
                <a:tab pos="171450" algn="l"/>
              </a:tabLst>
            </a:pPr>
            <a:r>
              <a:rPr dirty="0" sz="900" spc="75">
                <a:latin typeface="Cambria"/>
                <a:cs typeface="Cambria"/>
              </a:rPr>
              <a:t>Implemented</a:t>
            </a:r>
            <a:r>
              <a:rPr dirty="0" sz="900" spc="12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dynamic</a:t>
            </a:r>
            <a:r>
              <a:rPr dirty="0" sz="900" spc="12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visuals</a:t>
            </a:r>
            <a:r>
              <a:rPr dirty="0" sz="900" spc="13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12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sales</a:t>
            </a:r>
            <a:r>
              <a:rPr dirty="0" sz="900" spc="125">
                <a:latin typeface="Cambria"/>
                <a:cs typeface="Cambria"/>
              </a:rPr>
              <a:t> </a:t>
            </a:r>
            <a:r>
              <a:rPr dirty="0" sz="900" spc="80">
                <a:latin typeface="Cambria"/>
                <a:cs typeface="Cambria"/>
              </a:rPr>
              <a:t>funnels,</a:t>
            </a:r>
            <a:r>
              <a:rPr dirty="0" sz="900" spc="130">
                <a:latin typeface="Cambria"/>
                <a:cs typeface="Cambria"/>
              </a:rPr>
              <a:t> </a:t>
            </a:r>
            <a:r>
              <a:rPr dirty="0" sz="900" spc="80">
                <a:latin typeface="Cambria"/>
                <a:cs typeface="Cambria"/>
              </a:rPr>
              <a:t>monthly</a:t>
            </a:r>
            <a:r>
              <a:rPr dirty="0" sz="900" spc="12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revenue</a:t>
            </a:r>
            <a:r>
              <a:rPr dirty="0" sz="900" spc="12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trends,</a:t>
            </a:r>
            <a:r>
              <a:rPr dirty="0" sz="900" spc="13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25">
                <a:latin typeface="Cambria"/>
                <a:cs typeface="Cambria"/>
              </a:rPr>
              <a:t> </a:t>
            </a:r>
            <a:r>
              <a:rPr dirty="0" sz="900" spc="20">
                <a:latin typeface="Cambria"/>
                <a:cs typeface="Cambria"/>
              </a:rPr>
              <a:t>territory</a:t>
            </a:r>
            <a:r>
              <a:rPr dirty="0" sz="900" spc="13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comparisons.</a:t>
            </a:r>
            <a:endParaRPr sz="900">
              <a:latin typeface="Cambria"/>
              <a:cs typeface="Cambria"/>
            </a:endParaRPr>
          </a:p>
          <a:p>
            <a:pPr lvl="3" marL="168275" indent="-139700">
              <a:lnSpc>
                <a:spcPct val="100000"/>
              </a:lnSpc>
              <a:spcBef>
                <a:spcPts val="254"/>
              </a:spcBef>
              <a:buFont typeface="Cambria"/>
              <a:buAutoNum type="arabicPeriod"/>
              <a:tabLst>
                <a:tab pos="168275" algn="l"/>
              </a:tabLst>
            </a:pPr>
            <a:r>
              <a:rPr dirty="0" sz="900" spc="55">
                <a:latin typeface="Cambria"/>
                <a:cs typeface="Cambria"/>
              </a:rPr>
              <a:t>Used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time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intelligence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functions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90">
                <a:latin typeface="Cambria"/>
                <a:cs typeface="Cambria"/>
              </a:rPr>
              <a:t>(e.g.,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1000">
                <a:latin typeface="Courier New"/>
                <a:cs typeface="Courier New"/>
              </a:rPr>
              <a:t>TOTALYTD</a:t>
            </a:r>
            <a:r>
              <a:rPr dirty="0" sz="900">
                <a:latin typeface="Cambria"/>
                <a:cs typeface="Cambria"/>
              </a:rPr>
              <a:t>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1000">
                <a:latin typeface="Courier New"/>
                <a:cs typeface="Courier New"/>
              </a:rPr>
              <a:t>SAMEPERIODLASTYEAR</a:t>
            </a:r>
            <a:r>
              <a:rPr dirty="0" sz="900">
                <a:latin typeface="Cambria"/>
                <a:cs typeface="Cambria"/>
              </a:rPr>
              <a:t>)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for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trend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analysis.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9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</a:pPr>
            <a:r>
              <a:rPr dirty="0" sz="1050" spc="50" b="1">
                <a:latin typeface="Cambria"/>
                <a:cs typeface="Cambria"/>
              </a:rPr>
              <a:t>Results</a:t>
            </a:r>
            <a:r>
              <a:rPr dirty="0" sz="1050" spc="50" b="1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endParaRPr sz="1050">
              <a:latin typeface="Cambria"/>
              <a:cs typeface="Cambria"/>
            </a:endParaRPr>
          </a:p>
          <a:p>
            <a:pPr marL="28575" marR="756920">
              <a:lnSpc>
                <a:spcPct val="124300"/>
              </a:lnSpc>
              <a:spcBef>
                <a:spcPts val="120"/>
              </a:spcBef>
            </a:pPr>
            <a:r>
              <a:rPr dirty="0" sz="900" spc="60">
                <a:latin typeface="Cambria"/>
                <a:cs typeface="Cambria"/>
              </a:rPr>
              <a:t>Identified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low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performing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regions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sales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gaps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which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improved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accuracy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and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optimized </a:t>
            </a:r>
            <a:r>
              <a:rPr dirty="0" sz="900" spc="50">
                <a:latin typeface="Cambria"/>
                <a:cs typeface="Cambria"/>
              </a:rPr>
              <a:t>resource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allocation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through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data-</a:t>
            </a:r>
            <a:r>
              <a:rPr dirty="0" sz="900" spc="80">
                <a:latin typeface="Cambria"/>
                <a:cs typeface="Cambria"/>
              </a:rPr>
              <a:t>driven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insights.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22552" y="11761941"/>
            <a:ext cx="5270500" cy="34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7034" marR="5080" indent="-394970">
              <a:lnSpc>
                <a:spcPct val="114900"/>
              </a:lnSpc>
              <a:spcBef>
                <a:spcPts val="100"/>
              </a:spcBef>
            </a:pPr>
            <a:r>
              <a:rPr dirty="0" sz="900" spc="45" b="1">
                <a:latin typeface="Cambria"/>
                <a:cs typeface="Cambria"/>
              </a:rPr>
              <a:t>Skills:</a:t>
            </a:r>
            <a:r>
              <a:rPr dirty="0" sz="900" spc="90" b="1">
                <a:latin typeface="Cambria"/>
                <a:cs typeface="Cambria"/>
              </a:rPr>
              <a:t> </a:t>
            </a:r>
            <a:r>
              <a:rPr dirty="0" sz="900" spc="90">
                <a:latin typeface="Cambria"/>
                <a:cs typeface="Cambria"/>
              </a:rPr>
              <a:t>MySQL,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80">
                <a:latin typeface="Cambria"/>
                <a:cs typeface="Cambria"/>
              </a:rPr>
              <a:t>PSQL,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80">
                <a:latin typeface="Cambria"/>
                <a:cs typeface="Cambria"/>
              </a:rPr>
              <a:t>Python,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PowerBI,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5">
                <a:latin typeface="Cambria"/>
                <a:cs typeface="Cambria"/>
              </a:rPr>
              <a:t>Linux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(EC2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Server),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Airflow,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60">
                <a:latin typeface="Cambria"/>
                <a:cs typeface="Cambria"/>
              </a:rPr>
              <a:t>AWS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70">
                <a:latin typeface="Cambria"/>
                <a:cs typeface="Cambria"/>
              </a:rPr>
              <a:t>(Athena,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5">
                <a:latin typeface="Cambria"/>
                <a:cs typeface="Cambria"/>
              </a:rPr>
              <a:t>S3),</a:t>
            </a:r>
            <a:r>
              <a:rPr dirty="0" sz="900" spc="10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Jira, </a:t>
            </a:r>
            <a:r>
              <a:rPr dirty="0" sz="900" spc="70">
                <a:latin typeface="Cambria"/>
                <a:cs typeface="Cambria"/>
              </a:rPr>
              <a:t>Redash,</a:t>
            </a:r>
            <a:r>
              <a:rPr dirty="0" sz="900" spc="105">
                <a:latin typeface="Cambria"/>
                <a:cs typeface="Cambria"/>
              </a:rPr>
              <a:t> </a:t>
            </a:r>
            <a:r>
              <a:rPr dirty="0" sz="900" spc="114">
                <a:latin typeface="Cambria"/>
                <a:cs typeface="Cambria"/>
              </a:rPr>
              <a:t>MS-</a:t>
            </a:r>
            <a:r>
              <a:rPr dirty="0" sz="900" spc="95">
                <a:latin typeface="Cambria"/>
                <a:cs typeface="Cambria"/>
              </a:rPr>
              <a:t>Excel,</a:t>
            </a:r>
            <a:r>
              <a:rPr dirty="0" sz="900" spc="110">
                <a:latin typeface="Cambria"/>
                <a:cs typeface="Cambria"/>
              </a:rPr>
              <a:t> </a:t>
            </a:r>
            <a:r>
              <a:rPr dirty="0" sz="900" spc="45">
                <a:latin typeface="Cambria"/>
                <a:cs typeface="Cambria"/>
              </a:rPr>
              <a:t>PowerPoint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2025-07-31T22:05:55Z</dcterms:created>
  <dcterms:modified xsi:type="dcterms:W3CDTF">2025-07-31T22:05:55Z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2025-07-31T00:00:00Z</vt:filetime>
  </property>
  <property fmtid="{D5CDD505-2E9C-101B-9397-08002B2CF9AE}" pid="5" name="Producer">
    <vt:lpwstr>Adobe Express</vt:lpwstr>
  </property>
</Properties>
</file>