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Playfair Display"/>
      <p:regular r:id="rId31"/>
      <p:bold r:id="rId32"/>
      <p:italic r:id="rId33"/>
      <p:boldItalic r:id="rId34"/>
    </p:embeddedFont>
    <p:embeddedFont>
      <p:font typeface="Nunito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  <p:embeddedFont>
      <p:font typeface="Lato Light"/>
      <p:regular r:id="rId43"/>
      <p:bold r:id="rId44"/>
      <p:italic r:id="rId45"/>
      <p:boldItalic r:id="rId46"/>
    </p:embeddedFont>
    <p:embeddedFont>
      <p:font typeface="Lato Black"/>
      <p:bold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5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7.xml"/><Relationship Id="rId44" Type="http://schemas.openxmlformats.org/officeDocument/2006/relationships/font" Target="fonts/LatoLight-bold.fntdata"/><Relationship Id="rId21" Type="http://schemas.openxmlformats.org/officeDocument/2006/relationships/slide" Target="slides/slide16.xml"/><Relationship Id="rId43" Type="http://schemas.openxmlformats.org/officeDocument/2006/relationships/font" Target="fonts/LatoLight-regular.fntdata"/><Relationship Id="rId24" Type="http://schemas.openxmlformats.org/officeDocument/2006/relationships/slide" Target="slides/slide19.xml"/><Relationship Id="rId46" Type="http://schemas.openxmlformats.org/officeDocument/2006/relationships/font" Target="fonts/LatoLight-boldItalic.fntdata"/><Relationship Id="rId23" Type="http://schemas.openxmlformats.org/officeDocument/2006/relationships/slide" Target="slides/slide18.xml"/><Relationship Id="rId45" Type="http://schemas.openxmlformats.org/officeDocument/2006/relationships/font" Target="fonts/LatoLigh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LatoBlack-boldItalic.fntdata"/><Relationship Id="rId25" Type="http://schemas.openxmlformats.org/officeDocument/2006/relationships/slide" Target="slides/slide20.xml"/><Relationship Id="rId47" Type="http://schemas.openxmlformats.org/officeDocument/2006/relationships/font" Target="fonts/LatoBlack-bold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layfairDisplay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PlayfairDisplay-italic.fntdata"/><Relationship Id="rId10" Type="http://schemas.openxmlformats.org/officeDocument/2006/relationships/slide" Target="slides/slide5.xml"/><Relationship Id="rId32" Type="http://schemas.openxmlformats.org/officeDocument/2006/relationships/font" Target="fonts/PlayfairDisplay-bold.fntdata"/><Relationship Id="rId13" Type="http://schemas.openxmlformats.org/officeDocument/2006/relationships/slide" Target="slides/slide8.xml"/><Relationship Id="rId35" Type="http://schemas.openxmlformats.org/officeDocument/2006/relationships/font" Target="fonts/Nunito-regular.fntdata"/><Relationship Id="rId12" Type="http://schemas.openxmlformats.org/officeDocument/2006/relationships/slide" Target="slides/slide7.xml"/><Relationship Id="rId34" Type="http://schemas.openxmlformats.org/officeDocument/2006/relationships/font" Target="fonts/PlayfairDisplay-boldItalic.fntdata"/><Relationship Id="rId15" Type="http://schemas.openxmlformats.org/officeDocument/2006/relationships/slide" Target="slides/slide10.xml"/><Relationship Id="rId37" Type="http://schemas.openxmlformats.org/officeDocument/2006/relationships/font" Target="fonts/Nunito-italic.fntdata"/><Relationship Id="rId14" Type="http://schemas.openxmlformats.org/officeDocument/2006/relationships/slide" Target="slides/slide9.xml"/><Relationship Id="rId36" Type="http://schemas.openxmlformats.org/officeDocument/2006/relationships/font" Target="fonts/Nunito-bold.fntdata"/><Relationship Id="rId17" Type="http://schemas.openxmlformats.org/officeDocument/2006/relationships/slide" Target="slides/slide12.xml"/><Relationship Id="rId39" Type="http://schemas.openxmlformats.org/officeDocument/2006/relationships/font" Target="fonts/Lato-regular.fntdata"/><Relationship Id="rId16" Type="http://schemas.openxmlformats.org/officeDocument/2006/relationships/slide" Target="slides/slide11.xml"/><Relationship Id="rId38" Type="http://schemas.openxmlformats.org/officeDocument/2006/relationships/font" Target="fonts/Nuni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32282df83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32282df83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a34cf32372_2_10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a34cf32372_2_1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34cf32372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a34cf32372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32282df83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32282df83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18fe920e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a18fe920e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18fe920e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18fe920e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a34cf32372_2_1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a34cf32372_2_1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34cf32372_2_1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34cf32372_2_1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34cf32372_2_1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a34cf32372_2_1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a18fe920e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a18fe920e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32282df8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32282df8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a34cf32372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a34cf32372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a34cf32372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a34cf32372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a34cf32372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a34cf32372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a3998846f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a3998846f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a34cf32372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a34cf32372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a34cf32372_2_1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a34cf32372_2_1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18fe920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18fe920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18fe920e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a18fe920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32282df8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32282df8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18fe920ea_0_9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18fe920ea_0_9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34cf32372_2_1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34cf32372_2_1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32282df8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32282df8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34cf32372_2_1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34cf32372_2_1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 sz="1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0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coral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2949450" y="1279100"/>
            <a:ext cx="3245100" cy="194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eSC Energy: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Predictions &amp; Recommendations</a:t>
            </a:r>
            <a:endParaRPr sz="24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Divya Raviraj Rao, Vaibhav Gaikwad, Punami Chowdary, Akshay Barku Avhad, Megan Kratzer</a:t>
            </a:r>
            <a:endParaRPr sz="13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5950" y="1929388"/>
            <a:ext cx="1360925" cy="128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7125" y="1982188"/>
            <a:ext cx="1360925" cy="128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Average Energy Consumption vs Range of Income</a:t>
            </a:r>
            <a:endParaRPr sz="2020"/>
          </a:p>
        </p:txBody>
      </p:sp>
      <p:pic>
        <p:nvPicPr>
          <p:cNvPr id="143" name="Google Shape;14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750" y="1017450"/>
            <a:ext cx="5010150" cy="37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>
            <p:ph idx="4294967295" type="subTitle"/>
          </p:nvPr>
        </p:nvSpPr>
        <p:spPr>
          <a:xfrm>
            <a:off x="6455625" y="2101200"/>
            <a:ext cx="2282700" cy="9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As household income range increases, the house typically uses more energy </a:t>
            </a:r>
            <a:endParaRPr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265500" y="9555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variables most impact energy use?</a:t>
            </a:r>
            <a:endParaRPr/>
          </a:p>
        </p:txBody>
      </p:sp>
      <p:sp>
        <p:nvSpPr>
          <p:cNvPr id="150" name="Google Shape;150;p23"/>
          <p:cNvSpPr txBox="1"/>
          <p:nvPr>
            <p:ph idx="1" type="subTitle"/>
          </p:nvPr>
        </p:nvSpPr>
        <p:spPr>
          <a:xfrm>
            <a:off x="265500" y="2873700"/>
            <a:ext cx="4045200" cy="16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ANOVA (statistical testing), we determined </a:t>
            </a:r>
            <a:r>
              <a:rPr b="1" lang="en"/>
              <a:t>40</a:t>
            </a:r>
            <a:r>
              <a:rPr lang="en"/>
              <a:t> variables </a:t>
            </a:r>
            <a:r>
              <a:rPr lang="en"/>
              <a:t>relating to house data</a:t>
            </a:r>
            <a:r>
              <a:rPr lang="en"/>
              <a:t> that had a significant impact on energy usage that we can use in our model</a:t>
            </a:r>
            <a:endParaRPr/>
          </a:p>
        </p:txBody>
      </p:sp>
      <p:sp>
        <p:nvSpPr>
          <p:cNvPr id="151" name="Google Shape;151;p23"/>
          <p:cNvSpPr txBox="1"/>
          <p:nvPr>
            <p:ph idx="1" type="subTitle"/>
          </p:nvPr>
        </p:nvSpPr>
        <p:spPr>
          <a:xfrm>
            <a:off x="4894825" y="461500"/>
            <a:ext cx="4045200" cy="7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Example variables with 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high significance: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5270507" y="1412600"/>
            <a:ext cx="3178800" cy="442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County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23"/>
          <p:cNvSpPr/>
          <p:nvPr/>
        </p:nvSpPr>
        <p:spPr>
          <a:xfrm>
            <a:off x="5270507" y="2022188"/>
            <a:ext cx="3178800" cy="442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Pool &amp; Hot Tub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23"/>
          <p:cNvSpPr/>
          <p:nvPr/>
        </p:nvSpPr>
        <p:spPr>
          <a:xfrm>
            <a:off x="5270507" y="2631775"/>
            <a:ext cx="3178800" cy="442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Solar Panels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3"/>
          <p:cNvSpPr/>
          <p:nvPr/>
        </p:nvSpPr>
        <p:spPr>
          <a:xfrm>
            <a:off x="5270507" y="3850950"/>
            <a:ext cx="3178800" cy="442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Roof Material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23"/>
          <p:cNvSpPr/>
          <p:nvPr/>
        </p:nvSpPr>
        <p:spPr>
          <a:xfrm>
            <a:off x="5270507" y="3241363"/>
            <a:ext cx="3178800" cy="4425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Light Type</a:t>
            </a:r>
            <a:endParaRPr sz="17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9625" y="4404975"/>
            <a:ext cx="590550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Model</a:t>
            </a:r>
            <a:endParaRPr/>
          </a:p>
        </p:txBody>
      </p:sp>
      <p:sp>
        <p:nvSpPr>
          <p:cNvPr id="163" name="Google Shape;163;p24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164" name="Google Shape;164;p24"/>
          <p:cNvSpPr txBox="1"/>
          <p:nvPr>
            <p:ph idx="2" type="body"/>
          </p:nvPr>
        </p:nvSpPr>
        <p:spPr>
          <a:xfrm>
            <a:off x="4992425" y="4956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We can predict </a:t>
            </a:r>
            <a:r>
              <a:rPr lang="en" sz="2000">
                <a:latin typeface="Lato Black"/>
                <a:ea typeface="Lato Black"/>
                <a:cs typeface="Lato Black"/>
                <a:sym typeface="Lato Black"/>
              </a:rPr>
              <a:t>85.3%</a:t>
            </a:r>
            <a:r>
              <a:rPr lang="en" sz="2000"/>
              <a:t> of the change in energy usage using daily temperature and house information data.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On average, we are only </a:t>
            </a:r>
            <a:r>
              <a:rPr lang="en" sz="2000">
                <a:latin typeface="Lato Black"/>
                <a:ea typeface="Lato Black"/>
                <a:cs typeface="Lato Black"/>
                <a:sym typeface="Lato Black"/>
              </a:rPr>
              <a:t>5.16 kWh</a:t>
            </a:r>
            <a:r>
              <a:rPr lang="en" sz="2000"/>
              <a:t> off from the true daily energy usage.</a:t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Predicted Total Energy Usage </a:t>
            </a:r>
            <a:endParaRPr/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69850"/>
            <a:ext cx="8839202" cy="3191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/>
          <p:nvPr/>
        </p:nvSpPr>
        <p:spPr>
          <a:xfrm>
            <a:off x="2414100" y="1648450"/>
            <a:ext cx="4377900" cy="2125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26"/>
          <p:cNvSpPr txBox="1"/>
          <p:nvPr>
            <p:ph type="title"/>
          </p:nvPr>
        </p:nvSpPr>
        <p:spPr>
          <a:xfrm>
            <a:off x="822750" y="189850"/>
            <a:ext cx="7498500" cy="138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Predicted g</a:t>
            </a:r>
            <a:r>
              <a:rPr lang="en" sz="3220"/>
              <a:t>rid capacity needed to account for all houses in South Carolina:</a:t>
            </a:r>
            <a:endParaRPr sz="3220"/>
          </a:p>
        </p:txBody>
      </p:sp>
      <p:sp>
        <p:nvSpPr>
          <p:cNvPr id="177" name="Google Shape;177;p26"/>
          <p:cNvSpPr txBox="1"/>
          <p:nvPr>
            <p:ph type="title"/>
          </p:nvPr>
        </p:nvSpPr>
        <p:spPr>
          <a:xfrm>
            <a:off x="2269200" y="1689225"/>
            <a:ext cx="4605600" cy="197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Lato Black"/>
                <a:ea typeface="Lato Black"/>
                <a:cs typeface="Lato Black"/>
                <a:sym typeface="Lato Black"/>
              </a:rPr>
              <a:t>approx.</a:t>
            </a:r>
            <a:endParaRPr sz="6800"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800">
                <a:latin typeface="Lato Black"/>
                <a:ea typeface="Lato Black"/>
                <a:cs typeface="Lato Black"/>
                <a:sym typeface="Lato Black"/>
              </a:rPr>
              <a:t>242901.3 </a:t>
            </a:r>
            <a:r>
              <a:rPr lang="en" sz="4000">
                <a:latin typeface="Lato Black"/>
                <a:ea typeface="Lato Black"/>
                <a:cs typeface="Lato Black"/>
                <a:sym typeface="Lato Black"/>
              </a:rPr>
              <a:t>kWh</a:t>
            </a:r>
            <a:endParaRPr sz="4000">
              <a:latin typeface="Lato Black"/>
              <a:ea typeface="Lato Black"/>
              <a:cs typeface="Lato Black"/>
              <a:sym typeface="Lato Black"/>
            </a:endParaRPr>
          </a:p>
        </p:txBody>
      </p:sp>
      <p:sp>
        <p:nvSpPr>
          <p:cNvPr id="178" name="Google Shape;178;p26"/>
          <p:cNvSpPr txBox="1"/>
          <p:nvPr>
            <p:ph type="title"/>
          </p:nvPr>
        </p:nvSpPr>
        <p:spPr>
          <a:xfrm>
            <a:off x="1119000" y="3847700"/>
            <a:ext cx="6906000" cy="105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>
                <a:latin typeface="Lato Light"/>
                <a:ea typeface="Lato Light"/>
                <a:cs typeface="Lato Light"/>
                <a:sym typeface="Lato Light"/>
              </a:rPr>
              <a:t>The estimated max energy for a single </a:t>
            </a:r>
            <a:endParaRPr sz="2420">
              <a:latin typeface="Lato Light"/>
              <a:ea typeface="Lato Light"/>
              <a:cs typeface="Lato Light"/>
              <a:sym typeface="Lato Ligh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20">
                <a:latin typeface="Lato Light"/>
                <a:ea typeface="Lato Light"/>
                <a:cs typeface="Lato Light"/>
                <a:sym typeface="Lato Light"/>
              </a:rPr>
              <a:t>house is about </a:t>
            </a:r>
            <a:r>
              <a:rPr b="1" lang="en" sz="2420"/>
              <a:t>99 kWh</a:t>
            </a:r>
            <a:endParaRPr b="1" sz="242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Shiny Application</a:t>
            </a:r>
            <a:endParaRPr/>
          </a:p>
        </p:txBody>
      </p:sp>
      <p:pic>
        <p:nvPicPr>
          <p:cNvPr id="184" name="Google Shape;18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6563" y="1017450"/>
            <a:ext cx="7150876" cy="3821249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Shiny Application</a:t>
            </a:r>
            <a:endParaRPr/>
          </a:p>
        </p:txBody>
      </p:sp>
      <p:pic>
        <p:nvPicPr>
          <p:cNvPr id="190" name="Google Shape;19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250" y="1017450"/>
            <a:ext cx="7153495" cy="3821252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Shiny Application</a:t>
            </a:r>
            <a:endParaRPr/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5250" y="1017450"/>
            <a:ext cx="7153495" cy="3821252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509550" y="9666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Recommendations to Reduce Energy Usage:</a:t>
            </a:r>
            <a:endParaRPr b="1"/>
          </a:p>
        </p:txBody>
      </p:sp>
      <p:pic>
        <p:nvPicPr>
          <p:cNvPr id="202" name="Google Shape;20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7349" y="3028500"/>
            <a:ext cx="4929301" cy="127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/>
          <p:cNvSpPr txBox="1"/>
          <p:nvPr>
            <p:ph type="title"/>
          </p:nvPr>
        </p:nvSpPr>
        <p:spPr>
          <a:xfrm>
            <a:off x="239150" y="101075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Solar panels drastically reduce energy usage:</a:t>
            </a:r>
            <a:endParaRPr/>
          </a:p>
        </p:txBody>
      </p:sp>
      <p:pic>
        <p:nvPicPr>
          <p:cNvPr id="208" name="Google Shape;20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300" y="727175"/>
            <a:ext cx="6674256" cy="4162049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1"/>
          <p:cNvSpPr/>
          <p:nvPr/>
        </p:nvSpPr>
        <p:spPr>
          <a:xfrm>
            <a:off x="5742100" y="2674950"/>
            <a:ext cx="353100" cy="891000"/>
          </a:xfrm>
          <a:prstGeom prst="downArrow">
            <a:avLst>
              <a:gd fmla="val 50000" name="adj1"/>
              <a:gd fmla="val 79963" name="adj2"/>
            </a:avLst>
          </a:prstGeom>
          <a:solidFill>
            <a:schemeClr val="lt1"/>
          </a:solidFill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391350"/>
            <a:ext cx="84489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</a:t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2757741" y="619359"/>
            <a:ext cx="3879300" cy="38793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" name="Google Shape;69;p14"/>
          <p:cNvGrpSpPr/>
          <p:nvPr/>
        </p:nvGrpSpPr>
        <p:grpSpPr>
          <a:xfrm>
            <a:off x="3614360" y="410488"/>
            <a:ext cx="2166000" cy="2166000"/>
            <a:chOff x="3614360" y="410488"/>
            <a:chExt cx="2166000" cy="2166000"/>
          </a:xfrm>
        </p:grpSpPr>
        <p:sp>
          <p:nvSpPr>
            <p:cNvPr id="70" name="Google Shape;70;p14"/>
            <p:cNvSpPr/>
            <p:nvPr/>
          </p:nvSpPr>
          <p:spPr>
            <a:xfrm>
              <a:off x="3614360" y="410488"/>
              <a:ext cx="2166000" cy="2166000"/>
            </a:xfrm>
            <a:prstGeom prst="ellipse">
              <a:avLst/>
            </a:prstGeom>
            <a:solidFill>
              <a:srgbClr val="0B77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1" name="Google Shape;71;p14"/>
            <p:cNvSpPr txBox="1"/>
            <p:nvPr/>
          </p:nvSpPr>
          <p:spPr>
            <a:xfrm>
              <a:off x="3961563" y="924350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Understand </a:t>
              </a:r>
              <a:r>
                <a:rPr b="1" lang="en" sz="12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historical</a:t>
              </a:r>
              <a:r>
                <a:rPr b="1" lang="en" sz="12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 energy usage and affecting factors</a:t>
              </a:r>
              <a:endParaRPr b="1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72" name="Google Shape;72;p14"/>
          <p:cNvGrpSpPr/>
          <p:nvPr/>
        </p:nvGrpSpPr>
        <p:grpSpPr>
          <a:xfrm>
            <a:off x="2519466" y="1493908"/>
            <a:ext cx="2166000" cy="2166000"/>
            <a:chOff x="2519466" y="1493908"/>
            <a:chExt cx="2166000" cy="2166000"/>
          </a:xfrm>
        </p:grpSpPr>
        <p:sp>
          <p:nvSpPr>
            <p:cNvPr id="73" name="Google Shape;73;p14"/>
            <p:cNvSpPr/>
            <p:nvPr/>
          </p:nvSpPr>
          <p:spPr>
            <a:xfrm>
              <a:off x="2519466" y="1493908"/>
              <a:ext cx="2166000" cy="2166000"/>
            </a:xfrm>
            <a:prstGeom prst="ellipse">
              <a:avLst/>
            </a:prstGeom>
            <a:solidFill>
              <a:srgbClr val="0B71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4" name="Google Shape;74;p14"/>
            <p:cNvSpPr txBox="1"/>
            <p:nvPr/>
          </p:nvSpPr>
          <p:spPr>
            <a:xfrm>
              <a:off x="2601163" y="2155900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Provide recommendations on how to reduce overall energy usage</a:t>
              </a:r>
              <a:endParaRPr b="1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75" name="Google Shape;75;p14"/>
          <p:cNvGrpSpPr/>
          <p:nvPr/>
        </p:nvGrpSpPr>
        <p:grpSpPr>
          <a:xfrm>
            <a:off x="3614356" y="2566908"/>
            <a:ext cx="2166000" cy="2166000"/>
            <a:chOff x="3614356" y="2566908"/>
            <a:chExt cx="2166000" cy="2166000"/>
          </a:xfrm>
        </p:grpSpPr>
        <p:sp>
          <p:nvSpPr>
            <p:cNvPr id="76" name="Google Shape;76;p14"/>
            <p:cNvSpPr/>
            <p:nvPr/>
          </p:nvSpPr>
          <p:spPr>
            <a:xfrm>
              <a:off x="3614356" y="2566908"/>
              <a:ext cx="2166000" cy="2166000"/>
            </a:xfrm>
            <a:prstGeom prst="ellipse">
              <a:avLst/>
            </a:prstGeom>
            <a:solidFill>
              <a:srgbClr val="0856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7" name="Google Shape;77;p14"/>
            <p:cNvSpPr txBox="1"/>
            <p:nvPr/>
          </p:nvSpPr>
          <p:spPr>
            <a:xfrm>
              <a:off x="3885363" y="3539875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Determine the grid capacity needed to sustain energy usage for next year</a:t>
              </a:r>
              <a:r>
                <a:rPr b="1" lang="en" sz="12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 </a:t>
              </a:r>
              <a:endParaRPr b="1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78" name="Google Shape;78;p14"/>
          <p:cNvGrpSpPr/>
          <p:nvPr/>
        </p:nvGrpSpPr>
        <p:grpSpPr>
          <a:xfrm>
            <a:off x="4701894" y="1493874"/>
            <a:ext cx="2166000" cy="2166000"/>
            <a:chOff x="4701894" y="1493874"/>
            <a:chExt cx="2166000" cy="2166000"/>
          </a:xfrm>
        </p:grpSpPr>
        <p:sp>
          <p:nvSpPr>
            <p:cNvPr id="79" name="Google Shape;79;p14"/>
            <p:cNvSpPr/>
            <p:nvPr/>
          </p:nvSpPr>
          <p:spPr>
            <a:xfrm>
              <a:off x="4701894" y="1493874"/>
              <a:ext cx="2166000" cy="2166000"/>
            </a:xfrm>
            <a:prstGeom prst="ellipse">
              <a:avLst/>
            </a:prstGeom>
            <a:solidFill>
              <a:srgbClr val="0C814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0" name="Google Shape;80;p14"/>
            <p:cNvSpPr txBox="1"/>
            <p:nvPr/>
          </p:nvSpPr>
          <p:spPr>
            <a:xfrm>
              <a:off x="5295688" y="2220300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2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Predict next year’s energy usage based on increased temperatures</a:t>
              </a:r>
              <a:endParaRPr b="1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81" name="Google Shape;81;p14"/>
          <p:cNvSpPr/>
          <p:nvPr/>
        </p:nvSpPr>
        <p:spPr>
          <a:xfrm>
            <a:off x="4084680" y="1946241"/>
            <a:ext cx="1225800" cy="122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 txBox="1"/>
          <p:nvPr>
            <p:ph type="title"/>
          </p:nvPr>
        </p:nvSpPr>
        <p:spPr>
          <a:xfrm>
            <a:off x="145150" y="162750"/>
            <a:ext cx="90624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80"/>
              <a:t>Recommended Orientation of Solar Panels - SouthEast</a:t>
            </a:r>
            <a:endParaRPr sz="2680"/>
          </a:p>
        </p:txBody>
      </p:sp>
      <p:pic>
        <p:nvPicPr>
          <p:cNvPr id="215" name="Google Shape;21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4050" y="879676"/>
            <a:ext cx="6073234" cy="3749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2"/>
          <p:cNvSpPr/>
          <p:nvPr/>
        </p:nvSpPr>
        <p:spPr>
          <a:xfrm>
            <a:off x="6307025" y="3459125"/>
            <a:ext cx="811800" cy="11205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3"/>
          <p:cNvSpPr txBox="1"/>
          <p:nvPr>
            <p:ph type="title"/>
          </p:nvPr>
        </p:nvSpPr>
        <p:spPr>
          <a:xfrm>
            <a:off x="311700" y="2389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Size of Solar Panels - 11 kW DC</a:t>
            </a:r>
            <a:endParaRPr/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850" y="1176900"/>
            <a:ext cx="5791524" cy="357830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3"/>
          <p:cNvSpPr/>
          <p:nvPr/>
        </p:nvSpPr>
        <p:spPr>
          <a:xfrm>
            <a:off x="6096325" y="3105500"/>
            <a:ext cx="741000" cy="16497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311700" y="28250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Recommended Fuel Type of Pool Heater - Solar </a:t>
            </a:r>
            <a:endParaRPr/>
          </a:p>
        </p:txBody>
      </p:sp>
      <p:pic>
        <p:nvPicPr>
          <p:cNvPr id="229" name="Google Shape;2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375" y="908600"/>
            <a:ext cx="6564651" cy="4039801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4"/>
          <p:cNvSpPr/>
          <p:nvPr/>
        </p:nvSpPr>
        <p:spPr>
          <a:xfrm>
            <a:off x="4640850" y="2088125"/>
            <a:ext cx="1367400" cy="26115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3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Average Energy Consumption vs Range of Income</a:t>
            </a:r>
            <a:endParaRPr sz="2020"/>
          </a:p>
        </p:txBody>
      </p:sp>
      <p:pic>
        <p:nvPicPr>
          <p:cNvPr id="237" name="Google Shape;23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1750" y="1017450"/>
            <a:ext cx="5010150" cy="37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5"/>
          <p:cNvSpPr txBox="1"/>
          <p:nvPr>
            <p:ph idx="4294967295" type="subTitle"/>
          </p:nvPr>
        </p:nvSpPr>
        <p:spPr>
          <a:xfrm>
            <a:off x="6455625" y="2101200"/>
            <a:ext cx="2282700" cy="9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As household income range increases, the house typically uses more energy </a:t>
            </a:r>
            <a:endParaRPr sz="1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Secondary Recommendation - LED lights</a:t>
            </a:r>
            <a:endParaRPr/>
          </a:p>
        </p:txBody>
      </p:sp>
      <p:pic>
        <p:nvPicPr>
          <p:cNvPr id="244" name="Google Shape;24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3550" y="1017450"/>
            <a:ext cx="6356199" cy="398837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6"/>
          <p:cNvSpPr/>
          <p:nvPr/>
        </p:nvSpPr>
        <p:spPr>
          <a:xfrm>
            <a:off x="5536875" y="1455525"/>
            <a:ext cx="1757400" cy="3009000"/>
          </a:xfrm>
          <a:prstGeom prst="rect">
            <a:avLst/>
          </a:prstGeom>
          <a:noFill/>
          <a:ln cap="flat" cmpd="sng" w="19050">
            <a:solidFill>
              <a:srgbClr val="A729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ato Black"/>
                <a:ea typeface="Lato Black"/>
                <a:cs typeface="Lato Black"/>
                <a:sym typeface="Lato Black"/>
              </a:rPr>
              <a:t>Thank you!				</a:t>
            </a:r>
            <a:endParaRPr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251" name="Google Shape;25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4263" y="1756550"/>
            <a:ext cx="1215075" cy="11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/>
          <p:nvPr/>
        </p:nvSpPr>
        <p:spPr>
          <a:xfrm>
            <a:off x="1441250" y="1351900"/>
            <a:ext cx="1738500" cy="1639500"/>
          </a:xfrm>
          <a:prstGeom prst="roundRect">
            <a:avLst>
              <a:gd fmla="val 16667" name="adj"/>
            </a:avLst>
          </a:prstGeom>
          <a:solidFill>
            <a:srgbClr val="38761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House Data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3702750" y="1351900"/>
            <a:ext cx="1738500" cy="1639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Weather Data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5964250" y="1351900"/>
            <a:ext cx="1738500" cy="16395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Energy Data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89" name="Google Shape;89;p15"/>
          <p:cNvCxnSpPr/>
          <p:nvPr/>
        </p:nvCxnSpPr>
        <p:spPr>
          <a:xfrm flipH="1" rot="-5400000">
            <a:off x="5379198" y="2192500"/>
            <a:ext cx="685800" cy="2283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</p:cxnSp>
      <p:cxnSp>
        <p:nvCxnSpPr>
          <p:cNvPr id="90" name="Google Shape;90;p15"/>
          <p:cNvCxnSpPr/>
          <p:nvPr/>
        </p:nvCxnSpPr>
        <p:spPr>
          <a:xfrm rot="-5400000">
            <a:off x="3095900" y="2192500"/>
            <a:ext cx="685800" cy="2283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chemeClr val="dk2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91" name="Google Shape;91;p15"/>
          <p:cNvSpPr txBox="1"/>
          <p:nvPr/>
        </p:nvSpPr>
        <p:spPr>
          <a:xfrm>
            <a:off x="2495175" y="3477775"/>
            <a:ext cx="41616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Kept only July data (the hottest month)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Each house contains energy and weather information for each hour of July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We then aggregated by day for some modeling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2" name="Google Shape;92;p15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Data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 of City Energy Usage</a:t>
            </a:r>
            <a:endParaRPr/>
          </a:p>
        </p:txBody>
      </p:sp>
      <p:sp>
        <p:nvSpPr>
          <p:cNvPr id="98" name="Google Shape;98;p16"/>
          <p:cNvSpPr txBox="1"/>
          <p:nvPr>
            <p:ph idx="4294967295" type="subTitle"/>
          </p:nvPr>
        </p:nvSpPr>
        <p:spPr>
          <a:xfrm>
            <a:off x="6018050" y="1714575"/>
            <a:ext cx="2881500" cy="21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The data was collected from major cities in South Carolina like Charleston, Myrtle Beach, Hilton Head, etc.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 The cities with the highest energy usage include Goose Creek and North Charleston.</a:t>
            </a:r>
            <a:endParaRPr sz="1400"/>
          </a:p>
        </p:txBody>
      </p:sp>
      <p:grpSp>
        <p:nvGrpSpPr>
          <p:cNvPr id="99" name="Google Shape;99;p16"/>
          <p:cNvGrpSpPr/>
          <p:nvPr/>
        </p:nvGrpSpPr>
        <p:grpSpPr>
          <a:xfrm>
            <a:off x="167113" y="1017450"/>
            <a:ext cx="5919712" cy="3852550"/>
            <a:chOff x="167113" y="1017450"/>
            <a:chExt cx="5919712" cy="3852550"/>
          </a:xfrm>
        </p:grpSpPr>
        <p:grpSp>
          <p:nvGrpSpPr>
            <p:cNvPr id="100" name="Google Shape;100;p16"/>
            <p:cNvGrpSpPr/>
            <p:nvPr/>
          </p:nvGrpSpPr>
          <p:grpSpPr>
            <a:xfrm>
              <a:off x="167113" y="1017450"/>
              <a:ext cx="5919712" cy="3852550"/>
              <a:chOff x="167113" y="1017450"/>
              <a:chExt cx="5919712" cy="3852550"/>
            </a:xfrm>
          </p:grpSpPr>
          <p:pic>
            <p:nvPicPr>
              <p:cNvPr id="101" name="Google Shape;101;p16"/>
              <p:cNvPicPr preferRelativeResize="0"/>
              <p:nvPr/>
            </p:nvPicPr>
            <p:blipFill rotWithShape="1">
              <a:blip r:embed="rId3">
                <a:alphaModFix/>
              </a:blip>
              <a:srcRect b="0" l="14554" r="16598" t="0"/>
              <a:stretch/>
            </p:blipFill>
            <p:spPr>
              <a:xfrm>
                <a:off x="167113" y="1017450"/>
                <a:ext cx="5919712" cy="38525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2" name="Google Shape;102;p1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3910100" y="1925600"/>
                <a:ext cx="231450" cy="1653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3" name="Google Shape;103;p1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042150" y="1381025"/>
                <a:ext cx="231450" cy="1653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4" name="Google Shape;104;p16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3011250" y="1714575"/>
                <a:ext cx="231450" cy="1759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05" name="Google Shape;105;p1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1768675" y="3102200"/>
              <a:ext cx="237200" cy="859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Patterns in Energy Usage - Historical</a:t>
            </a:r>
            <a:endParaRPr/>
          </a:p>
        </p:txBody>
      </p:sp>
      <p:pic>
        <p:nvPicPr>
          <p:cNvPr id="111" name="Google Shape;11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700" y="1153025"/>
            <a:ext cx="7850600" cy="35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temperature increases, so does energy usage</a:t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9575" y="1314500"/>
            <a:ext cx="4404842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Visualizations</a:t>
            </a:r>
            <a:endParaRPr/>
          </a:p>
        </p:txBody>
      </p:sp>
      <p:pic>
        <p:nvPicPr>
          <p:cNvPr id="123" name="Google Shape;12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980475"/>
            <a:ext cx="1065099" cy="1010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9"/>
          <p:cNvPicPr preferRelativeResize="0"/>
          <p:nvPr/>
        </p:nvPicPr>
        <p:blipFill rotWithShape="1">
          <a:blip r:embed="rId4">
            <a:alphaModFix/>
          </a:blip>
          <a:srcRect b="8609" l="0" r="3633" t="0"/>
          <a:stretch/>
        </p:blipFill>
        <p:spPr>
          <a:xfrm>
            <a:off x="7775000" y="117450"/>
            <a:ext cx="1170975" cy="92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20"/>
              <a:t>Number of Bedrooms &amp; Energy</a:t>
            </a:r>
            <a:endParaRPr sz="2020"/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250" y="1072800"/>
            <a:ext cx="5010150" cy="37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>
            <p:ph idx="4294967295" type="subTitle"/>
          </p:nvPr>
        </p:nvSpPr>
        <p:spPr>
          <a:xfrm>
            <a:off x="6608025" y="2101200"/>
            <a:ext cx="2282700" cy="9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As the size of a house increases, so does the energy usage for the house</a:t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391350"/>
            <a:ext cx="8741700" cy="6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80"/>
              <a:t>Difference in Energy Consumption based on Roof Material</a:t>
            </a:r>
            <a:endParaRPr sz="2480"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225" y="1017450"/>
            <a:ext cx="6439849" cy="395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al">
  <a:themeElements>
    <a:clrScheme name="Coral">
      <a:dk1>
        <a:srgbClr val="93C47D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