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69888E-4858-4CBD-8A86-37F929056C3F}" type="datetimeFigureOut">
              <a:rPr lang="en-US" smtClean="0"/>
              <a:t>8/7/2024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136740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9888E-4858-4CBD-8A86-37F929056C3F}"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262307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9888E-4858-4CBD-8A86-37F929056C3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175747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9888E-4858-4CBD-8A86-37F929056C3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3615214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9888E-4858-4CBD-8A86-37F929056C3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1673141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9888E-4858-4CBD-8A86-37F929056C3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3916620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9888E-4858-4CBD-8A86-37F929056C3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3820102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9888E-4858-4CBD-8A86-37F929056C3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391409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9888E-4858-4CBD-8A86-37F929056C3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51839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9888E-4858-4CBD-8A86-37F929056C3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413247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9888E-4858-4CBD-8A86-37F929056C3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163439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69888E-4858-4CBD-8A86-37F929056C3F}"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87585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69888E-4858-4CBD-8A86-37F929056C3F}" type="datetimeFigureOut">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414133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69888E-4858-4CBD-8A86-37F929056C3F}"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116810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9888E-4858-4CBD-8A86-37F929056C3F}" type="datetimeFigureOut">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144061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9888E-4858-4CBD-8A86-37F929056C3F}"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234171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9888E-4858-4CBD-8A86-37F929056C3F}"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93E93-3A33-43EC-996F-D91739FAD349}" type="slidenum">
              <a:rPr lang="en-US" smtClean="0"/>
              <a:t>‹#›</a:t>
            </a:fld>
            <a:endParaRPr lang="en-US"/>
          </a:p>
        </p:txBody>
      </p:sp>
    </p:spTree>
    <p:extLst>
      <p:ext uri="{BB962C8B-B14F-4D97-AF65-F5344CB8AC3E}">
        <p14:creationId xmlns:p14="http://schemas.microsoft.com/office/powerpoint/2010/main" val="300746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69888E-4858-4CBD-8A86-37F929056C3F}" type="datetimeFigureOut">
              <a:rPr lang="en-US" smtClean="0"/>
              <a:t>8/7/2024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693E93-3A33-43EC-996F-D91739FAD349}" type="slidenum">
              <a:rPr lang="en-US" smtClean="0"/>
              <a:t>‹#›</a:t>
            </a:fld>
            <a:endParaRPr lang="en-US"/>
          </a:p>
        </p:txBody>
      </p:sp>
    </p:spTree>
    <p:extLst>
      <p:ext uri="{BB962C8B-B14F-4D97-AF65-F5344CB8AC3E}">
        <p14:creationId xmlns:p14="http://schemas.microsoft.com/office/powerpoint/2010/main" val="4058363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3356-2088-14F8-0A0E-AE4D5677BDD2}"/>
              </a:ext>
            </a:extLst>
          </p:cNvPr>
          <p:cNvSpPr>
            <a:spLocks noGrp="1"/>
          </p:cNvSpPr>
          <p:nvPr>
            <p:ph type="ctrTitle"/>
          </p:nvPr>
        </p:nvSpPr>
        <p:spPr/>
        <p:txBody>
          <a:bodyPr>
            <a:normAutofit fontScale="90000"/>
          </a:bodyPr>
          <a:lstStyle/>
          <a:p>
            <a:r>
              <a:rPr lang="en-US" b="1" dirty="0"/>
              <a:t>GPTCast: A Weather Language Model for Precipitation Nowcasting</a:t>
            </a:r>
          </a:p>
        </p:txBody>
      </p:sp>
      <p:sp>
        <p:nvSpPr>
          <p:cNvPr id="3" name="Subtitle 2">
            <a:extLst>
              <a:ext uri="{FF2B5EF4-FFF2-40B4-BE49-F238E27FC236}">
                <a16:creationId xmlns:a16="http://schemas.microsoft.com/office/drawing/2014/main" id="{030B0DDD-2ED9-3197-8A2C-8F71E5FA44CB}"/>
              </a:ext>
            </a:extLst>
          </p:cNvPr>
          <p:cNvSpPr>
            <a:spLocks noGrp="1"/>
          </p:cNvSpPr>
          <p:nvPr>
            <p:ph type="subTitle" idx="1"/>
          </p:nvPr>
        </p:nvSpPr>
        <p:spPr/>
        <p:txBody>
          <a:bodyPr/>
          <a:lstStyle/>
          <a:p>
            <a:endParaRPr lang="en-US" dirty="0"/>
          </a:p>
          <a:p>
            <a:r>
              <a:rPr lang="en-US" dirty="0"/>
              <a:t>- By Vaibhav Gaikwad</a:t>
            </a:r>
          </a:p>
        </p:txBody>
      </p:sp>
    </p:spTree>
    <p:extLst>
      <p:ext uri="{BB962C8B-B14F-4D97-AF65-F5344CB8AC3E}">
        <p14:creationId xmlns:p14="http://schemas.microsoft.com/office/powerpoint/2010/main" val="3885812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101B-FC32-355D-3E32-7AF34FF9CFC0}"/>
              </a:ext>
            </a:extLst>
          </p:cNvPr>
          <p:cNvSpPr>
            <a:spLocks noGrp="1"/>
          </p:cNvSpPr>
          <p:nvPr>
            <p:ph type="title"/>
          </p:nvPr>
        </p:nvSpPr>
        <p:spPr/>
        <p:txBody>
          <a:bodyPr/>
          <a:lstStyle/>
          <a:p>
            <a:r>
              <a:rPr lang="en-US" dirty="0"/>
              <a:t>Summary of Dataset Characteristics</a:t>
            </a:r>
          </a:p>
        </p:txBody>
      </p:sp>
      <p:pic>
        <p:nvPicPr>
          <p:cNvPr id="5" name="Content Placeholder 4">
            <a:extLst>
              <a:ext uri="{FF2B5EF4-FFF2-40B4-BE49-F238E27FC236}">
                <a16:creationId xmlns:a16="http://schemas.microsoft.com/office/drawing/2014/main" id="{B146F2EE-B5AB-75FD-D293-E045A503960F}"/>
              </a:ext>
            </a:extLst>
          </p:cNvPr>
          <p:cNvPicPr>
            <a:picLocks noGrp="1" noChangeAspect="1"/>
          </p:cNvPicPr>
          <p:nvPr>
            <p:ph idx="1"/>
          </p:nvPr>
        </p:nvPicPr>
        <p:blipFill>
          <a:blip r:embed="rId2"/>
          <a:stretch>
            <a:fillRect/>
          </a:stretch>
        </p:blipFill>
        <p:spPr>
          <a:xfrm>
            <a:off x="1484311" y="2438400"/>
            <a:ext cx="10018713" cy="3733800"/>
          </a:xfrm>
        </p:spPr>
      </p:pic>
    </p:spTree>
    <p:extLst>
      <p:ext uri="{BB962C8B-B14F-4D97-AF65-F5344CB8AC3E}">
        <p14:creationId xmlns:p14="http://schemas.microsoft.com/office/powerpoint/2010/main" val="293333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19" name="Group 18">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CEC99DC-5AF2-5095-2780-9A28687D2AB9}"/>
              </a:ext>
            </a:extLst>
          </p:cNvPr>
          <p:cNvSpPr>
            <a:spLocks noGrp="1"/>
          </p:cNvSpPr>
          <p:nvPr>
            <p:ph type="title"/>
          </p:nvPr>
        </p:nvSpPr>
        <p:spPr>
          <a:xfrm>
            <a:off x="1484312" y="685800"/>
            <a:ext cx="4278928" cy="2473036"/>
          </a:xfrm>
        </p:spPr>
        <p:txBody>
          <a:bodyPr vert="horz" lIns="91440" tIns="45720" rIns="91440" bIns="45720" rtlCol="0" anchor="ctr">
            <a:normAutofit fontScale="90000"/>
          </a:bodyPr>
          <a:lstStyle/>
          <a:p>
            <a:r>
              <a:rPr lang="en-US" dirty="0"/>
              <a:t>Average Energy spectra reconstruction performance</a:t>
            </a:r>
          </a:p>
        </p:txBody>
      </p:sp>
      <p:sp>
        <p:nvSpPr>
          <p:cNvPr id="4" name="Content Placeholder 3">
            <a:extLst>
              <a:ext uri="{FF2B5EF4-FFF2-40B4-BE49-F238E27FC236}">
                <a16:creationId xmlns:a16="http://schemas.microsoft.com/office/drawing/2014/main" id="{638D9129-ECCE-5EBD-8A6E-2F2BEB3DE80F}"/>
              </a:ext>
            </a:extLst>
          </p:cNvPr>
          <p:cNvSpPr>
            <a:spLocks noGrp="1"/>
          </p:cNvSpPr>
          <p:nvPr>
            <p:ph sz="half" idx="2"/>
          </p:nvPr>
        </p:nvSpPr>
        <p:spPr>
          <a:xfrm>
            <a:off x="1484310" y="3318164"/>
            <a:ext cx="4278929" cy="2473036"/>
          </a:xfrm>
        </p:spPr>
        <p:txBody>
          <a:bodyPr vert="horz" lIns="91440" tIns="45720" rIns="91440" bIns="45720" rtlCol="0" anchor="ctr">
            <a:normAutofit/>
          </a:bodyPr>
          <a:lstStyle/>
          <a:p>
            <a:pPr marL="0" indent="0">
              <a:buNone/>
            </a:pPr>
            <a:r>
              <a:rPr lang="en-US" dirty="0"/>
              <a:t>Comparison of radially averaged power spectral density reconstruction performance by adopting the MWAE loss function compared to MAE.</a:t>
            </a:r>
          </a:p>
        </p:txBody>
      </p:sp>
      <p:sp>
        <p:nvSpPr>
          <p:cNvPr id="27"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a number of objects&#10;&#10;Description automatically generated with medium confidence">
            <a:extLst>
              <a:ext uri="{FF2B5EF4-FFF2-40B4-BE49-F238E27FC236}">
                <a16:creationId xmlns:a16="http://schemas.microsoft.com/office/drawing/2014/main" id="{4646EEED-184F-33F6-9B76-DBDACBECBC0F}"/>
              </a:ext>
            </a:extLst>
          </p:cNvPr>
          <p:cNvPicPr>
            <a:picLocks noGrp="1" noChangeAspect="1"/>
          </p:cNvPicPr>
          <p:nvPr>
            <p:ph sz="half" idx="1"/>
          </p:nvPr>
        </p:nvPicPr>
        <p:blipFill>
          <a:blip r:embed="rId3"/>
          <a:stretch>
            <a:fillRect/>
          </a:stretch>
        </p:blipFill>
        <p:spPr>
          <a:xfrm>
            <a:off x="6434407" y="1583154"/>
            <a:ext cx="4744154" cy="3403930"/>
          </a:xfrm>
          <a:prstGeom prst="rect">
            <a:avLst/>
          </a:prstGeom>
        </p:spPr>
      </p:pic>
    </p:spTree>
    <p:extLst>
      <p:ext uri="{BB962C8B-B14F-4D97-AF65-F5344CB8AC3E}">
        <p14:creationId xmlns:p14="http://schemas.microsoft.com/office/powerpoint/2010/main" val="344890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9101-5C2C-2D2C-0128-07C3B99B084E}"/>
              </a:ext>
            </a:extLst>
          </p:cNvPr>
          <p:cNvSpPr>
            <a:spLocks noGrp="1"/>
          </p:cNvSpPr>
          <p:nvPr>
            <p:ph type="title"/>
          </p:nvPr>
        </p:nvSpPr>
        <p:spPr>
          <a:xfrm>
            <a:off x="1484311" y="685801"/>
            <a:ext cx="10018713" cy="1380506"/>
          </a:xfrm>
        </p:spPr>
        <p:txBody>
          <a:bodyPr/>
          <a:lstStyle/>
          <a:p>
            <a:r>
              <a:rPr lang="en-US" dirty="0"/>
              <a:t>SAL scores for Autoencoder with MAE and MWAE Loss</a:t>
            </a:r>
          </a:p>
        </p:txBody>
      </p:sp>
      <p:pic>
        <p:nvPicPr>
          <p:cNvPr id="5" name="Content Placeholder 4">
            <a:extLst>
              <a:ext uri="{FF2B5EF4-FFF2-40B4-BE49-F238E27FC236}">
                <a16:creationId xmlns:a16="http://schemas.microsoft.com/office/drawing/2014/main" id="{5E76D358-5C93-DD80-B0DD-53104B7BD97E}"/>
              </a:ext>
            </a:extLst>
          </p:cNvPr>
          <p:cNvPicPr>
            <a:picLocks noGrp="1" noChangeAspect="1"/>
          </p:cNvPicPr>
          <p:nvPr>
            <p:ph idx="1"/>
          </p:nvPr>
        </p:nvPicPr>
        <p:blipFill>
          <a:blip r:embed="rId2"/>
          <a:stretch>
            <a:fillRect/>
          </a:stretch>
        </p:blipFill>
        <p:spPr>
          <a:xfrm>
            <a:off x="2398817" y="2375065"/>
            <a:ext cx="8241474" cy="3797135"/>
          </a:xfrm>
        </p:spPr>
      </p:pic>
    </p:spTree>
    <p:extLst>
      <p:ext uri="{BB962C8B-B14F-4D97-AF65-F5344CB8AC3E}">
        <p14:creationId xmlns:p14="http://schemas.microsoft.com/office/powerpoint/2010/main" val="32128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9" name="Content Placeholder 8">
            <a:extLst>
              <a:ext uri="{FF2B5EF4-FFF2-40B4-BE49-F238E27FC236}">
                <a16:creationId xmlns:a16="http://schemas.microsoft.com/office/drawing/2014/main" id="{51C8EDCF-0B0D-CEB3-B884-4025E1057557}"/>
              </a:ext>
            </a:extLst>
          </p:cNvPr>
          <p:cNvSpPr>
            <a:spLocks noGrp="1"/>
          </p:cNvSpPr>
          <p:nvPr>
            <p:ph idx="1"/>
          </p:nvPr>
        </p:nvSpPr>
        <p:spPr>
          <a:xfrm>
            <a:off x="1484310" y="2666999"/>
            <a:ext cx="2812387" cy="3124201"/>
          </a:xfrm>
        </p:spPr>
        <p:txBody>
          <a:bodyPr anchor="t">
            <a:normAutofit fontScale="92500" lnSpcReduction="10000"/>
          </a:bodyPr>
          <a:lstStyle/>
          <a:p>
            <a:pPr marL="0" indent="0">
              <a:buNone/>
            </a:pPr>
            <a:r>
              <a:rPr lang="en-US" sz="2800" dirty="0"/>
              <a:t>CRPS (continuous ranked probability score) comparison of GPTCast and LINDA over the FTS (lower is better) at different lead times</a:t>
            </a:r>
            <a:endParaRPr lang="en-US" sz="3600" dirty="0"/>
          </a:p>
        </p:txBody>
      </p:sp>
      <p:sp>
        <p:nvSpPr>
          <p:cNvPr id="20"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990631F-B024-DB89-D16F-67D35394B5E6}"/>
              </a:ext>
            </a:extLst>
          </p:cNvPr>
          <p:cNvPicPr>
            <a:picLocks noChangeAspect="1"/>
          </p:cNvPicPr>
          <p:nvPr/>
        </p:nvPicPr>
        <p:blipFill>
          <a:blip r:embed="rId3"/>
          <a:srcRect l="1037" r="23167" b="-2"/>
          <a:stretch/>
        </p:blipFill>
        <p:spPr>
          <a:xfrm>
            <a:off x="4941202" y="1011765"/>
            <a:ext cx="6007847" cy="4546708"/>
          </a:xfrm>
          <a:prstGeom prst="rect">
            <a:avLst/>
          </a:prstGeom>
        </p:spPr>
      </p:pic>
    </p:spTree>
    <p:extLst>
      <p:ext uri="{BB962C8B-B14F-4D97-AF65-F5344CB8AC3E}">
        <p14:creationId xmlns:p14="http://schemas.microsoft.com/office/powerpoint/2010/main" val="318482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53EF-46DE-7CD4-2FE9-69B9BB13DD0D}"/>
              </a:ext>
            </a:extLst>
          </p:cNvPr>
          <p:cNvSpPr>
            <a:spLocks noGrp="1"/>
          </p:cNvSpPr>
          <p:nvPr>
            <p:ph type="title"/>
          </p:nvPr>
        </p:nvSpPr>
        <p:spPr/>
        <p:txBody>
          <a:bodyPr>
            <a:normAutofit/>
          </a:bodyPr>
          <a:lstStyle/>
          <a:p>
            <a:r>
              <a:rPr lang="en-US" sz="5400" b="1" dirty="0"/>
              <a:t>Conclusion</a:t>
            </a:r>
          </a:p>
        </p:txBody>
      </p:sp>
      <p:sp>
        <p:nvSpPr>
          <p:cNvPr id="3" name="Content Placeholder 2">
            <a:extLst>
              <a:ext uri="{FF2B5EF4-FFF2-40B4-BE49-F238E27FC236}">
                <a16:creationId xmlns:a16="http://schemas.microsoft.com/office/drawing/2014/main" id="{9A636429-81F3-625C-9006-E07275C8D9F0}"/>
              </a:ext>
            </a:extLst>
          </p:cNvPr>
          <p:cNvSpPr>
            <a:spLocks noGrp="1"/>
          </p:cNvSpPr>
          <p:nvPr>
            <p:ph idx="1"/>
          </p:nvPr>
        </p:nvSpPr>
        <p:spPr/>
        <p:txBody>
          <a:bodyPr>
            <a:normAutofit lnSpcReduction="10000"/>
          </a:bodyPr>
          <a:lstStyle/>
          <a:p>
            <a:r>
              <a:rPr lang="en-US" dirty="0"/>
              <a:t>GPTCast represents a significant advancement in precipitation nowcasting by adapting LLM architectures to weather forecasting. Its novel approach to tokenization and the use of a specialized reconstruction loss enable it to generate reliable and realistic forecasts, making it a valuable tool for operational meteorological services.</a:t>
            </a:r>
          </a:p>
          <a:p>
            <a:r>
              <a:rPr lang="en-US" dirty="0"/>
              <a:t>This comprehensive approach demonstrates the potential of adapting language models to the domain of weather forecasting, particularly for short-term precipitation predictions.</a:t>
            </a:r>
          </a:p>
        </p:txBody>
      </p:sp>
    </p:spTree>
    <p:extLst>
      <p:ext uri="{BB962C8B-B14F-4D97-AF65-F5344CB8AC3E}">
        <p14:creationId xmlns:p14="http://schemas.microsoft.com/office/powerpoint/2010/main" val="237809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F1FD-A817-B1BB-3692-8B81EC318209}"/>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46E81015-D725-36C6-02A2-29AA51198B94}"/>
              </a:ext>
            </a:extLst>
          </p:cNvPr>
          <p:cNvSpPr>
            <a:spLocks noGrp="1"/>
          </p:cNvSpPr>
          <p:nvPr>
            <p:ph idx="1"/>
          </p:nvPr>
        </p:nvSpPr>
        <p:spPr/>
        <p:txBody>
          <a:bodyPr>
            <a:normAutofit fontScale="92500" lnSpcReduction="20000"/>
          </a:bodyPr>
          <a:lstStyle/>
          <a:p>
            <a:pPr marL="0" indent="0">
              <a:buNone/>
            </a:pPr>
            <a:r>
              <a:rPr lang="en-US" sz="2600" b="1" dirty="0"/>
              <a:t>What is “Nowcasting?”</a:t>
            </a:r>
          </a:p>
          <a:p>
            <a:pPr marL="0" indent="0">
              <a:buNone/>
            </a:pPr>
            <a:r>
              <a:rPr lang="en-US" dirty="0"/>
              <a:t>A process of forecasting weather conditions in the very short term, typically within the next few hours, using current observations and data. It focuses on providing detailed, immediate weather predictions, especially for rapidly changing weather events like precipitation, storms, or fog.</a:t>
            </a:r>
          </a:p>
          <a:p>
            <a:pPr marL="0" indent="0">
              <a:buNone/>
            </a:pPr>
            <a:r>
              <a:rPr lang="en-US" sz="2600" b="1" dirty="0"/>
              <a:t>Importance</a:t>
            </a:r>
          </a:p>
          <a:p>
            <a:pPr marL="0" indent="0">
              <a:buNone/>
            </a:pPr>
            <a:r>
              <a:rPr lang="en-US" dirty="0"/>
              <a:t>Nowcasting provides real-time weather updates, crucial for managing severe weather events and ensuring public safety in aviation, transportation, and emergency responses.</a:t>
            </a:r>
          </a:p>
        </p:txBody>
      </p:sp>
    </p:spTree>
    <p:extLst>
      <p:ext uri="{BB962C8B-B14F-4D97-AF65-F5344CB8AC3E}">
        <p14:creationId xmlns:p14="http://schemas.microsoft.com/office/powerpoint/2010/main" val="124104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63CA-5D6B-3444-CFB4-2C29C39B094A}"/>
              </a:ext>
            </a:extLst>
          </p:cNvPr>
          <p:cNvSpPr>
            <a:spLocks noGrp="1"/>
          </p:cNvSpPr>
          <p:nvPr>
            <p:ph type="title"/>
          </p:nvPr>
        </p:nvSpPr>
        <p:spPr>
          <a:xfrm>
            <a:off x="1484311" y="685800"/>
            <a:ext cx="10018713" cy="988621"/>
          </a:xfrm>
        </p:spPr>
        <p:txBody>
          <a:bodyPr/>
          <a:lstStyle/>
          <a:p>
            <a:r>
              <a:rPr lang="en-US" dirty="0"/>
              <a:t>Current Methods in Nowcasting</a:t>
            </a:r>
          </a:p>
        </p:txBody>
      </p:sp>
      <p:sp>
        <p:nvSpPr>
          <p:cNvPr id="3" name="Content Placeholder 2">
            <a:extLst>
              <a:ext uri="{FF2B5EF4-FFF2-40B4-BE49-F238E27FC236}">
                <a16:creationId xmlns:a16="http://schemas.microsoft.com/office/drawing/2014/main" id="{167B2EFA-4E78-E41A-CE63-41C113456192}"/>
              </a:ext>
            </a:extLst>
          </p:cNvPr>
          <p:cNvSpPr>
            <a:spLocks noGrp="1"/>
          </p:cNvSpPr>
          <p:nvPr>
            <p:ph idx="1"/>
          </p:nvPr>
        </p:nvSpPr>
        <p:spPr>
          <a:xfrm>
            <a:off x="1484310" y="1674421"/>
            <a:ext cx="10018713" cy="4497779"/>
          </a:xfrm>
        </p:spPr>
        <p:txBody>
          <a:bodyPr>
            <a:normAutofit lnSpcReduction="10000"/>
          </a:bodyPr>
          <a:lstStyle/>
          <a:p>
            <a:pPr marL="0" indent="0">
              <a:buNone/>
            </a:pPr>
            <a:r>
              <a:rPr lang="en-US" b="1" dirty="0"/>
              <a:t>Extrapolation Techniques - </a:t>
            </a:r>
            <a:r>
              <a:rPr lang="en-US" dirty="0"/>
              <a:t>These methods predict future weather conditions by extending the movement and changes of current weather patterns.</a:t>
            </a:r>
          </a:p>
          <a:p>
            <a:pPr>
              <a:buFont typeface="Arial" panose="020B0604020202020204" pitchFamily="34" charset="0"/>
              <a:buChar char="•"/>
            </a:pPr>
            <a:r>
              <a:rPr lang="en-US" b="1" dirty="0"/>
              <a:t>Process</a:t>
            </a:r>
            <a:r>
              <a:rPr lang="en-US" dirty="0"/>
              <a:t>: Use radar and satellite data to track precipitation and cloud movements.</a:t>
            </a:r>
          </a:p>
          <a:p>
            <a:pPr>
              <a:buFont typeface="Arial" panose="020B0604020202020204" pitchFamily="34" charset="0"/>
              <a:buChar char="•"/>
            </a:pPr>
            <a:r>
              <a:rPr lang="en-US" b="1" dirty="0"/>
              <a:t>Strengths</a:t>
            </a:r>
            <a:r>
              <a:rPr lang="en-US" dirty="0"/>
              <a:t>:</a:t>
            </a:r>
          </a:p>
          <a:p>
            <a:pPr marL="742950" lvl="1" indent="-285750">
              <a:buFont typeface="Arial" panose="020B0604020202020204" pitchFamily="34" charset="0"/>
              <a:buChar char="•"/>
            </a:pPr>
            <a:r>
              <a:rPr lang="en-US" dirty="0"/>
              <a:t>Quick and computationally inexpensive.</a:t>
            </a:r>
          </a:p>
          <a:p>
            <a:pPr marL="742950" lvl="1" indent="-285750">
              <a:buFont typeface="Arial" panose="020B0604020202020204" pitchFamily="34" charset="0"/>
              <a:buChar char="•"/>
            </a:pPr>
            <a:r>
              <a:rPr lang="en-US" dirty="0"/>
              <a:t>Effective for short-term forecasts (up to 1-2 hours).</a:t>
            </a:r>
          </a:p>
          <a:p>
            <a:pPr>
              <a:buFont typeface="Arial" panose="020B0604020202020204" pitchFamily="34" charset="0"/>
              <a:buChar char="•"/>
            </a:pPr>
            <a:r>
              <a:rPr lang="en-US" b="1" dirty="0"/>
              <a:t>Limitations</a:t>
            </a:r>
            <a:r>
              <a:rPr lang="en-US" dirty="0"/>
              <a:t>:</a:t>
            </a:r>
          </a:p>
          <a:p>
            <a:pPr marL="742950" lvl="1" indent="-285750">
              <a:buFont typeface="Arial" panose="020B0604020202020204" pitchFamily="34" charset="0"/>
              <a:buChar char="•"/>
            </a:pPr>
            <a:r>
              <a:rPr lang="en-US" dirty="0"/>
              <a:t>Accuracy decreases rapidly with time.</a:t>
            </a:r>
          </a:p>
          <a:p>
            <a:pPr marL="742950" lvl="1" indent="-285750">
              <a:buFont typeface="Arial" panose="020B0604020202020204" pitchFamily="34" charset="0"/>
              <a:buChar char="•"/>
            </a:pPr>
            <a:r>
              <a:rPr lang="en-US" dirty="0"/>
              <a:t>Struggles with predicting the initiation or dissipation of weather events.</a:t>
            </a:r>
          </a:p>
        </p:txBody>
      </p:sp>
    </p:spTree>
    <p:extLst>
      <p:ext uri="{BB962C8B-B14F-4D97-AF65-F5344CB8AC3E}">
        <p14:creationId xmlns:p14="http://schemas.microsoft.com/office/powerpoint/2010/main" val="428501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0A0A-2311-4F37-256F-815523F7C6FF}"/>
              </a:ext>
            </a:extLst>
          </p:cNvPr>
          <p:cNvSpPr>
            <a:spLocks noGrp="1"/>
          </p:cNvSpPr>
          <p:nvPr>
            <p:ph type="title"/>
          </p:nvPr>
        </p:nvSpPr>
        <p:spPr>
          <a:xfrm>
            <a:off x="1484311" y="685800"/>
            <a:ext cx="10018713" cy="976745"/>
          </a:xfrm>
        </p:spPr>
        <p:txBody>
          <a:bodyPr/>
          <a:lstStyle/>
          <a:p>
            <a:r>
              <a:rPr lang="en-US" dirty="0"/>
              <a:t>Current Methods in Nowcasting</a:t>
            </a:r>
          </a:p>
        </p:txBody>
      </p:sp>
      <p:sp>
        <p:nvSpPr>
          <p:cNvPr id="3" name="Content Placeholder 2">
            <a:extLst>
              <a:ext uri="{FF2B5EF4-FFF2-40B4-BE49-F238E27FC236}">
                <a16:creationId xmlns:a16="http://schemas.microsoft.com/office/drawing/2014/main" id="{F6A31569-7717-C8C3-C807-4F2232BD60AA}"/>
              </a:ext>
            </a:extLst>
          </p:cNvPr>
          <p:cNvSpPr>
            <a:spLocks noGrp="1"/>
          </p:cNvSpPr>
          <p:nvPr>
            <p:ph idx="1"/>
          </p:nvPr>
        </p:nvSpPr>
        <p:spPr>
          <a:xfrm>
            <a:off x="1484310" y="1531917"/>
            <a:ext cx="10018713" cy="4640283"/>
          </a:xfrm>
        </p:spPr>
        <p:txBody>
          <a:bodyPr>
            <a:normAutofit fontScale="92500" lnSpcReduction="10000"/>
          </a:bodyPr>
          <a:lstStyle/>
          <a:p>
            <a:pPr marL="0" indent="0">
              <a:buNone/>
            </a:pPr>
            <a:r>
              <a:rPr lang="en-US" b="1" dirty="0"/>
              <a:t>Numerical Weather Prediction (NWP) Models - </a:t>
            </a:r>
            <a:r>
              <a:rPr lang="en-US" dirty="0"/>
              <a:t>Use mathematical models of the atmosphere to simulate weather conditions.</a:t>
            </a:r>
          </a:p>
          <a:p>
            <a:pPr>
              <a:buFont typeface="Arial" panose="020B0604020202020204" pitchFamily="34" charset="0"/>
              <a:buChar char="•"/>
            </a:pPr>
            <a:r>
              <a:rPr lang="en-US" b="1" dirty="0"/>
              <a:t>Process</a:t>
            </a:r>
            <a:r>
              <a:rPr lang="en-US" dirty="0"/>
              <a:t>:</a:t>
            </a:r>
          </a:p>
          <a:p>
            <a:pPr marL="742950" lvl="1" indent="-285750">
              <a:buFont typeface="Arial" panose="020B0604020202020204" pitchFamily="34" charset="0"/>
              <a:buChar char="•"/>
            </a:pPr>
            <a:r>
              <a:rPr lang="en-US" dirty="0"/>
              <a:t>Solve complex equations governing atmospheric dynamics.</a:t>
            </a:r>
          </a:p>
          <a:p>
            <a:pPr marL="742950" lvl="1" indent="-285750">
              <a:buFont typeface="Arial" panose="020B0604020202020204" pitchFamily="34" charset="0"/>
              <a:buChar char="•"/>
            </a:pPr>
            <a:r>
              <a:rPr lang="en-US" dirty="0"/>
              <a:t>Require substantial computational power and data assimilation.</a:t>
            </a:r>
          </a:p>
          <a:p>
            <a:pPr>
              <a:buFont typeface="Arial" panose="020B0604020202020204" pitchFamily="34" charset="0"/>
              <a:buChar char="•"/>
            </a:pPr>
            <a:r>
              <a:rPr lang="en-US" b="1" dirty="0"/>
              <a:t>Strengths</a:t>
            </a:r>
            <a:r>
              <a:rPr lang="en-US" dirty="0"/>
              <a:t>:</a:t>
            </a:r>
          </a:p>
          <a:p>
            <a:pPr marL="742950" lvl="1" indent="-285750">
              <a:buFont typeface="Arial" panose="020B0604020202020204" pitchFamily="34" charset="0"/>
              <a:buChar char="•"/>
            </a:pPr>
            <a:r>
              <a:rPr lang="en-US" dirty="0"/>
              <a:t>Can provide detailed forecasts for longer periods (up to several days).</a:t>
            </a:r>
          </a:p>
          <a:p>
            <a:pPr marL="742950" lvl="1" indent="-285750">
              <a:buFont typeface="Arial" panose="020B0604020202020204" pitchFamily="34" charset="0"/>
              <a:buChar char="•"/>
            </a:pPr>
            <a:r>
              <a:rPr lang="en-US" dirty="0"/>
              <a:t>Incorporate a wide range of atmospheric processes.</a:t>
            </a:r>
          </a:p>
          <a:p>
            <a:pPr>
              <a:buFont typeface="Arial" panose="020B0604020202020204" pitchFamily="34" charset="0"/>
              <a:buChar char="•"/>
            </a:pPr>
            <a:r>
              <a:rPr lang="en-US" b="1" dirty="0"/>
              <a:t>Limitations</a:t>
            </a:r>
            <a:r>
              <a:rPr lang="en-US" dirty="0"/>
              <a:t>:</a:t>
            </a:r>
          </a:p>
          <a:p>
            <a:pPr marL="742950" lvl="1" indent="-285750">
              <a:buFont typeface="Arial" panose="020B0604020202020204" pitchFamily="34" charset="0"/>
              <a:buChar char="•"/>
            </a:pPr>
            <a:r>
              <a:rPr lang="en-US" dirty="0"/>
              <a:t>Computationally intensive and time-consuming.</a:t>
            </a:r>
          </a:p>
          <a:p>
            <a:pPr marL="742950" lvl="1" indent="-285750">
              <a:buFont typeface="Arial" panose="020B0604020202020204" pitchFamily="34" charset="0"/>
              <a:buChar char="•"/>
            </a:pPr>
            <a:r>
              <a:rPr lang="en-US" dirty="0"/>
              <a:t>Limited spatial resolution may miss small-scale, localized events.</a:t>
            </a:r>
          </a:p>
        </p:txBody>
      </p:sp>
    </p:spTree>
    <p:extLst>
      <p:ext uri="{BB962C8B-B14F-4D97-AF65-F5344CB8AC3E}">
        <p14:creationId xmlns:p14="http://schemas.microsoft.com/office/powerpoint/2010/main" val="258045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F4EF-BCED-E997-22FB-73EF4958B770}"/>
              </a:ext>
            </a:extLst>
          </p:cNvPr>
          <p:cNvSpPr>
            <a:spLocks noGrp="1"/>
          </p:cNvSpPr>
          <p:nvPr>
            <p:ph type="title"/>
          </p:nvPr>
        </p:nvSpPr>
        <p:spPr>
          <a:xfrm>
            <a:off x="1484311" y="685800"/>
            <a:ext cx="10018713" cy="1178627"/>
          </a:xfrm>
        </p:spPr>
        <p:txBody>
          <a:bodyPr/>
          <a:lstStyle/>
          <a:p>
            <a:r>
              <a:rPr lang="en-US" dirty="0"/>
              <a:t>Challenges Faced</a:t>
            </a:r>
          </a:p>
        </p:txBody>
      </p:sp>
      <p:sp>
        <p:nvSpPr>
          <p:cNvPr id="3" name="Content Placeholder 2">
            <a:extLst>
              <a:ext uri="{FF2B5EF4-FFF2-40B4-BE49-F238E27FC236}">
                <a16:creationId xmlns:a16="http://schemas.microsoft.com/office/drawing/2014/main" id="{491F46B1-27A6-BFE7-8087-54DBD4864F42}"/>
              </a:ext>
            </a:extLst>
          </p:cNvPr>
          <p:cNvSpPr>
            <a:spLocks noGrp="1"/>
          </p:cNvSpPr>
          <p:nvPr>
            <p:ph idx="1"/>
          </p:nvPr>
        </p:nvSpPr>
        <p:spPr>
          <a:xfrm>
            <a:off x="1484310" y="1864426"/>
            <a:ext cx="10018713" cy="4500747"/>
          </a:xfrm>
        </p:spPr>
        <p:txBody>
          <a:bodyPr/>
          <a:lstStyle/>
          <a:p>
            <a:pPr marL="0" indent="0">
              <a:buNone/>
            </a:pPr>
            <a:r>
              <a:rPr lang="en-US" b="1" dirty="0"/>
              <a:t>High-Intensity, Localized Precipitation Events</a:t>
            </a:r>
            <a:r>
              <a:rPr lang="en-US" dirty="0"/>
              <a:t>:</a:t>
            </a:r>
          </a:p>
          <a:p>
            <a:pPr>
              <a:buFont typeface="Arial" panose="020B0604020202020204" pitchFamily="34" charset="0"/>
              <a:buChar char="•"/>
            </a:pPr>
            <a:r>
              <a:rPr lang="en-US" b="1" dirty="0"/>
              <a:t>Nature</a:t>
            </a:r>
            <a:r>
              <a:rPr lang="en-US" dirty="0"/>
              <a:t>: These events can develop and dissipate quickly, often in small areas.</a:t>
            </a:r>
          </a:p>
          <a:p>
            <a:pPr>
              <a:buFont typeface="Arial" panose="020B0604020202020204" pitchFamily="34" charset="0"/>
              <a:buChar char="•"/>
            </a:pPr>
            <a:r>
              <a:rPr lang="en-US" b="1" dirty="0"/>
              <a:t>Impact</a:t>
            </a:r>
            <a:r>
              <a:rPr lang="en-US" dirty="0"/>
              <a:t>: Can cause flash floods, landslides, and severe weather conditions.</a:t>
            </a:r>
          </a:p>
          <a:p>
            <a:pPr>
              <a:buFont typeface="Arial" panose="020B0604020202020204" pitchFamily="34" charset="0"/>
              <a:buChar char="•"/>
            </a:pPr>
            <a:r>
              <a:rPr lang="en-US" b="1" dirty="0"/>
              <a:t>Difficulty in Prediction</a:t>
            </a:r>
            <a:r>
              <a:rPr lang="en-US" dirty="0"/>
              <a:t>:</a:t>
            </a:r>
          </a:p>
          <a:p>
            <a:pPr marL="742950" lvl="1" indent="-285750">
              <a:buFont typeface="Arial" panose="020B0604020202020204" pitchFamily="34" charset="0"/>
              <a:buChar char="•"/>
            </a:pPr>
            <a:r>
              <a:rPr lang="en-US" dirty="0"/>
              <a:t>Traditional methods may lack the resolution or speed to capture these events accurately.</a:t>
            </a:r>
          </a:p>
          <a:p>
            <a:pPr marL="742950" lvl="1" indent="-285750">
              <a:buFont typeface="Arial" panose="020B0604020202020204" pitchFamily="34" charset="0"/>
              <a:buChar char="•"/>
            </a:pPr>
            <a:r>
              <a:rPr lang="en-US" dirty="0"/>
              <a:t>Require high-resolution data and rapid processing to predict effectively.</a:t>
            </a:r>
          </a:p>
          <a:p>
            <a:endParaRPr lang="en-US" dirty="0"/>
          </a:p>
        </p:txBody>
      </p:sp>
    </p:spTree>
    <p:extLst>
      <p:ext uri="{BB962C8B-B14F-4D97-AF65-F5344CB8AC3E}">
        <p14:creationId xmlns:p14="http://schemas.microsoft.com/office/powerpoint/2010/main" val="56253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764E-44B1-F438-0E54-AFA71DC72870}"/>
              </a:ext>
            </a:extLst>
          </p:cNvPr>
          <p:cNvSpPr>
            <a:spLocks noGrp="1"/>
          </p:cNvSpPr>
          <p:nvPr>
            <p:ph type="title"/>
          </p:nvPr>
        </p:nvSpPr>
        <p:spPr>
          <a:xfrm>
            <a:off x="1484311" y="685801"/>
            <a:ext cx="10018713" cy="1071748"/>
          </a:xfrm>
        </p:spPr>
        <p:txBody>
          <a:bodyPr/>
          <a:lstStyle/>
          <a:p>
            <a:r>
              <a:rPr lang="en-US" b="1" dirty="0"/>
              <a:t>GPTCast Model Architecture</a:t>
            </a:r>
            <a:endParaRPr lang="en-US" dirty="0"/>
          </a:p>
        </p:txBody>
      </p:sp>
      <p:sp>
        <p:nvSpPr>
          <p:cNvPr id="3" name="Content Placeholder 2">
            <a:extLst>
              <a:ext uri="{FF2B5EF4-FFF2-40B4-BE49-F238E27FC236}">
                <a16:creationId xmlns:a16="http://schemas.microsoft.com/office/drawing/2014/main" id="{E5D3B004-735F-FFB2-4C11-1620149A9582}"/>
              </a:ext>
            </a:extLst>
          </p:cNvPr>
          <p:cNvSpPr>
            <a:spLocks noGrp="1"/>
          </p:cNvSpPr>
          <p:nvPr>
            <p:ph idx="1"/>
          </p:nvPr>
        </p:nvSpPr>
        <p:spPr>
          <a:xfrm>
            <a:off x="1484310" y="2185061"/>
            <a:ext cx="10018713" cy="4370118"/>
          </a:xfrm>
        </p:spPr>
        <p:txBody>
          <a:bodyPr>
            <a:normAutofit/>
          </a:bodyPr>
          <a:lstStyle/>
          <a:p>
            <a:pPr marL="0" indent="0">
              <a:buNone/>
            </a:pPr>
            <a:r>
              <a:rPr lang="en-US" dirty="0"/>
              <a:t>The GPTCast model consists of two main components:</a:t>
            </a:r>
          </a:p>
          <a:p>
            <a:pPr>
              <a:buFont typeface="+mj-lt"/>
              <a:buAutoNum type="arabicPeriod"/>
            </a:pPr>
            <a:r>
              <a:rPr lang="en-US" b="1" dirty="0"/>
              <a:t> Spatial Tokenizer</a:t>
            </a:r>
            <a:r>
              <a:rPr lang="en-US" dirty="0"/>
              <a:t>: This component compresses and discretizes radar images into a finite set of tokens using a Quantized Variational Autoencoder (VQGAN). It employs a novel reconstruction loss called Magnitude Weighted Absolute Error (MWAE) to focus on high rainfall rates and improve the reconstruction of precipitation patterns.</a:t>
            </a:r>
          </a:p>
          <a:p>
            <a:pPr>
              <a:buFont typeface="+mj-lt"/>
              <a:buAutoNum type="arabicPeriod"/>
            </a:pPr>
            <a:r>
              <a:rPr lang="en-US" b="1" dirty="0"/>
              <a:t> Spatiotemporal Forecaster</a:t>
            </a:r>
            <a:r>
              <a:rPr lang="en-US" dirty="0"/>
              <a:t>: This is a modified GPT-2 model trained on sequences of tokens representing spatiotemporal contexts of precipitation data. It learns the evolutionary dynamics of precipitation and outputs probabilities over the codebook for the next expected token.</a:t>
            </a:r>
          </a:p>
          <a:p>
            <a:endParaRPr lang="en-US" dirty="0"/>
          </a:p>
        </p:txBody>
      </p:sp>
    </p:spTree>
    <p:extLst>
      <p:ext uri="{BB962C8B-B14F-4D97-AF65-F5344CB8AC3E}">
        <p14:creationId xmlns:p14="http://schemas.microsoft.com/office/powerpoint/2010/main" val="320887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246D-2DE5-CF32-C7EB-EFFC50090F75}"/>
              </a:ext>
            </a:extLst>
          </p:cNvPr>
          <p:cNvSpPr>
            <a:spLocks noGrp="1"/>
          </p:cNvSpPr>
          <p:nvPr>
            <p:ph type="title"/>
          </p:nvPr>
        </p:nvSpPr>
        <p:spPr>
          <a:xfrm>
            <a:off x="1484311" y="685800"/>
            <a:ext cx="10018713" cy="1191861"/>
          </a:xfrm>
        </p:spPr>
        <p:txBody>
          <a:bodyPr/>
          <a:lstStyle/>
          <a:p>
            <a:r>
              <a:rPr lang="en-US" dirty="0"/>
              <a:t>The Spatial Tokenizer Architecture</a:t>
            </a:r>
          </a:p>
        </p:txBody>
      </p:sp>
      <p:pic>
        <p:nvPicPr>
          <p:cNvPr id="8" name="Content Placeholder 7">
            <a:extLst>
              <a:ext uri="{FF2B5EF4-FFF2-40B4-BE49-F238E27FC236}">
                <a16:creationId xmlns:a16="http://schemas.microsoft.com/office/drawing/2014/main" id="{4A83D110-63DE-6B44-FE2E-7586279968D0}"/>
              </a:ext>
            </a:extLst>
          </p:cNvPr>
          <p:cNvPicPr>
            <a:picLocks noGrp="1" noChangeAspect="1"/>
          </p:cNvPicPr>
          <p:nvPr>
            <p:ph sz="half" idx="1"/>
          </p:nvPr>
        </p:nvPicPr>
        <p:blipFill>
          <a:blip r:embed="rId2"/>
          <a:stretch>
            <a:fillRect/>
          </a:stretch>
        </p:blipFill>
        <p:spPr>
          <a:xfrm>
            <a:off x="1484313" y="1877661"/>
            <a:ext cx="6891868" cy="4000625"/>
          </a:xfrm>
        </p:spPr>
      </p:pic>
      <p:sp>
        <p:nvSpPr>
          <p:cNvPr id="4" name="Content Placeholder 3">
            <a:extLst>
              <a:ext uri="{FF2B5EF4-FFF2-40B4-BE49-F238E27FC236}">
                <a16:creationId xmlns:a16="http://schemas.microsoft.com/office/drawing/2014/main" id="{B2585EF0-C894-E87B-601B-C17BDEE5583A}"/>
              </a:ext>
            </a:extLst>
          </p:cNvPr>
          <p:cNvSpPr>
            <a:spLocks noGrp="1"/>
          </p:cNvSpPr>
          <p:nvPr>
            <p:ph sz="half" idx="2"/>
          </p:nvPr>
        </p:nvSpPr>
        <p:spPr>
          <a:xfrm>
            <a:off x="8376183" y="1877661"/>
            <a:ext cx="3126839" cy="3913539"/>
          </a:xfrm>
        </p:spPr>
        <p:txBody>
          <a:bodyPr>
            <a:normAutofit/>
          </a:bodyPr>
          <a:lstStyle/>
          <a:p>
            <a:pPr marL="0" indent="0">
              <a:buNone/>
            </a:pPr>
            <a:r>
              <a:rPr lang="en-US" sz="2400" dirty="0"/>
              <a:t>The three loss terms are enclosed in boxes with green borders. The blue square [</a:t>
            </a:r>
            <a:r>
              <a:rPr lang="en-US" sz="2400" dirty="0" err="1"/>
              <a:t>i</a:t>
            </a:r>
            <a:r>
              <a:rPr lang="en-US" sz="2400" dirty="0"/>
              <a:t>] is the input image, the yellow square [o] is the reconstructed autoencoder output.</a:t>
            </a:r>
          </a:p>
        </p:txBody>
      </p:sp>
    </p:spTree>
    <p:extLst>
      <p:ext uri="{BB962C8B-B14F-4D97-AF65-F5344CB8AC3E}">
        <p14:creationId xmlns:p14="http://schemas.microsoft.com/office/powerpoint/2010/main" val="196081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20" name="Group 19">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FE7B246D-2DE5-CF32-C7EB-EFFC50090F75}"/>
              </a:ext>
            </a:extLst>
          </p:cNvPr>
          <p:cNvSpPr>
            <a:spLocks noGrp="1"/>
          </p:cNvSpPr>
          <p:nvPr>
            <p:ph type="title"/>
          </p:nvPr>
        </p:nvSpPr>
        <p:spPr>
          <a:xfrm>
            <a:off x="1484312" y="685800"/>
            <a:ext cx="2812385" cy="2743200"/>
          </a:xfrm>
        </p:spPr>
        <p:txBody>
          <a:bodyPr vert="horz" lIns="91440" tIns="45720" rIns="91440" bIns="45720" rtlCol="0" anchor="ctr">
            <a:normAutofit/>
          </a:bodyPr>
          <a:lstStyle/>
          <a:p>
            <a:r>
              <a:rPr lang="en-US" sz="2800" dirty="0"/>
              <a:t>The Spatiotemporal Forecaster Architecture</a:t>
            </a:r>
            <a:endParaRPr lang="en-US" sz="5400" dirty="0"/>
          </a:p>
        </p:txBody>
      </p:sp>
      <p:sp>
        <p:nvSpPr>
          <p:cNvPr id="4" name="Content Placeholder 3">
            <a:extLst>
              <a:ext uri="{FF2B5EF4-FFF2-40B4-BE49-F238E27FC236}">
                <a16:creationId xmlns:a16="http://schemas.microsoft.com/office/drawing/2014/main" id="{B2585EF0-C894-E87B-601B-C17BDEE5583A}"/>
              </a:ext>
            </a:extLst>
          </p:cNvPr>
          <p:cNvSpPr>
            <a:spLocks noGrp="1"/>
          </p:cNvSpPr>
          <p:nvPr>
            <p:ph sz="half" idx="2"/>
          </p:nvPr>
        </p:nvSpPr>
        <p:spPr>
          <a:xfrm>
            <a:off x="1484310" y="3429000"/>
            <a:ext cx="2812387" cy="2362200"/>
          </a:xfrm>
        </p:spPr>
        <p:txBody>
          <a:bodyPr vert="horz" lIns="91440" tIns="45720" rIns="91440" bIns="45720" rtlCol="0" anchor="ctr">
            <a:normAutofit/>
          </a:bodyPr>
          <a:lstStyle/>
          <a:p>
            <a:pPr marL="0" indent="0">
              <a:buNone/>
            </a:pPr>
            <a:r>
              <a:rPr lang="en-US" dirty="0"/>
              <a:t>During the training of the forecaster the tokenizer encoder (E) weights are frozen. </a:t>
            </a:r>
          </a:p>
        </p:txBody>
      </p:sp>
      <p:sp>
        <p:nvSpPr>
          <p:cNvPr id="28"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diagram of a computer algorithm&#10;&#10;Description automatically generated">
            <a:extLst>
              <a:ext uri="{FF2B5EF4-FFF2-40B4-BE49-F238E27FC236}">
                <a16:creationId xmlns:a16="http://schemas.microsoft.com/office/drawing/2014/main" id="{F7AA167B-8A87-7A23-2ED6-B55F71AB2BCE}"/>
              </a:ext>
            </a:extLst>
          </p:cNvPr>
          <p:cNvPicPr>
            <a:picLocks noGrp="1" noChangeAspect="1"/>
          </p:cNvPicPr>
          <p:nvPr>
            <p:ph sz="half" idx="1"/>
          </p:nvPr>
        </p:nvPicPr>
        <p:blipFill>
          <a:blip r:embed="rId3"/>
          <a:stretch>
            <a:fillRect/>
          </a:stretch>
        </p:blipFill>
        <p:spPr>
          <a:xfrm>
            <a:off x="4941202" y="2123411"/>
            <a:ext cx="6237359" cy="2323415"/>
          </a:xfrm>
          <a:prstGeom prst="rect">
            <a:avLst/>
          </a:prstGeom>
        </p:spPr>
      </p:pic>
    </p:spTree>
    <p:extLst>
      <p:ext uri="{BB962C8B-B14F-4D97-AF65-F5344CB8AC3E}">
        <p14:creationId xmlns:p14="http://schemas.microsoft.com/office/powerpoint/2010/main" val="185589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19" name="Group 18">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8621B49F-665A-1F61-D841-7B7FFB12216D}"/>
              </a:ext>
            </a:extLst>
          </p:cNvPr>
          <p:cNvSpPr>
            <a:spLocks noGrp="1"/>
          </p:cNvSpPr>
          <p:nvPr>
            <p:ph type="title"/>
          </p:nvPr>
        </p:nvSpPr>
        <p:spPr>
          <a:xfrm>
            <a:off x="1484312" y="685800"/>
            <a:ext cx="2812385" cy="1752599"/>
          </a:xfrm>
        </p:spPr>
        <p:txBody>
          <a:bodyPr vert="horz" lIns="91440" tIns="45720" rIns="91440" bIns="45720" rtlCol="0" anchor="ctr">
            <a:normAutofit/>
          </a:bodyPr>
          <a:lstStyle/>
          <a:p>
            <a:r>
              <a:rPr lang="en-US" sz="2400" dirty="0"/>
              <a:t>The GPTCast architecture during inference</a:t>
            </a:r>
            <a:endParaRPr lang="en-US" sz="3200" dirty="0"/>
          </a:p>
        </p:txBody>
      </p:sp>
      <p:sp>
        <p:nvSpPr>
          <p:cNvPr id="4" name="Text Placeholder 3">
            <a:extLst>
              <a:ext uri="{FF2B5EF4-FFF2-40B4-BE49-F238E27FC236}">
                <a16:creationId xmlns:a16="http://schemas.microsoft.com/office/drawing/2014/main" id="{F0379D4B-743B-CFE4-EEAB-DBEFC0F90CBF}"/>
              </a:ext>
            </a:extLst>
          </p:cNvPr>
          <p:cNvSpPr>
            <a:spLocks noGrp="1"/>
          </p:cNvSpPr>
          <p:nvPr>
            <p:ph type="body" sz="half" idx="2"/>
          </p:nvPr>
        </p:nvSpPr>
        <p:spPr>
          <a:xfrm>
            <a:off x="1484310" y="2666999"/>
            <a:ext cx="2812387" cy="3124201"/>
          </a:xfrm>
        </p:spPr>
        <p:txBody>
          <a:bodyPr vert="horz" lIns="91440" tIns="45720" rIns="91440" bIns="45720" rtlCol="0" anchor="ctr">
            <a:normAutofit fontScale="92500" lnSpcReduction="20000"/>
          </a:bodyPr>
          <a:lstStyle/>
          <a:p>
            <a:pPr algn="l"/>
            <a:r>
              <a:rPr lang="en-US" sz="2000" dirty="0"/>
              <a:t>The trained tokenizer and forecaster are combined (Tokenizer encoder (E) -&gt; Forecaster -&gt; Tokenizer decoder (G)) to generate forecasts. In the standard unconditional setting, the next token is chosen by applying a multinomial draw over the codebook probabilities to generate different ensemble members. </a:t>
            </a:r>
            <a:endParaRPr lang="en-US" sz="1800" dirty="0"/>
          </a:p>
        </p:txBody>
      </p:sp>
      <p:sp>
        <p:nvSpPr>
          <p:cNvPr id="27"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graph&#10;&#10;Description automatically generated">
            <a:extLst>
              <a:ext uri="{FF2B5EF4-FFF2-40B4-BE49-F238E27FC236}">
                <a16:creationId xmlns:a16="http://schemas.microsoft.com/office/drawing/2014/main" id="{16289185-B006-BEE4-6CD7-BD98592A7CA4}"/>
              </a:ext>
            </a:extLst>
          </p:cNvPr>
          <p:cNvPicPr>
            <a:picLocks noGrp="1" noChangeAspect="1"/>
          </p:cNvPicPr>
          <p:nvPr>
            <p:ph idx="1"/>
          </p:nvPr>
        </p:nvPicPr>
        <p:blipFill>
          <a:blip r:embed="rId3"/>
          <a:stretch>
            <a:fillRect/>
          </a:stretch>
        </p:blipFill>
        <p:spPr>
          <a:xfrm>
            <a:off x="4941202" y="2521043"/>
            <a:ext cx="6237359" cy="1528152"/>
          </a:xfrm>
          <a:prstGeom prst="rect">
            <a:avLst/>
          </a:prstGeom>
        </p:spPr>
      </p:pic>
    </p:spTree>
    <p:extLst>
      <p:ext uri="{BB962C8B-B14F-4D97-AF65-F5344CB8AC3E}">
        <p14:creationId xmlns:p14="http://schemas.microsoft.com/office/powerpoint/2010/main" val="1651079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205</TotalTime>
  <Words>667</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GPTCast: A Weather Language Model for Precipitation Nowcasting</vt:lpstr>
      <vt:lpstr>Introduction</vt:lpstr>
      <vt:lpstr>Current Methods in Nowcasting</vt:lpstr>
      <vt:lpstr>Current Methods in Nowcasting</vt:lpstr>
      <vt:lpstr>Challenges Faced</vt:lpstr>
      <vt:lpstr>GPTCast Model Architecture</vt:lpstr>
      <vt:lpstr>The Spatial Tokenizer Architecture</vt:lpstr>
      <vt:lpstr>The Spatiotemporal Forecaster Architecture</vt:lpstr>
      <vt:lpstr>The GPTCast architecture during inference</vt:lpstr>
      <vt:lpstr>Summary of Dataset Characteristics</vt:lpstr>
      <vt:lpstr>Average Energy spectra reconstruction performance</vt:lpstr>
      <vt:lpstr>SAL scores for Autoencoder with MAE and MWAE Loss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Vikas Gaikwad</dc:creator>
  <cp:lastModifiedBy>Vaibhav Vikas Gaikwad</cp:lastModifiedBy>
  <cp:revision>1</cp:revision>
  <dcterms:created xsi:type="dcterms:W3CDTF">2024-08-08T00:42:09Z</dcterms:created>
  <dcterms:modified xsi:type="dcterms:W3CDTF">2024-08-08T04:07:48Z</dcterms:modified>
</cp:coreProperties>
</file>