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6665291-8553-4294-83DA-EF0CCF7C981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A6ABA79-D93D-4EAF-BA28-B525ED29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7A3E-3527-C799-45A1-538C2A6BB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ImageBind-LLM:</a:t>
            </a:r>
            <a:br>
              <a:rPr lang="en-US" dirty="0"/>
            </a:br>
            <a:r>
              <a:rPr lang="en-US" dirty="0"/>
              <a:t> </a:t>
            </a:r>
            <a:r>
              <a:rPr lang="en-US" sz="4000" dirty="0"/>
              <a:t>Multi-modality Instruction Tuning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68F8A-5284-1E6E-C940-4679757D6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5059"/>
            <a:ext cx="9144000" cy="1309255"/>
          </a:xfrm>
        </p:spPr>
        <p:txBody>
          <a:bodyPr/>
          <a:lstStyle/>
          <a:p>
            <a:r>
              <a:rPr lang="en-US" dirty="0"/>
              <a:t>							- By Vaibhav Gaikwad</a:t>
            </a:r>
          </a:p>
        </p:txBody>
      </p:sp>
    </p:spTree>
    <p:extLst>
      <p:ext uri="{BB962C8B-B14F-4D97-AF65-F5344CB8AC3E}">
        <p14:creationId xmlns:p14="http://schemas.microsoft.com/office/powerpoint/2010/main" val="42345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347E-A09A-0D78-08FE-69685E72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FF6E-35A4-E995-3EAC-19442A33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1) Vision-Language Pre-training</a:t>
            </a:r>
          </a:p>
          <a:p>
            <a:r>
              <a:rPr lang="en-US" b="1" dirty="0"/>
              <a:t>Objective:</a:t>
            </a:r>
            <a:r>
              <a:rPr lang="en-US" dirty="0"/>
              <a:t> To fine-tune </a:t>
            </a:r>
            <a:r>
              <a:rPr lang="en-US" dirty="0" err="1"/>
              <a:t>LLaMA</a:t>
            </a:r>
            <a:r>
              <a:rPr lang="en-US" dirty="0"/>
              <a:t> to generate language responses based on images encoded by ImageBind, which inherently allows the model to understand instructions from various other modalities.</a:t>
            </a:r>
          </a:p>
          <a:p>
            <a:r>
              <a:rPr lang="en-US" b="1" dirty="0"/>
              <a:t>Process: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Utilization:</a:t>
            </a:r>
            <a:r>
              <a:rPr lang="en-US" dirty="0"/>
              <a:t> Use large-scale image-caption datasets to train the model.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Two-Stage Training Pipeline: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First Stage:</a:t>
            </a:r>
            <a:r>
              <a:rPr lang="en-US" dirty="0"/>
              <a:t> Train on image-caption data to develop the ability to generate responses based on image conditions.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Second Stage:</a:t>
            </a:r>
            <a:r>
              <a:rPr lang="en-US" dirty="0"/>
              <a:t> Use instruction-following data to maintain the model's capability to generate coherent long sentences.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1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2331-00A3-FD33-3FAD-009114B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929-9BD4-BD80-8B39-4ACA1EB8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Frozen Image Encoder:</a:t>
            </a:r>
            <a:r>
              <a:rPr lang="en-US" dirty="0"/>
              <a:t> Use the frozen image encoder from ImageBind to extract global visual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Bind Network:</a:t>
            </a:r>
            <a:r>
              <a:rPr lang="en-US" dirty="0"/>
              <a:t> Transform these visual features using a learnable bind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Addition:</a:t>
            </a:r>
            <a:r>
              <a:rPr lang="en-US" dirty="0"/>
              <a:t> Add the transformed visual feature to each word token in </a:t>
            </a:r>
            <a:r>
              <a:rPr lang="en-US" dirty="0" err="1"/>
              <a:t>LLaMA</a:t>
            </a:r>
            <a:r>
              <a:rPr lang="en-US" dirty="0"/>
              <a:t> across all transformer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Zero-Initialized Injection:</a:t>
            </a:r>
            <a:r>
              <a:rPr lang="en-US" dirty="0"/>
              <a:t> Apply an attention-free, zero-initialized mechanism to inject visual knowledge, allowing </a:t>
            </a:r>
            <a:r>
              <a:rPr lang="en-US" dirty="0" err="1"/>
              <a:t>LLaMA</a:t>
            </a:r>
            <a:r>
              <a:rPr lang="en-US" dirty="0"/>
              <a:t> to generate captions based on the visual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2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B477-D758-9544-C6A4-F06B67FD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3460-A694-B632-30D6-4969CBAC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2) Multi-Modality Instruction Tuning</a:t>
            </a:r>
          </a:p>
          <a:p>
            <a:r>
              <a:rPr lang="en-US" b="1" dirty="0"/>
              <a:t>Objective:</a:t>
            </a:r>
            <a:r>
              <a:rPr lang="en-US" dirty="0"/>
              <a:t> To fine-tune the model using multi-modality data to handle instructions involving text, images, audio, video, and 3D point clouds.</a:t>
            </a:r>
          </a:p>
          <a:p>
            <a:r>
              <a:rPr lang="en-US" b="1" dirty="0"/>
              <a:t>Process: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visual instruction data to enhance the model's ability to follow diverse instructions across various modalities.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A236-D7FA-A1B4-53CA-5429031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6751-FAA1-A227-FC37-5D1AB653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3) Cross-Modality Cache Retrieval</a:t>
            </a:r>
          </a:p>
          <a:p>
            <a:r>
              <a:rPr lang="en-US" b="1" dirty="0"/>
              <a:t>Objective:</a:t>
            </a:r>
            <a:r>
              <a:rPr lang="en-US" dirty="0"/>
              <a:t> To enhance inference by using a cache model to bridge the gap between training on images and inference on multiple modalities.</a:t>
            </a:r>
          </a:p>
          <a:p>
            <a:r>
              <a:rPr lang="en-US" b="1" dirty="0"/>
              <a:t>Process: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 Cache Model:</a:t>
            </a:r>
            <a:r>
              <a:rPr lang="en-US" dirty="0"/>
              <a:t> Construct a cache model with millions of ImageBind-extracted image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Embedding Enhancement:</a:t>
            </a:r>
            <a:r>
              <a:rPr lang="en-US" dirty="0"/>
              <a:t> During inference, the model retrieves similar visual features to improve multi-modality embeddings, ensuring higher-quality language responses to multi-modality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5DD3-4A1B-5834-629C-A0324B37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cache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87620-1E04-3A2A-0F78-18538A05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676" y="2011363"/>
            <a:ext cx="3705060" cy="4206875"/>
          </a:xfrm>
        </p:spPr>
      </p:pic>
    </p:spTree>
    <p:extLst>
      <p:ext uri="{BB962C8B-B14F-4D97-AF65-F5344CB8AC3E}">
        <p14:creationId xmlns:p14="http://schemas.microsoft.com/office/powerpoint/2010/main" val="20199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0E48-A270-7B44-FCE0-0A3C53BA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Embedding Enhancement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72291-AE66-11E3-77B1-2C2C0FD9B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868" y="2018343"/>
            <a:ext cx="4290677" cy="4206875"/>
          </a:xfrm>
        </p:spPr>
      </p:pic>
    </p:spTree>
    <p:extLst>
      <p:ext uri="{BB962C8B-B14F-4D97-AF65-F5344CB8AC3E}">
        <p14:creationId xmlns:p14="http://schemas.microsoft.com/office/powerpoint/2010/main" val="49800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E27-E50B-4A0B-0735-BD24D66E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5AE2-A629-7C12-E052-B0D6D69B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1) Bilingual Instruction Tuning</a:t>
            </a:r>
          </a:p>
          <a:p>
            <a:r>
              <a:rPr lang="en-US" b="1" dirty="0"/>
              <a:t>Objective:</a:t>
            </a:r>
            <a:r>
              <a:rPr lang="en-US" dirty="0"/>
              <a:t> Extend ImageBind-LLM to support bilingual instruction-following, such as English and Chinese.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 the base LLM from </a:t>
            </a:r>
            <a:r>
              <a:rPr lang="en-US" dirty="0" err="1"/>
              <a:t>LLaMA</a:t>
            </a:r>
            <a:r>
              <a:rPr lang="en-US" dirty="0"/>
              <a:t> to a bilingual LLM (e.g., </a:t>
            </a:r>
            <a:r>
              <a:rPr lang="en-US" dirty="0" err="1"/>
              <a:t>ChineseLLaMA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52K Chinese instruction data from GPT4LLM for joint instruction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Despite the lack of direct Chinese visual instruction data during initial vision-language training, ImageBind-LLM learns to align Chinese, English, and multi-modality inputs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FFAE-57D9-669F-853A-234C5F64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D6A-EE0A-88A8-5A78-157D277F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2) Any-to-Any Generation</a:t>
            </a:r>
          </a:p>
          <a:p>
            <a:r>
              <a:rPr lang="en-US" b="1" dirty="0"/>
              <a:t>Objective:</a:t>
            </a:r>
            <a:r>
              <a:rPr lang="en-US" dirty="0"/>
              <a:t> Enable ImageBind-LLM to generate multi-modality outputs (e.g., text, image, audio, point clouds) in response to multi-modality inputs.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ImageBind with CLIP-conditioned generative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Stable Diffusion for image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Make-An-Audio for audio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CLIP-Forge for point cloud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cache-enhanced generation to reduce modality discrepancy, similar to cache-enhanced inference.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 instruction model capable of any-to-any generation, producing both textual and image responses from multi-modality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2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030F-88CF-9AA4-BFC5-49C06F55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5BE0-0FD5-C26F-8B07-6804F666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3) Integration with Object Detection</a:t>
            </a:r>
          </a:p>
          <a:p>
            <a:r>
              <a:rPr lang="en-US" b="1" dirty="0"/>
              <a:t>Objective:</a:t>
            </a:r>
            <a:r>
              <a:rPr lang="en-US" dirty="0"/>
              <a:t> Enhance ImageBind-LLM's ability to associate textual responses with specific regional objects within an image for tasks like visual reasoning and grounding.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ImageBind-LLM with object detectors.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traditional noun parsers or ChatGPT to extract nouns from generated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the parsed nouns and images into object detectors to obtain detailed object detection results.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detailed, fine-grained visual responses by linking text with specific objects in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BB24-25A7-A43C-B7D2-EB361D7D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63C6-2622-8797-82C5-926CA8C3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4) ImageBind-LLM as a Chatbot</a:t>
            </a:r>
          </a:p>
          <a:p>
            <a:r>
              <a:rPr lang="en-US" b="1" dirty="0"/>
              <a:t>Objective:</a:t>
            </a:r>
            <a:r>
              <a:rPr lang="en-US" dirty="0"/>
              <a:t> Transform ImageBind-LLM from a single-turn instruction model to a multi-turn chatbot.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ImageBind-LLM on multi-turn conversation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Language conversation data from </a:t>
            </a:r>
            <a:r>
              <a:rPr lang="en-US" dirty="0" err="1"/>
              <a:t>ShareGPT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conversation data from </a:t>
            </a:r>
            <a:r>
              <a:rPr lang="en-US" dirty="0" err="1"/>
              <a:t>LLaVA</a:t>
            </a:r>
            <a:r>
              <a:rPr lang="en-US" dirty="0"/>
              <a:t>.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ImageBind-LLM to handle multi-turn conversations, making it capable of answering open-ended questions across multiple modalities.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2DA0-AED5-CEF0-3F56-E0D99213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6AFB-1ACA-7F25-64AD-DA2C3868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paper discusses recent progress in making large language models (LLMs) like ChatGPT and GPT-4 more versatile and interactive. These models can understand and follow instructions involving text and images. However, they are closed-source, meaning their internal workings and code are not publicly available. This has inspired other projects to create open-source alternatives.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PROBLEM </a:t>
            </a:r>
            <a:r>
              <a:rPr lang="en-US" dirty="0"/>
              <a:t>– </a:t>
            </a:r>
          </a:p>
          <a:p>
            <a:pPr marL="0" indent="0">
              <a:buNone/>
            </a:pPr>
            <a:r>
              <a:rPr lang="en-US" dirty="0"/>
              <a:t>While current methods work well for text and image instructions, developing a model that can handle multiple types of instructions (text, image, audio, 3D point clouds, and video) is still challenging.</a:t>
            </a:r>
          </a:p>
        </p:txBody>
      </p:sp>
    </p:spTree>
    <p:extLst>
      <p:ext uri="{BB962C8B-B14F-4D97-AF65-F5344CB8AC3E}">
        <p14:creationId xmlns:p14="http://schemas.microsoft.com/office/powerpoint/2010/main" val="3611864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BC14-A9A0-11DA-82B1-435023AE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5725-C25E-0DD7-F7E6-6E1CF88E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5) ImageBind-LLM for API Control</a:t>
            </a:r>
          </a:p>
          <a:p>
            <a:r>
              <a:rPr lang="en-US" b="1" dirty="0"/>
              <a:t>Objective:</a:t>
            </a:r>
            <a:r>
              <a:rPr lang="en-US" dirty="0"/>
              <a:t> Empower ImageBind-LLM to control various APIs for multi-modality tool usage.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ImageBind-LLM on a tool-related instruction dataset from GPT4Tools.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proposed training paradigm to enhance the model's ability to call different APIs.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 proficiency in API control, allowing ImageBind-LLM to accomplish a wide range of tasks using diverse tools, thereby highlighting its potential as a versatile visual assistant.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8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C529-7A90-664D-7FD9-186EF954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BB4C-E862-AB21-E90B-38FA3363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Image-Text Pair Data: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Datasets:</a:t>
            </a:r>
            <a:r>
              <a:rPr lang="en-US" dirty="0"/>
              <a:t> COCO [53], CC3M [41], CC12M [42], SBU [54], LAION-2B [40], COYO [55], MMC4 [56]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Selection:</a:t>
            </a:r>
            <a:r>
              <a:rPr lang="en-US" dirty="0"/>
              <a:t> Extracted 20M high-quality image-text pairs from MMC4-Core based on CLIP alignment score. For LAION-2B, extracted 100M high-quality image-text pairs using CLIP alignment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Data:</a:t>
            </a:r>
            <a:r>
              <a:rPr lang="en-US" dirty="0"/>
              <a:t> Combined, the datasets result in 940M image-text pairs. Despite being noisier compared to BLIP [57], our empirical observations show strong image understanding and factual ability in ImageBind-LLM when pre-trained with this dataset. Future work includes exploring advanced data cleaning and deduplication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8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AFE7-AF4F-606F-7B4A-D078931A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Evaluation on Traditional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7DF-99ED-12E5-14E4-626931E5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quantitative evaluations of ImageBind-LLM on 27 datasets using a zero-shot approach. The quantitative evaluation encompassed five specific tasks: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Optical Character Recognition (OCR)</a:t>
            </a:r>
          </a:p>
          <a:p>
            <a:pPr marL="0" indent="0">
              <a:buNone/>
            </a:pPr>
            <a:r>
              <a:rPr lang="en-US" dirty="0"/>
              <a:t>2) Key Information Extraction (KIE)</a:t>
            </a:r>
          </a:p>
          <a:p>
            <a:pPr marL="0" indent="0">
              <a:buNone/>
            </a:pPr>
            <a:r>
              <a:rPr lang="en-US" dirty="0"/>
              <a:t>3) Image Captioning</a:t>
            </a:r>
          </a:p>
          <a:p>
            <a:pPr marL="0" indent="0">
              <a:buNone/>
            </a:pPr>
            <a:r>
              <a:rPr lang="en-US" dirty="0"/>
              <a:t>4) Visual Question Answering (VQA)</a:t>
            </a:r>
          </a:p>
          <a:p>
            <a:pPr marL="0" indent="0">
              <a:buNone/>
            </a:pPr>
            <a:r>
              <a:rPr lang="en-US" dirty="0"/>
              <a:t>5) Knowledge-Grounded Image Description (KGID)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6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9082-DF2B-828C-F40F-DC61536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performance on </a:t>
            </a:r>
            <a:r>
              <a:rPr lang="en-US" dirty="0" err="1"/>
              <a:t>ocr</a:t>
            </a:r>
            <a:r>
              <a:rPr lang="en-US" dirty="0"/>
              <a:t>, </a:t>
            </a:r>
            <a:r>
              <a:rPr lang="en-US" dirty="0" err="1"/>
              <a:t>kie</a:t>
            </a:r>
            <a:r>
              <a:rPr lang="en-US" dirty="0"/>
              <a:t> and image captioning </a:t>
            </a:r>
            <a:r>
              <a:rPr lang="en-US" dirty="0" err="1"/>
              <a:t>tasks.s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597C65-A029-4883-99B9-A4F790FE09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976" y="2011680"/>
            <a:ext cx="6393819" cy="42062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4341-F3FE-F421-662A-18070AE33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9" y="2074502"/>
            <a:ext cx="4416947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OCR  Tasks –</a:t>
            </a:r>
          </a:p>
          <a:p>
            <a:pPr marL="0" indent="0">
              <a:buNone/>
            </a:pPr>
            <a:r>
              <a:rPr lang="en-US" dirty="0"/>
              <a:t>Evaluated on 12 representative OCR datasets which has diverse collection of images. Prompt used – </a:t>
            </a:r>
          </a:p>
          <a:p>
            <a:pPr marL="0" indent="0">
              <a:buNone/>
            </a:pPr>
            <a:r>
              <a:rPr lang="en-US" dirty="0"/>
              <a:t>“What is written in the image”</a:t>
            </a:r>
          </a:p>
          <a:p>
            <a:pPr marL="0" indent="0">
              <a:buNone/>
            </a:pPr>
            <a:r>
              <a:rPr lang="en-US" dirty="0"/>
              <a:t>KIE  Tasks – </a:t>
            </a:r>
          </a:p>
          <a:p>
            <a:pPr marL="0" indent="0">
              <a:buNone/>
            </a:pPr>
            <a:r>
              <a:rPr lang="en-US" dirty="0"/>
              <a:t> Evaluated on 2 KIE benchmarks which includes wide range of receipts, forms, etc. Prompt used – </a:t>
            </a:r>
          </a:p>
          <a:p>
            <a:pPr marL="0" indent="0">
              <a:buNone/>
            </a:pPr>
            <a:r>
              <a:rPr lang="en-US" dirty="0"/>
              <a:t>“What is the name of the company that issued this invoice?”</a:t>
            </a:r>
          </a:p>
        </p:txBody>
      </p:sp>
    </p:spTree>
    <p:extLst>
      <p:ext uri="{BB962C8B-B14F-4D97-AF65-F5344CB8AC3E}">
        <p14:creationId xmlns:p14="http://schemas.microsoft.com/office/powerpoint/2010/main" val="312811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F3C1-49DE-21EE-3394-040D70C2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performance on </a:t>
            </a:r>
            <a:r>
              <a:rPr lang="en-US" dirty="0" err="1"/>
              <a:t>vqa</a:t>
            </a:r>
            <a:r>
              <a:rPr lang="en-US" dirty="0"/>
              <a:t> and </a:t>
            </a:r>
            <a:r>
              <a:rPr lang="en-US" dirty="0" err="1"/>
              <a:t>kgid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B78F4-0FA9-F1C6-6FF2-C5F899560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232" y="2011680"/>
            <a:ext cx="5980176" cy="42062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E494B-BD70-F701-C361-1221F1C0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711" y="2011680"/>
            <a:ext cx="4639057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VQA Tasks –</a:t>
            </a:r>
          </a:p>
          <a:p>
            <a:pPr marL="0" indent="0">
              <a:buNone/>
            </a:pPr>
            <a:r>
              <a:rPr lang="en-US" dirty="0"/>
              <a:t>Employed 9 benchmarks in VQA task which has collection of question-image pairs that cover a wide range of topics. IT requires models not only to comprehend the visual content but also to understand and reason about the questions presented.</a:t>
            </a:r>
          </a:p>
          <a:p>
            <a:pPr marL="0" indent="0">
              <a:buNone/>
            </a:pPr>
            <a:r>
              <a:rPr lang="en-US" dirty="0"/>
              <a:t>KGID Tasks –</a:t>
            </a:r>
          </a:p>
          <a:p>
            <a:pPr marL="0" indent="0">
              <a:buNone/>
            </a:pPr>
            <a:r>
              <a:rPr lang="en-US" dirty="0"/>
              <a:t>It aims to assess the model’s ability to produce descriptive and precise image captions by incorporating external knowledge. 2 benchmarks used.</a:t>
            </a:r>
          </a:p>
        </p:txBody>
      </p:sp>
    </p:spTree>
    <p:extLst>
      <p:ext uri="{BB962C8B-B14F-4D97-AF65-F5344CB8AC3E}">
        <p14:creationId xmlns:p14="http://schemas.microsoft.com/office/powerpoint/2010/main" val="94725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ADB-C06D-3634-8B88-E77BD5FA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A554-3CF8-8351-EEEE-4EE53B76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tables demonstrate the exceptional zero-shot performance of ImageBind-LLM across various tasks. For OCR, Image Captioning, and KGID, ImageBind-LLM performs competitively with other VLMs and outperforms </a:t>
            </a:r>
            <a:r>
              <a:rPr lang="en-US" dirty="0" err="1"/>
              <a:t>PandaGPT</a:t>
            </a:r>
            <a:r>
              <a:rPr lang="en-US" dirty="0"/>
              <a:t>, highlighting its effective modality alignment. It also shows strong performance on KIE and VQA datasets.</a:t>
            </a:r>
          </a:p>
          <a:p>
            <a:r>
              <a:rPr lang="en-US" dirty="0"/>
              <a:t>Overall, these results underscore the impressive zero-shot capabilities of ImageBind-LLM in various vision and language tasks and its potential as a versatile solution for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0112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9F20-D267-34B1-D0BF-D5B7EE1E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training data with captions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53DD9-B798-06F2-9130-5F534112E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026900"/>
            <a:ext cx="9783763" cy="4175800"/>
          </a:xfrm>
        </p:spPr>
      </p:pic>
    </p:spTree>
    <p:extLst>
      <p:ext uri="{BB962C8B-B14F-4D97-AF65-F5344CB8AC3E}">
        <p14:creationId xmlns:p14="http://schemas.microsoft.com/office/powerpoint/2010/main" val="426795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351E-1A63-4FF1-F6A2-0F047746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as an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9A9F0-9ACD-8139-8ED1-BAA57E1B9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650651"/>
            <a:ext cx="9783763" cy="2928298"/>
          </a:xfrm>
        </p:spPr>
      </p:pic>
    </p:spTree>
    <p:extLst>
      <p:ext uri="{BB962C8B-B14F-4D97-AF65-F5344CB8AC3E}">
        <p14:creationId xmlns:p14="http://schemas.microsoft.com/office/powerpoint/2010/main" val="1691598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9E87-10A8-CCCF-536B-32E11AA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as an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94D83-B49A-0F79-0BB0-2DF0C120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078182"/>
            <a:ext cx="9783763" cy="3562597"/>
          </a:xfrm>
        </p:spPr>
      </p:pic>
    </p:spTree>
    <p:extLst>
      <p:ext uri="{BB962C8B-B14F-4D97-AF65-F5344CB8AC3E}">
        <p14:creationId xmlns:p14="http://schemas.microsoft.com/office/powerpoint/2010/main" val="313639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140D-2A0A-347B-690B-FC442EBF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as an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786E3-AE58-D42C-870E-19B7241F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507468"/>
            <a:ext cx="9783763" cy="3214665"/>
          </a:xfrm>
        </p:spPr>
      </p:pic>
    </p:spTree>
    <p:extLst>
      <p:ext uri="{BB962C8B-B14F-4D97-AF65-F5344CB8AC3E}">
        <p14:creationId xmlns:p14="http://schemas.microsoft.com/office/powerpoint/2010/main" val="260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0A2F-450F-3009-3864-26C0A719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Imagebind-llm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FEDF-B71E-CF8C-4397-7107D862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ImageBind-LLM?</a:t>
            </a:r>
          </a:p>
          <a:p>
            <a:r>
              <a:rPr lang="en-US" b="1" dirty="0"/>
              <a:t>ImageBind-LLM</a:t>
            </a:r>
            <a:r>
              <a:rPr lang="en-US" dirty="0"/>
              <a:t> is a new way to train large language models (LLMs) to understand and respond to different types of inputs like images, audio, 3D shapes, and videos.</a:t>
            </a:r>
          </a:p>
          <a:p>
            <a:r>
              <a:rPr lang="en-US" b="1" dirty="0"/>
              <a:t>Why is It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the LLM to handle different types of data, not just text and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can follow instructions and generate responses based on diverse inputs (like videos or audio).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makes the model more versatile and useful in various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6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48E-E5B5-34AC-32DC-098E8D01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F36BB-FB63-3E34-8631-EFC41CFF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404860"/>
            <a:ext cx="9783763" cy="3419881"/>
          </a:xfrm>
        </p:spPr>
      </p:pic>
    </p:spTree>
    <p:extLst>
      <p:ext uri="{BB962C8B-B14F-4D97-AF65-F5344CB8AC3E}">
        <p14:creationId xmlns:p14="http://schemas.microsoft.com/office/powerpoint/2010/main" val="2893980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685A-1D41-1513-4348-09394C5D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 - hallucination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A2A56-6477-3DCF-3017-33A05B04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982545"/>
            <a:ext cx="9783763" cy="2264511"/>
          </a:xfrm>
        </p:spPr>
      </p:pic>
    </p:spTree>
    <p:extLst>
      <p:ext uri="{BB962C8B-B14F-4D97-AF65-F5344CB8AC3E}">
        <p14:creationId xmlns:p14="http://schemas.microsoft.com/office/powerpoint/2010/main" val="1872989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4B77-FF16-0B22-307C-5A624E6D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0653-5A5B-3EFE-A3EF-DA28BA76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Although ImageBind-LLM can handle multi-modality inputs effectively, it is not without flaws. It struggles with hallucination issues in descriptive instructions. For instance, it sometimes describes objects not present in the image.</a:t>
            </a:r>
          </a:p>
          <a:p>
            <a:r>
              <a:rPr lang="en-US" dirty="0"/>
              <a:t>Two possible reasons for this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Visual Tokens:</a:t>
            </a:r>
            <a:r>
              <a:rPr lang="en-US" dirty="0"/>
              <a:t> ImageBind-LLM injects only one global visual token into the LLMs, significantly fewer than other models (e.g., 10 for </a:t>
            </a:r>
            <a:r>
              <a:rPr lang="en-US" dirty="0" err="1"/>
              <a:t>LLaMA</a:t>
            </a:r>
            <a:r>
              <a:rPr lang="en-US" dirty="0"/>
              <a:t>-Adapter, 32 for MiniGPT4, and 256 for </a:t>
            </a:r>
            <a:r>
              <a:rPr lang="en-US" dirty="0" err="1"/>
              <a:t>LLaVA</a:t>
            </a:r>
            <a:r>
              <a:rPr lang="en-US" dirty="0"/>
              <a:t>). Consequently, the LLM may not receive sufficient visual information in the self-attention layers.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Quality:</a:t>
            </a:r>
            <a:r>
              <a:rPr lang="en-US" dirty="0"/>
              <a:t> The quality of instruction tuning data is insufficient. For example, visual instruction data from </a:t>
            </a:r>
            <a:r>
              <a:rPr lang="en-US" dirty="0" err="1"/>
              <a:t>LLaVA</a:t>
            </a:r>
            <a:r>
              <a:rPr lang="en-US" dirty="0"/>
              <a:t> is generated by vision experts and GPT-4 but lacks human verification and corrections. To address this, a human-verified high-quality dataset will be created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2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5E2D-5CFC-BA71-2130-D316F6FD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BBEC-A3BA-490D-D711-668F12C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ImageBind is a novel approach that transforms large language models (LLMs) into multi-modality instruction models using ImageBind. By aligning </a:t>
            </a:r>
            <a:r>
              <a:rPr lang="en-US" dirty="0" err="1"/>
              <a:t>ImageBind’s</a:t>
            </a:r>
            <a:r>
              <a:rPr lang="en-US" dirty="0"/>
              <a:t> visual encoder with an LLM via a bind network, ImageBind-LLM integrates image, audio, 3D point clouds, and video inputs seamlessly. This enables it to handle diverse multimodal tasks without additional training.</a:t>
            </a:r>
          </a:p>
          <a:p>
            <a:r>
              <a:rPr lang="en-US" dirty="0"/>
              <a:t>Evaluation across 27 traditional vision-language datasets </a:t>
            </a:r>
            <a:r>
              <a:rPr lang="en-US" dirty="0" err="1"/>
              <a:t>hows</a:t>
            </a:r>
            <a:r>
              <a:rPr lang="en-US" dirty="0"/>
              <a:t> that ImageBind-LLM achieves competitive performance comparable to recent multimodal LLMs. </a:t>
            </a:r>
          </a:p>
          <a:p>
            <a:r>
              <a:rPr lang="en-US" dirty="0"/>
              <a:t>Future directions include enhancing ImageBind-LLM by increasing multi-modality tokens and integrating additional modalities to further extend its versatility.</a:t>
            </a:r>
          </a:p>
        </p:txBody>
      </p:sp>
    </p:spTree>
    <p:extLst>
      <p:ext uri="{BB962C8B-B14F-4D97-AF65-F5344CB8AC3E}">
        <p14:creationId xmlns:p14="http://schemas.microsoft.com/office/powerpoint/2010/main" val="193127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3759-B043-8152-D0F7-900E608E1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9B8D8-5EF5-49E8-3602-1B1E0DD74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92D8-3A79-E0DD-C83D-9A7B7FD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D3E9-4A27-541A-D0FA-DAE2C93A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Normally, LLMs are trained with text, and sometimes with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ImageBind-LLM uses a special network to connect the LLM (called </a:t>
            </a:r>
            <a:r>
              <a:rPr lang="en-US" dirty="0" err="1"/>
              <a:t>LLaMA</a:t>
            </a:r>
            <a:r>
              <a:rPr lang="en-US" dirty="0"/>
              <a:t>) with an image processing tool (ImageBind).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transforms image features and combines them with words in the LLM, helping it learn from both text and images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process consists of </a:t>
            </a:r>
          </a:p>
          <a:p>
            <a:pPr marL="457200" indent="-457200">
              <a:buAutoNum type="alphaLcParenR"/>
            </a:pPr>
            <a:r>
              <a:rPr lang="en-US" dirty="0"/>
              <a:t>Embedding Space Alignment</a:t>
            </a:r>
          </a:p>
          <a:p>
            <a:pPr marL="457200" indent="-457200">
              <a:buAutoNum type="alphaLcParenR"/>
            </a:pPr>
            <a:r>
              <a:rPr lang="en-US" dirty="0"/>
              <a:t>Joint Embedding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B469-2A8F-F2F2-FB52-C23AC24F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C533-766C-1CFC-4675-45A9269E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Inference (Using the Trained Model)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give the model an input (like an image, sound, or video), it processes these inputs using ImageBind.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"visual cache" helps the model use stored image features to better understand and respond to the inputs without needing extra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process consists of:</a:t>
            </a:r>
          </a:p>
          <a:p>
            <a:pPr marL="457200" indent="-457200">
              <a:buAutoNum type="alphaLcParenR"/>
            </a:pPr>
            <a:r>
              <a:rPr lang="en-US" dirty="0"/>
              <a:t>Multi-Modality Inputs</a:t>
            </a:r>
          </a:p>
          <a:p>
            <a:pPr marL="457200" indent="-457200">
              <a:buAutoNum type="alphaLcParenR"/>
            </a:pPr>
            <a:r>
              <a:rPr lang="en-US" dirty="0"/>
              <a:t>Visual Cache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071-D4EA-7960-5EBB-8CC1006E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ImageBind-LLM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5AF9-9B8D-A875-FF9A-1D29C178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 </a:t>
            </a:r>
            <a:r>
              <a:rPr lang="en-US" b="1" dirty="0"/>
              <a:t>Multi-Modality Instructions:</a:t>
            </a:r>
          </a:p>
          <a:p>
            <a:r>
              <a:rPr lang="en-US" dirty="0"/>
              <a:t> Unlike models that only handle text and image instructions, ImageBind-LLM can process instructions across various formats: text, images, audio, 3D point clouds, and video.</a:t>
            </a:r>
          </a:p>
          <a:p>
            <a:r>
              <a:rPr lang="en-US" dirty="0"/>
              <a:t>It achieves this by using embedding-space arithmetic encoded by ImageBind and Point-Bind.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b="1" dirty="0"/>
              <a:t>Tuning Efficiency: </a:t>
            </a:r>
          </a:p>
          <a:p>
            <a:pPr marL="0" indent="0">
              <a:buNone/>
            </a:pPr>
            <a:r>
              <a:rPr lang="en-US" dirty="0"/>
              <a:t>During training, the image encoder from ImageBind is frozen (i.e., its weights are not updated).Only part of the </a:t>
            </a:r>
            <a:r>
              <a:rPr lang="en-US" dirty="0" err="1"/>
              <a:t>LLaMA</a:t>
            </a:r>
            <a:r>
              <a:rPr lang="en-US" dirty="0"/>
              <a:t> model is fine-tuned using efficient techniques like </a:t>
            </a:r>
            <a:r>
              <a:rPr lang="en-US" dirty="0" err="1"/>
              <a:t>LoRA</a:t>
            </a:r>
            <a:r>
              <a:rPr lang="en-US" dirty="0"/>
              <a:t> (Low-Rank Adaptation) and bias-norm tuning. The additional bind network and zero-initialized gating factors are the only parts that are newly trained.</a:t>
            </a:r>
          </a:p>
        </p:txBody>
      </p:sp>
    </p:spTree>
    <p:extLst>
      <p:ext uri="{BB962C8B-B14F-4D97-AF65-F5344CB8AC3E}">
        <p14:creationId xmlns:p14="http://schemas.microsoft.com/office/powerpoint/2010/main" val="404002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5562-6B69-FAA0-2272-05E7C978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ImageBind-LLM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881E-31B0-E64D-8EC6-05443F0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c) Attention-Free Zero-Initialized Injection:</a:t>
            </a:r>
          </a:p>
          <a:p>
            <a:pPr marL="0" indent="0">
              <a:buNone/>
            </a:pPr>
            <a:r>
              <a:rPr lang="en-US" dirty="0"/>
              <a:t>Instead of using complex attention layers to add new instruction cues, this model directly adds multi-modality conditions to all word tokens in </a:t>
            </a:r>
            <a:r>
              <a:rPr lang="en-US" dirty="0" err="1"/>
              <a:t>LLaMA</a:t>
            </a:r>
            <a:r>
              <a:rPr lang="en-US" dirty="0"/>
              <a:t>. A learnable gating mechanism is used for progressively injecting this knowledge, making the process simpler and more effective.</a:t>
            </a:r>
          </a:p>
          <a:p>
            <a:pPr marL="0" indent="0">
              <a:buNone/>
            </a:pPr>
            <a:r>
              <a:rPr lang="en-US" b="1" dirty="0"/>
              <a:t>d) Cross-Modality Cache Retrieval:</a:t>
            </a:r>
          </a:p>
          <a:p>
            <a:pPr marL="0" indent="0">
              <a:buNone/>
            </a:pPr>
            <a:r>
              <a:rPr lang="en-US" dirty="0"/>
              <a:t>To address the differences between training (with images) and inference (with multiple modalities), a visual cache model is used. This model, built from ImageBind-extracted image features, enhances embeddings by retrieving similar visual features, aiding in generating better responses across modalities.</a:t>
            </a:r>
          </a:p>
        </p:txBody>
      </p:sp>
    </p:spTree>
    <p:extLst>
      <p:ext uri="{BB962C8B-B14F-4D97-AF65-F5344CB8AC3E}">
        <p14:creationId xmlns:p14="http://schemas.microsoft.com/office/powerpoint/2010/main" val="390012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F114-EA41-8CE9-0B3A-A965AC15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3577-5A3B-B2F8-CD13-57E2989F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PandaGPT</a:t>
            </a:r>
            <a:r>
              <a:rPr lang="en-US" dirty="0"/>
              <a:t> also aims for multi-modality instruction-following using ImageBind but doesn’t support 3D point clouds and uses the stronger Vicuna LLM.</a:t>
            </a:r>
          </a:p>
          <a:p>
            <a:r>
              <a:rPr lang="en-US" dirty="0"/>
              <a:t>ImageBind-LLM, based on </a:t>
            </a:r>
            <a:r>
              <a:rPr lang="en-US" dirty="0" err="1"/>
              <a:t>LLaMA</a:t>
            </a:r>
            <a:r>
              <a:rPr lang="en-US" dirty="0"/>
              <a:t>, introduces unique methods like attention-free zero-initialized injection and cross-modality cache retrieval, improving multi-modality reasoning.</a:t>
            </a:r>
          </a:p>
        </p:txBody>
      </p:sp>
    </p:spTree>
    <p:extLst>
      <p:ext uri="{BB962C8B-B14F-4D97-AF65-F5344CB8AC3E}">
        <p14:creationId xmlns:p14="http://schemas.microsoft.com/office/powerpoint/2010/main" val="175017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2A9-B0B5-C334-9066-9FDDCBF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instruction models vs </a:t>
            </a:r>
            <a:r>
              <a:rPr lang="en-US" dirty="0" err="1"/>
              <a:t>imageBind</a:t>
            </a:r>
            <a:r>
              <a:rPr lang="en-US" dirty="0"/>
              <a:t> </a:t>
            </a:r>
            <a:r>
              <a:rPr lang="en-US" dirty="0" err="1"/>
              <a:t>llm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54F60-2731-3C2A-1C37-7EE372B3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523976"/>
            <a:ext cx="9783763" cy="3181648"/>
          </a:xfrm>
        </p:spPr>
      </p:pic>
    </p:spTree>
    <p:extLst>
      <p:ext uri="{BB962C8B-B14F-4D97-AF65-F5344CB8AC3E}">
        <p14:creationId xmlns:p14="http://schemas.microsoft.com/office/powerpoint/2010/main" val="287197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636</TotalTime>
  <Words>2029</Words>
  <Application>Microsoft Office PowerPoint</Application>
  <PresentationFormat>Widescreen</PresentationFormat>
  <Paragraphs>159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Corbel</vt:lpstr>
      <vt:lpstr>Wingdings</vt:lpstr>
      <vt:lpstr>Banded</vt:lpstr>
      <vt:lpstr>ImageBind-LLM:  Multi-modality Instruction Tuning</vt:lpstr>
      <vt:lpstr>INTRODUCTION</vt:lpstr>
      <vt:lpstr>SOLUTION : Imagebind-llm</vt:lpstr>
      <vt:lpstr>How Does It Work?</vt:lpstr>
      <vt:lpstr>How does it work?</vt:lpstr>
      <vt:lpstr>Key Characteristics of ImageBind-LLM</vt:lpstr>
      <vt:lpstr>Key Characteristics of ImageBind-LLM</vt:lpstr>
      <vt:lpstr>Comparison to Other Models</vt:lpstr>
      <vt:lpstr>Visual instruction models vs imageBind llm</vt:lpstr>
      <vt:lpstr>breakdown of the method</vt:lpstr>
      <vt:lpstr>breakdown of the method</vt:lpstr>
      <vt:lpstr>breakdown of the method</vt:lpstr>
      <vt:lpstr>breakdown of the method</vt:lpstr>
      <vt:lpstr>Visual cache model</vt:lpstr>
      <vt:lpstr>Embedding Enhancement</vt:lpstr>
      <vt:lpstr>Advanced Applications</vt:lpstr>
      <vt:lpstr>Advanced Applications</vt:lpstr>
      <vt:lpstr>Advanced Applications</vt:lpstr>
      <vt:lpstr>Advanced Applications</vt:lpstr>
      <vt:lpstr>Advanced Applications</vt:lpstr>
      <vt:lpstr>Training details</vt:lpstr>
      <vt:lpstr>Quantitative Evaluation on Traditional Tasks</vt:lpstr>
      <vt:lpstr>ZERO-shot performance on ocr, kie and image captioning tasks.s</vt:lpstr>
      <vt:lpstr>Zero-shot performance on vqa and kgid</vt:lpstr>
      <vt:lpstr>Overall analysis</vt:lpstr>
      <vt:lpstr>AN example of training data with captions</vt:lpstr>
      <vt:lpstr>Image as an input</vt:lpstr>
      <vt:lpstr>Audio as an input</vt:lpstr>
      <vt:lpstr>Video as an input</vt:lpstr>
      <vt:lpstr>Multiple inputs </vt:lpstr>
      <vt:lpstr>Failure case - hallucination</vt:lpstr>
      <vt:lpstr>Failure cases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Vikas Gaikwad</dc:creator>
  <cp:lastModifiedBy>Vaibhav Vikas Gaikwad</cp:lastModifiedBy>
  <cp:revision>3</cp:revision>
  <dcterms:created xsi:type="dcterms:W3CDTF">2024-07-10T17:48:23Z</dcterms:created>
  <dcterms:modified xsi:type="dcterms:W3CDTF">2024-07-11T04:25:23Z</dcterms:modified>
</cp:coreProperties>
</file>