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cbddc64cc5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cbddc64cc5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cf9d9b9a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ccf9d9b9a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bddc64cc5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bddc64cc5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bddc64cc5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bddc64cc5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bddc64cc5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bddc64cc5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cbddc64cc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cbddc64cc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bddc64cc5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bddc64cc5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bddc64cc5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bddc64cc5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bddc64cc5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cbddc64cc5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bddc64cc5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bddc64cc5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youtube.com/watch?v=2kWvk4C1pMo&amp;ab_channel=JayMartMedia" TargetMode="External"/><Relationship Id="rId4" Type="http://schemas.openxmlformats.org/officeDocument/2006/relationships/hyperlink" Target="https://tesseract-ocr.github.io/" TargetMode="External"/><Relationship Id="rId5" Type="http://schemas.openxmlformats.org/officeDocument/2006/relationships/hyperlink" Target="https://guides.nyu.edu/abbyy#:~:text=ABBYY%20FineReader%20is%20an%20OCR,%2C%20machine%2Dreadable%20text%20formats" TargetMode="External"/><Relationship Id="rId6" Type="http://schemas.openxmlformats.org/officeDocument/2006/relationships/hyperlink" Target="https://www.researchgate.net/publication/322184560_Microsoft_Computer_Vision_APIs_Distilled_Getting_Started_with_Cognitive_Services" TargetMode="External"/><Relationship Id="rId7" Type="http://schemas.openxmlformats.org/officeDocument/2006/relationships/hyperlink" Target="https://www.sciencegate.app/keyword/33516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tesseract-ocr/tesserac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zure.microsoft.com/en-us/free/ai-services/search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df.abbyy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loud.google.com/visio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NLP APPLICATION INVESTIGATION</a:t>
            </a:r>
            <a:endParaRPr b="1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862900" y="3341625"/>
            <a:ext cx="46917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TOPIC - IMAGE TO TEXT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      Presented By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Mihir Holmukhe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Vaibhav Gaikwad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Kruti Kotadia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REFERENCES</a:t>
            </a:r>
            <a:endParaRPr b="1" sz="3200"/>
          </a:p>
        </p:txBody>
      </p:sp>
      <p:sp>
        <p:nvSpPr>
          <p:cNvPr id="204" name="Google Shape;204;p22"/>
          <p:cNvSpPr txBox="1"/>
          <p:nvPr>
            <p:ph idx="1" type="body"/>
          </p:nvPr>
        </p:nvSpPr>
        <p:spPr>
          <a:xfrm>
            <a:off x="1170950" y="1127050"/>
            <a:ext cx="7038900" cy="41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Tesseract tutorial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https://www.youtube.com/watch?v=2kWvk4C1pMo&amp;ab_channel=JayMartMedia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Tesseract Documentation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https://tesseract-ocr.github.io/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Abby Finereader NYU Research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https://guides.nyu.edu/abbyy#:~:text=ABBYY%20FineReader%20is%20an%20OCR,%2C%20machine%2Dreadable%20text%20formats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Computer Vision research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https://www.researchgate.net/publication/322184560_Microsoft_Computer_Vision_APIs_Distilled_Getting_Started_with_Cognitive_Services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Research on OCR 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https://www.sciencegate.app/keyword/33516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3329575" y="2274950"/>
            <a:ext cx="5007000" cy="22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 u="sng">
                <a:latin typeface="Arial"/>
                <a:ea typeface="Arial"/>
                <a:cs typeface="Arial"/>
                <a:sym typeface="Arial"/>
              </a:rPr>
              <a:t>THANKYOU</a:t>
            </a:r>
            <a:r>
              <a:rPr lang="en" sz="2900">
                <a:latin typeface="Arial"/>
                <a:ea typeface="Arial"/>
                <a:cs typeface="Arial"/>
                <a:sym typeface="Arial"/>
              </a:rPr>
              <a:t>!</a:t>
            </a:r>
            <a:endParaRPr sz="2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INTRODUCTION</a:t>
            </a:r>
            <a:endParaRPr b="1" sz="32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536350" y="1567550"/>
            <a:ext cx="8271300" cy="32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17" u="sng"/>
              <a:t>Definition</a:t>
            </a:r>
            <a:r>
              <a:rPr b="1" lang="en" sz="2217"/>
              <a:t>: Image to text conversion, also known as Optical Character Recognition (OCR), is the process of extracting text content from images.</a:t>
            </a:r>
            <a:endParaRPr b="1" sz="22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2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b="1" lang="en" sz="2222" u="sng"/>
              <a:t>Importance</a:t>
            </a:r>
            <a:r>
              <a:rPr b="1" lang="en" sz="2222"/>
              <a:t>: It enables the conversion of non-textual information, such as scanned documents, images, or photographs, into machine-readable text, facilitating further analysis and processing.</a:t>
            </a:r>
            <a:endParaRPr b="1" sz="22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BASIC WORKING</a:t>
            </a:r>
            <a:endParaRPr b="1" sz="32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042550" y="1398125"/>
            <a:ext cx="7647600" cy="34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1187200" y="1795850"/>
            <a:ext cx="1338000" cy="8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Image Acquisition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3121725" y="1795850"/>
            <a:ext cx="1437300" cy="8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Preprocessing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5155550" y="1795850"/>
            <a:ext cx="1338000" cy="8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Text Detection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7189575" y="1795850"/>
            <a:ext cx="1437300" cy="8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Text Segmentation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7189575" y="3539200"/>
            <a:ext cx="1437300" cy="8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Feature Extraction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/>
          <p:nvPr/>
        </p:nvSpPr>
        <p:spPr>
          <a:xfrm>
            <a:off x="5155550" y="3539200"/>
            <a:ext cx="1437300" cy="8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Character Recognition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3157825" y="3539200"/>
            <a:ext cx="1437300" cy="8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Post Processing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/>
          <p:nvPr/>
        </p:nvSpPr>
        <p:spPr>
          <a:xfrm>
            <a:off x="1137550" y="3539200"/>
            <a:ext cx="1437300" cy="8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ato"/>
                <a:ea typeface="Lato"/>
                <a:cs typeface="Lato"/>
                <a:sym typeface="Lato"/>
              </a:rPr>
              <a:t>Output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/>
          <p:nvPr/>
        </p:nvSpPr>
        <p:spPr>
          <a:xfrm>
            <a:off x="2574850" y="2098700"/>
            <a:ext cx="504000" cy="2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4605288" y="2098700"/>
            <a:ext cx="504000" cy="2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/>
          <p:nvPr/>
        </p:nvSpPr>
        <p:spPr>
          <a:xfrm>
            <a:off x="6589563" y="2098700"/>
            <a:ext cx="504000" cy="25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7777025" y="2817325"/>
            <a:ext cx="316500" cy="641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/>
          <p:nvPr/>
        </p:nvSpPr>
        <p:spPr>
          <a:xfrm>
            <a:off x="6663450" y="3810400"/>
            <a:ext cx="430200" cy="253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/>
          <p:nvPr/>
        </p:nvSpPr>
        <p:spPr>
          <a:xfrm>
            <a:off x="4660238" y="3842050"/>
            <a:ext cx="430200" cy="253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/>
          <p:nvPr/>
        </p:nvSpPr>
        <p:spPr>
          <a:xfrm>
            <a:off x="2611750" y="3810400"/>
            <a:ext cx="430200" cy="253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Tesseract OCR</a:t>
            </a:r>
            <a:endParaRPr b="1" sz="4400"/>
          </a:p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1169125" y="1567550"/>
            <a:ext cx="7167300" cy="3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Software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Tesseract OCR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Open-source OCR engine developed by Google, capable of recognizing various languages and text formats from images.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NLP Contribution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Integrates NLP techniques for text segmentation, feature extraction, and language modeling, enabling accurate text extraction.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Observations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While Tesseract offers decent accuracy and language support, it may require additional preprocessing for optimal results, especially with noisy or low-resolution images.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 </a:t>
            </a:r>
            <a:r>
              <a:rPr lang="en" sz="1500" u="sng">
                <a:solidFill>
                  <a:schemeClr val="hlink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https://github.com/tesseract-ocr/tesseract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Microsoft Azure Computer Vision</a:t>
            </a:r>
            <a:endParaRPr b="1" sz="4400"/>
          </a:p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1297500" y="1567550"/>
            <a:ext cx="7038900" cy="33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Company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Microsoft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Services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Azure Computer Vision provides OCR functionality for extracting text from images, with additional features like image recognition and analysis.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NLP Contribution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Utilizes advanced NLP techniques for text recognition and processing, enhancing accuracy and language support.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Observations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Comparable performance to Google Cloud Vision API, with a user-friendly interface and seamless integration with Azure services.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500" u="sng">
                <a:solidFill>
                  <a:schemeClr val="hlink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https://azure.microsoft.com/en-us/free/ai-services/search/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Abbyy FineReader</a:t>
            </a:r>
            <a:endParaRPr b="1" sz="4400"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160075" y="1567550"/>
            <a:ext cx="7176300" cy="34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Company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Abbyy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Services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Abbyy FineReader is a comprehensive OCR software that converts scanned documents, PDFs, and images into editable formats, including text.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NLP Contribution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Incorporates NLP algorithms for text recognition, layout analysis, and language detection, ensuring high accuracy in document conversion.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Observations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Excellent performance in preserving document formatting and handling complex layouts, suitable for professional document digitization.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500" u="sng">
                <a:solidFill>
                  <a:schemeClr val="hlink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https://pdf.abbyy.com/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Google Cloud Vision API</a:t>
            </a:r>
            <a:endParaRPr b="1" sz="4400"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1297500" y="1567550"/>
            <a:ext cx="7038900" cy="32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Company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Google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Services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Google Cloud Vision API offers powerful image analysis capabilities, including Optical Character Recognition (OCR) for extracting text from images.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NLP Contribution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Integration with NLP models enables accurate text extraction, supporting various languages and formats.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Observations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Reliable performance in extracting text from diverse image types, though some challenges exist with handwritten or stylized fonts.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lang="en" sz="15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500" u="sng">
                <a:solidFill>
                  <a:schemeClr val="hlink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https://cloud.google.com/vision</a:t>
            </a:r>
            <a:endParaRPr sz="15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CHALLENGES</a:t>
            </a:r>
            <a:endParaRPr b="1" sz="3200"/>
          </a:p>
        </p:txBody>
      </p:sp>
      <p:sp>
        <p:nvSpPr>
          <p:cNvPr id="192" name="Google Shape;192;p20"/>
          <p:cNvSpPr txBox="1"/>
          <p:nvPr>
            <p:ph idx="1" type="body"/>
          </p:nvPr>
        </p:nvSpPr>
        <p:spPr>
          <a:xfrm>
            <a:off x="1173950" y="1404850"/>
            <a:ext cx="7521000" cy="34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Multilingual Support</a:t>
            </a:r>
            <a:r>
              <a:rPr lang="en" sz="14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Handling text in multiple languages and scripts, including languages with complex characters or ligatures, poses challenges in character recognition and language modeling.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Handling Noisy Images</a:t>
            </a:r>
            <a:r>
              <a:rPr lang="en" sz="14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Dealing with images containing noise, artifacts, blurriness, or low resolution, which can degrade text recognition performance.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Domain-Specific Challenges</a:t>
            </a:r>
            <a:r>
              <a:rPr lang="en" sz="14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Addressing domain-specific challenges such as recognizing text in medical images, historical documents, or technical diagrams, which may require specialized models and training data.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Resource Intensiveness</a:t>
            </a:r>
            <a:r>
              <a:rPr lang="en" sz="14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Training and deploying OCR/NLP models can be resource-intensive, requiring large amounts of labeled training data, computational resources, and expertise in model development and optimization.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FUTURE DIRECTIONS</a:t>
            </a:r>
            <a:endParaRPr b="1" sz="3200"/>
          </a:p>
        </p:txBody>
      </p:sp>
      <p:sp>
        <p:nvSpPr>
          <p:cNvPr id="198" name="Google Shape;198;p21"/>
          <p:cNvSpPr txBox="1"/>
          <p:nvPr>
            <p:ph idx="1" type="body"/>
          </p:nvPr>
        </p:nvSpPr>
        <p:spPr>
          <a:xfrm>
            <a:off x="717125" y="1422900"/>
            <a:ext cx="8050200" cy="3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Cross-lingual and Multilingual NLP</a:t>
            </a:r>
            <a:r>
              <a:rPr lang="en" sz="14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Advancing NLP techniques to support seamless communication across different languages and cultures, including cross-lingual transfer learning, zero-shot learning, and multilingual representation learning.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Contextual Understanding</a:t>
            </a:r>
            <a:r>
              <a:rPr lang="en" sz="14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Improving NLP models' ability to understand and generate language in context by incorporating deeper contextual information, discourse understanding, and commonsense reasoning.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Low-resource Languages</a:t>
            </a:r>
            <a:r>
              <a:rPr lang="en" sz="14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Developing NLP techniques and resources for low-resource languages and dialects to promote linguistic diversity and enable access to NLP technologies for underserved communities.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 u="sng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Domain-specific NLP</a:t>
            </a:r>
            <a:r>
              <a:rPr lang="en" sz="1400">
                <a:solidFill>
                  <a:srgbClr val="ECECEC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Tailoring NLP techniques and models to specific domains such as healthcare, legal, education, and finance to address domain-specific challenges and requirements effectively.</a:t>
            </a:r>
            <a:endParaRPr sz="1400">
              <a:solidFill>
                <a:srgbClr val="ECECEC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