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0655" autoAdjust="0"/>
  </p:normalViewPr>
  <p:slideViewPr>
    <p:cSldViewPr snapToGrid="0">
      <p:cViewPr varScale="1">
        <p:scale>
          <a:sx n="87" d="100"/>
          <a:sy n="87" d="100"/>
        </p:scale>
        <p:origin x="956" y="5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Reinforcement Learning with Human Feedback: Learning Dynamic Choices via Pessimism</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Three-stage process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sz="2400" b="1" dirty="0"/>
              <a:t>3) Pessimistic Value Iteration</a:t>
            </a:r>
            <a:endParaRPr lang="en-US" sz="2400" dirty="0"/>
          </a:p>
          <a:p>
            <a:pPr>
              <a:buFont typeface="Arial" panose="020B0604020202020204" pitchFamily="34" charset="0"/>
              <a:buChar char="•"/>
            </a:pPr>
            <a:r>
              <a:rPr lang="en-US" b="1" dirty="0"/>
              <a:t> Objective</a:t>
            </a:r>
            <a:r>
              <a:rPr lang="en-US" dirty="0"/>
              <a:t>: </a:t>
            </a:r>
            <a:r>
              <a:rPr lang="en-US" b="0" dirty="0"/>
              <a:t>Find a near-optimal policy by considering the pessimistic value of actions, which helps mitigate the risk of overestimating the value of unobserved state-action pairs.</a:t>
            </a:r>
          </a:p>
          <a:p>
            <a:endParaRPr lang="en-US" b="0" dirty="0"/>
          </a:p>
          <a:p>
            <a:pPr>
              <a:buFont typeface="Arial" panose="020B0604020202020204" pitchFamily="34" charset="0"/>
              <a:buChar char="•"/>
            </a:pPr>
            <a:r>
              <a:rPr lang="en-US" b="1" dirty="0"/>
              <a:t> Method</a:t>
            </a:r>
            <a:r>
              <a:rPr lang="en-US" dirty="0"/>
              <a:t>: </a:t>
            </a:r>
            <a:r>
              <a:rPr lang="en-US" b="0" dirty="0"/>
              <a:t>Apply a pessimistic adjustment to the value function during value iteration. This adjustment penalizes actions with high uncertainty or low confidence, effectively reducing the value of actions that were not well-covered in the training data.</a:t>
            </a:r>
          </a:p>
          <a:p>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4992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Key findings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normAutofit lnSpcReduction="10000"/>
          </a:bodyPr>
          <a:lstStyle/>
          <a:p>
            <a:r>
              <a:rPr lang="en-US" i="0" dirty="0">
                <a:effectLst/>
                <a:highlight>
                  <a:srgbClr val="FAFAFA"/>
                </a:highlight>
                <a:latin typeface="Roboto" panose="02000000000000000000" pitchFamily="2" charset="0"/>
              </a:rPr>
              <a:t>Innovative Approach: </a:t>
            </a:r>
          </a:p>
          <a:p>
            <a:r>
              <a:rPr lang="en-US" b="0" i="0" dirty="0">
                <a:effectLst/>
                <a:highlight>
                  <a:srgbClr val="FAFAFA"/>
                </a:highlight>
                <a:latin typeface="Roboto" panose="02000000000000000000" pitchFamily="2" charset="0"/>
              </a:rPr>
              <a:t>The paper presents a novel approach to offline reinforcement learning by integrating human feedback through a dynamic discrete choice (DDC) model. This approach addresses key challenges in RLHF, such as limited human feedback and bounded rationality.</a:t>
            </a:r>
          </a:p>
          <a:p>
            <a:endParaRPr lang="en-US" b="0" dirty="0">
              <a:highlight>
                <a:srgbClr val="FAFAFA"/>
              </a:highlight>
              <a:latin typeface="Roboto" panose="02000000000000000000" pitchFamily="2" charset="0"/>
            </a:endParaRPr>
          </a:p>
          <a:p>
            <a:r>
              <a:rPr lang="en-US" b="1" dirty="0"/>
              <a:t>DCPPO Algorithm</a:t>
            </a:r>
            <a:r>
              <a:rPr lang="en-US" dirty="0"/>
              <a:t>:</a:t>
            </a:r>
          </a:p>
          <a:p>
            <a:pPr>
              <a:buFont typeface="Arial" panose="020B0604020202020204" pitchFamily="34" charset="0"/>
              <a:buChar char="•"/>
            </a:pPr>
            <a:r>
              <a:rPr lang="en-US" dirty="0"/>
              <a:t> </a:t>
            </a:r>
            <a:r>
              <a:rPr lang="en-US" b="0" dirty="0"/>
              <a:t>The Dynamic-Choice-Pessimistic-Policy-Optimization (DCPPO) algorithm is introduced as a robust method for learning optimal policies from human feedback.</a:t>
            </a:r>
          </a:p>
          <a:p>
            <a:pPr>
              <a:buFont typeface="Arial" panose="020B0604020202020204" pitchFamily="34" charset="0"/>
              <a:buChar char="•"/>
            </a:pPr>
            <a:r>
              <a:rPr lang="en-US" b="0" dirty="0"/>
              <a:t> DCPPO effectively estimates human behavior policies, recovers reward functions, and uses a pessimistic value iteration method to handle distribution shifts and ensure policy robustness.</a:t>
            </a:r>
          </a:p>
          <a:p>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68390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Key findings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normAutofit fontScale="92500" lnSpcReduction="10000"/>
          </a:bodyPr>
          <a:lstStyle/>
          <a:p>
            <a:r>
              <a:rPr lang="en-US" i="0" dirty="0">
                <a:effectLst/>
                <a:highlight>
                  <a:srgbClr val="FAFAFA"/>
                </a:highlight>
                <a:latin typeface="+mj-lt"/>
              </a:rPr>
              <a:t>3) Theoretical Contributions</a:t>
            </a:r>
            <a:r>
              <a:rPr lang="en-US" b="0" i="0" dirty="0">
                <a:effectLst/>
                <a:highlight>
                  <a:srgbClr val="FAFAFA"/>
                </a:highlight>
                <a:latin typeface="+mj-lt"/>
              </a:rPr>
              <a:t>: </a:t>
            </a:r>
          </a:p>
          <a:p>
            <a:r>
              <a:rPr lang="en-US" b="0" i="0" dirty="0">
                <a:effectLst/>
                <a:highlight>
                  <a:srgbClr val="FAFAFA"/>
                </a:highlight>
                <a:latin typeface="+mj-lt"/>
              </a:rPr>
              <a:t>The paper provides theoretical guarantees for the DCPPO algorithm, demonstrating that its suboptimality bounds match those of classical pessimistic offline RL algorithms.</a:t>
            </a:r>
          </a:p>
          <a:p>
            <a:r>
              <a:rPr lang="en-US" b="0" i="0" dirty="0">
                <a:effectLst/>
                <a:highlight>
                  <a:srgbClr val="FAFAFA"/>
                </a:highlight>
                <a:latin typeface="+mj-lt"/>
              </a:rPr>
              <a:t>This establishes a solid theoretical foundation for using the DDC model in RLHF and confirms the effectiveness of the pessimistic approach in offline settings.</a:t>
            </a:r>
          </a:p>
          <a:p>
            <a:endParaRPr lang="en-US" b="0" dirty="0">
              <a:highlight>
                <a:srgbClr val="FAFAFA"/>
              </a:highlight>
              <a:latin typeface="Roboto" panose="02000000000000000000" pitchFamily="2" charset="0"/>
            </a:endParaRPr>
          </a:p>
          <a:p>
            <a:r>
              <a:rPr lang="en-US" b="1" dirty="0"/>
              <a:t>4) Empirical Validation</a:t>
            </a:r>
            <a:r>
              <a:rPr lang="en-US" dirty="0"/>
              <a:t>:</a:t>
            </a:r>
          </a:p>
          <a:p>
            <a:pPr>
              <a:buFont typeface="Arial" panose="020B0604020202020204" pitchFamily="34" charset="0"/>
              <a:buChar char="•"/>
            </a:pPr>
            <a:r>
              <a:rPr lang="en-US" dirty="0"/>
              <a:t> </a:t>
            </a:r>
            <a:r>
              <a:rPr lang="en-US" b="0" dirty="0"/>
              <a:t>Empirical experiments validate the theoretical results, showing that DCPPO outperforms traditional offline RL algorithms in terms of suboptimality and robustness.</a:t>
            </a:r>
          </a:p>
          <a:p>
            <a:pPr>
              <a:buFont typeface="Arial" panose="020B0604020202020204" pitchFamily="34" charset="0"/>
              <a:buChar char="•"/>
            </a:pPr>
            <a:r>
              <a:rPr lang="en-US" b="0" dirty="0"/>
              <a:t> The experiments highlight the algorithm's efficiency in learning from limited and noisy human feedback data, making it suitable for real-world applications.</a:t>
            </a:r>
          </a:p>
          <a:p>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24587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Future directions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normAutofit/>
          </a:bodyPr>
          <a:lstStyle/>
          <a:p>
            <a:pPr marL="285750" indent="-285750">
              <a:buFont typeface="Arial" panose="020B0604020202020204" pitchFamily="34" charset="0"/>
              <a:buChar char="•"/>
            </a:pPr>
            <a:r>
              <a:rPr lang="en-US" b="0" i="0" dirty="0">
                <a:effectLst/>
                <a:highlight>
                  <a:srgbClr val="FAFAFA"/>
                </a:highlight>
                <a:latin typeface="Roboto" panose="02000000000000000000" pitchFamily="2" charset="0"/>
              </a:rPr>
              <a:t>The authors suggest that future work could explore extending the DCPPO framework to other forms of human feedback and more complex environments.</a:t>
            </a:r>
          </a:p>
          <a:p>
            <a:pPr marL="285750" indent="-285750">
              <a:buFont typeface="Arial" panose="020B0604020202020204" pitchFamily="34" charset="0"/>
              <a:buChar char="•"/>
            </a:pPr>
            <a:endParaRPr lang="en-US" b="0" dirty="0">
              <a:highlight>
                <a:srgbClr val="FAFAFA"/>
              </a:highlight>
              <a:latin typeface="Roboto" panose="02000000000000000000" pitchFamily="2" charset="0"/>
            </a:endParaRPr>
          </a:p>
          <a:p>
            <a:pPr marL="285750" indent="-285750">
              <a:buFont typeface="Arial" panose="020B0604020202020204" pitchFamily="34" charset="0"/>
              <a:buChar char="•"/>
            </a:pPr>
            <a:r>
              <a:rPr lang="en-US" b="0" i="0" dirty="0">
                <a:effectLst/>
                <a:highlight>
                  <a:srgbClr val="FAFAFA"/>
                </a:highlight>
                <a:latin typeface="Roboto" panose="02000000000000000000" pitchFamily="2" charset="0"/>
              </a:rPr>
              <a:t>Potential applications include clinical trials, autonomous driving, robotics, and large language models, where human feedback is crucial for optimal decision-making.</a:t>
            </a: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3947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A98F-3A1F-7FEA-AEE5-D1407655391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87783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B82D-EAB7-5DA2-8AB6-7D6B2B94E3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60E31E-273E-4210-8B5C-75D8DEFC94DE}"/>
              </a:ext>
            </a:extLst>
          </p:cNvPr>
          <p:cNvSpPr>
            <a:spLocks noGrp="1"/>
          </p:cNvSpPr>
          <p:nvPr>
            <p:ph sz="half" idx="2"/>
          </p:nvPr>
        </p:nvSpPr>
        <p:spPr/>
        <p:txBody>
          <a:bodyPr/>
          <a:lstStyle/>
          <a:p>
            <a:r>
              <a:rPr lang="en-US" sz="2400" b="1" dirty="0"/>
              <a:t>Reinforcement Learning with Human Feedback (RLHF)</a:t>
            </a:r>
            <a:r>
              <a:rPr lang="en-US" sz="2400" dirty="0"/>
              <a:t>:</a:t>
            </a:r>
          </a:p>
          <a:p>
            <a:endParaRPr lang="en-US" dirty="0"/>
          </a:p>
          <a:p>
            <a:r>
              <a:rPr lang="en-US" b="0" dirty="0"/>
              <a:t> A machine learning approach where human feedback is used to learn an optimal policy, particularly useful in scenarios where direct reward signals are not available.</a:t>
            </a:r>
          </a:p>
        </p:txBody>
      </p:sp>
      <p:sp>
        <p:nvSpPr>
          <p:cNvPr id="4" name="Slide Number Placeholder 3">
            <a:extLst>
              <a:ext uri="{FF2B5EF4-FFF2-40B4-BE49-F238E27FC236}">
                <a16:creationId xmlns:a16="http://schemas.microsoft.com/office/drawing/2014/main" id="{628364C5-6E5D-FA58-1FB2-FE297B58A2C9}"/>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14471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NOTABLE EXAMPLES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sz="2400" b="1" dirty="0"/>
              <a:t>Natural Language Processing (NLP)</a:t>
            </a:r>
          </a:p>
          <a:p>
            <a:endParaRPr lang="en-US" sz="2400" b="1" dirty="0"/>
          </a:p>
          <a:p>
            <a:pPr>
              <a:buFont typeface="Arial" panose="020B0604020202020204" pitchFamily="34" charset="0"/>
              <a:buChar char="•"/>
            </a:pPr>
            <a:r>
              <a:rPr lang="en-US" b="1" dirty="0"/>
              <a:t>Chatbots and Virtual Assistants</a:t>
            </a:r>
            <a:r>
              <a:rPr lang="en-US" dirty="0"/>
              <a:t>: </a:t>
            </a:r>
            <a:r>
              <a:rPr lang="en-US" b="0" dirty="0"/>
              <a:t>Human feedback is used to improve the conversational abilities of chatbots and virtual assistants like Siri, Alexa, and Google Assistant. By incorporating human corrections and preferences, these systems can better understand and respond to user queries.</a:t>
            </a:r>
          </a:p>
          <a:p>
            <a:pPr>
              <a:buFont typeface="Arial" panose="020B0604020202020204" pitchFamily="34" charset="0"/>
              <a:buChar char="•"/>
            </a:pPr>
            <a:endParaRPr lang="en-US" b="0" dirty="0"/>
          </a:p>
          <a:p>
            <a:pPr>
              <a:buFont typeface="Arial" panose="020B0604020202020204" pitchFamily="34" charset="0"/>
              <a:buChar char="•"/>
            </a:pPr>
            <a:r>
              <a:rPr lang="en-US" b="1" dirty="0"/>
              <a:t>Text Generation</a:t>
            </a:r>
            <a:r>
              <a:rPr lang="en-US" dirty="0"/>
              <a:t>: </a:t>
            </a:r>
            <a:r>
              <a:rPr lang="en-US" b="0" dirty="0"/>
              <a:t>Models like OpenAI's GPT are fine-tuned using human feedback to improve the quality and relevance of generated text. Human reviewers provide feedback on the generated outputs, which the model uses to improve its performance.</a:t>
            </a:r>
          </a:p>
          <a:p>
            <a:endParaRPr lang="en-US" dirty="0"/>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77707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NOTABLE EXAMPLES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sz="2400" b="1" dirty="0"/>
              <a:t>Robotics</a:t>
            </a:r>
          </a:p>
          <a:p>
            <a:endParaRPr lang="en-US" b="1" dirty="0"/>
          </a:p>
          <a:p>
            <a:pPr>
              <a:buFont typeface="Arial" panose="020B0604020202020204" pitchFamily="34" charset="0"/>
              <a:buChar char="•"/>
            </a:pPr>
            <a:r>
              <a:rPr lang="en-US" b="1" dirty="0"/>
              <a:t>Manipulation Tasks</a:t>
            </a:r>
            <a:r>
              <a:rPr lang="en-US" dirty="0"/>
              <a:t>: </a:t>
            </a:r>
            <a:r>
              <a:rPr lang="en-US" b="0" dirty="0"/>
              <a:t>Robots learning to manipulate objects can benefit from human feedback on their performance. For instance, a robot learning to assemble parts might receive feedback on the correctness and efficiency of its actions.</a:t>
            </a:r>
          </a:p>
          <a:p>
            <a:pPr>
              <a:buFont typeface="Arial" panose="020B0604020202020204" pitchFamily="34" charset="0"/>
              <a:buChar char="•"/>
            </a:pPr>
            <a:endParaRPr lang="en-US" dirty="0"/>
          </a:p>
          <a:p>
            <a:pPr>
              <a:buFont typeface="Arial" panose="020B0604020202020204" pitchFamily="34" charset="0"/>
              <a:buChar char="•"/>
            </a:pPr>
            <a:r>
              <a:rPr lang="en-US" b="1" dirty="0"/>
              <a:t>Navigation</a:t>
            </a:r>
            <a:r>
              <a:rPr lang="en-US" b="0" dirty="0"/>
              <a:t>: Robots navigating complex environments, such as warehouses or homes, can use human feedback to improve their path-planning algorithms.</a:t>
            </a:r>
          </a:p>
          <a:p>
            <a:endParaRPr lang="en-US" dirty="0"/>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56699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NOTABLE EXAMPLES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sz="2400" b="1" dirty="0"/>
              <a:t>Gaming</a:t>
            </a:r>
          </a:p>
          <a:p>
            <a:endParaRPr lang="en-US" b="1" dirty="0"/>
          </a:p>
          <a:p>
            <a:pPr>
              <a:buFont typeface="Arial" panose="020B0604020202020204" pitchFamily="34" charset="0"/>
              <a:buChar char="•"/>
            </a:pPr>
            <a:r>
              <a:rPr lang="en-US" b="1" dirty="0"/>
              <a:t>AI Opponents</a:t>
            </a:r>
            <a:r>
              <a:rPr lang="en-US" dirty="0"/>
              <a:t>: </a:t>
            </a:r>
            <a:r>
              <a:rPr lang="en-US" b="0" dirty="0"/>
              <a:t>In video games, human feedback is used to train AI opponents to be more challenging and realistic. Players provide feedback on the AI's behavior, which helps the learning algorithm adjust its strategies.</a:t>
            </a:r>
          </a:p>
          <a:p>
            <a:pPr>
              <a:buFont typeface="Arial" panose="020B0604020202020204" pitchFamily="34" charset="0"/>
              <a:buChar char="•"/>
            </a:pPr>
            <a:endParaRPr lang="en-US" b="0" dirty="0"/>
          </a:p>
          <a:p>
            <a:pPr>
              <a:buFont typeface="Arial" panose="020B0604020202020204" pitchFamily="34" charset="0"/>
              <a:buChar char="•"/>
            </a:pPr>
            <a:r>
              <a:rPr lang="en-US" b="1" dirty="0"/>
              <a:t>Game Design</a:t>
            </a:r>
            <a:r>
              <a:rPr lang="en-US" dirty="0"/>
              <a:t>: </a:t>
            </a:r>
            <a:r>
              <a:rPr lang="en-US" b="0" dirty="0"/>
              <a:t>Reinforcement learning algorithms can assist in game design by learning from player feedback to create more engaging and enjoyable game experiences.</a:t>
            </a:r>
          </a:p>
          <a:p>
            <a:endParaRPr lang="en-US" dirty="0"/>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34193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CHALLENGES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b="1" i="0" dirty="0">
                <a:solidFill>
                  <a:srgbClr val="0A1222"/>
                </a:solidFill>
                <a:effectLst/>
                <a:highlight>
                  <a:srgbClr val="FAFAFA"/>
                </a:highlight>
                <a:latin typeface="Poppins" panose="00000500000000000000" pitchFamily="2" charset="0"/>
              </a:rPr>
              <a:t>1) Learning the optimal pessimistic policy : </a:t>
            </a:r>
            <a:r>
              <a:rPr lang="en-US" b="0" i="0" dirty="0">
                <a:effectLst/>
                <a:highlight>
                  <a:srgbClr val="FAFAFA"/>
                </a:highlight>
                <a:latin typeface="Roboto" panose="02000000000000000000" pitchFamily="2" charset="0"/>
              </a:rPr>
              <a:t>Exploring the feasibility of learning the best pessimistic policy from human choices under dynamic choice models.</a:t>
            </a:r>
          </a:p>
          <a:p>
            <a:endParaRPr lang="en-US" b="0" i="0" dirty="0">
              <a:effectLst/>
              <a:highlight>
                <a:srgbClr val="FAFAFA"/>
              </a:highlight>
              <a:latin typeface="Roboto" panose="02000000000000000000" pitchFamily="2" charset="0"/>
            </a:endParaRPr>
          </a:p>
          <a:p>
            <a:r>
              <a:rPr lang="en-US" b="1" i="0" dirty="0">
                <a:solidFill>
                  <a:srgbClr val="0A1222"/>
                </a:solidFill>
                <a:effectLst/>
                <a:highlight>
                  <a:srgbClr val="FAFAFA"/>
                </a:highlight>
                <a:latin typeface="Poppins" panose="00000500000000000000" pitchFamily="2" charset="0"/>
              </a:rPr>
              <a:t>2) Dataset coverage challenges : </a:t>
            </a:r>
            <a:r>
              <a:rPr lang="en-US" b="0" i="0" dirty="0">
                <a:effectLst/>
                <a:highlight>
                  <a:srgbClr val="FAFAFA"/>
                </a:highlight>
                <a:latin typeface="Roboto" panose="02000000000000000000" pitchFamily="2" charset="0"/>
              </a:rPr>
              <a:t>Facing issues related to insufficient dataset coverage and the vastness of the state space.</a:t>
            </a:r>
          </a:p>
          <a:p>
            <a:endParaRPr lang="en-US" b="0" dirty="0">
              <a:highlight>
                <a:srgbClr val="FAFAFA"/>
              </a:highlight>
              <a:latin typeface="Roboto" panose="02000000000000000000" pitchFamily="2" charset="0"/>
            </a:endParaRPr>
          </a:p>
          <a:p>
            <a:r>
              <a:rPr lang="en-US" b="1" i="0" dirty="0">
                <a:solidFill>
                  <a:srgbClr val="0A1222"/>
                </a:solidFill>
                <a:effectLst/>
                <a:highlight>
                  <a:srgbClr val="FAFAFA"/>
                </a:highlight>
                <a:latin typeface="Poppins" panose="00000500000000000000" pitchFamily="2" charset="0"/>
              </a:rPr>
              <a:t>3) Learning human behavior policies</a:t>
            </a:r>
            <a:r>
              <a:rPr lang="en-US" b="0" i="0" dirty="0">
                <a:solidFill>
                  <a:srgbClr val="0A1222"/>
                </a:solidFill>
                <a:effectLst/>
                <a:highlight>
                  <a:srgbClr val="FAFAFA"/>
                </a:highlight>
                <a:latin typeface="Roboto" panose="02000000000000000000" pitchFamily="2" charset="0"/>
              </a:rPr>
              <a:t> : </a:t>
            </a:r>
            <a:r>
              <a:rPr lang="en-US" b="0" i="0" dirty="0">
                <a:effectLst/>
                <a:highlight>
                  <a:srgbClr val="FAFAFA"/>
                </a:highlight>
                <a:latin typeface="Roboto" panose="02000000000000000000" pitchFamily="2" charset="0"/>
              </a:rPr>
              <a:t>Developing insights from feedback data to understand human decision-making.</a:t>
            </a:r>
          </a:p>
          <a:p>
            <a:endParaRPr lang="en-US" b="0" i="0" dirty="0">
              <a:effectLst/>
              <a:highlight>
                <a:srgbClr val="FAFAFA"/>
              </a:highlight>
              <a:latin typeface="Roboto" panose="02000000000000000000" pitchFamily="2" charset="0"/>
            </a:endParaRPr>
          </a:p>
          <a:p>
            <a:r>
              <a:rPr lang="en-US" b="1" i="0" dirty="0">
                <a:solidFill>
                  <a:srgbClr val="0A1222"/>
                </a:solidFill>
                <a:effectLst/>
                <a:highlight>
                  <a:srgbClr val="FAFAFA"/>
                </a:highlight>
                <a:latin typeface="Poppins" panose="00000500000000000000" pitchFamily="2" charset="0"/>
              </a:rPr>
              <a:t>4) Estimating reward from behavior policies</a:t>
            </a:r>
            <a:r>
              <a:rPr lang="en-US" b="0" dirty="0">
                <a:solidFill>
                  <a:srgbClr val="0A1222"/>
                </a:solidFill>
                <a:highlight>
                  <a:srgbClr val="FAFAFA"/>
                </a:highlight>
                <a:latin typeface="Roboto" panose="02000000000000000000" pitchFamily="2" charset="0"/>
              </a:rPr>
              <a:t> : </a:t>
            </a:r>
            <a:r>
              <a:rPr lang="en-US" b="0" i="0" dirty="0">
                <a:effectLst/>
                <a:highlight>
                  <a:srgbClr val="FAFAFA"/>
                </a:highlight>
                <a:latin typeface="Roboto" panose="02000000000000000000" pitchFamily="2" charset="0"/>
              </a:rPr>
              <a:t>Deriving the reward structures based on observed behavior policies due to unavailable direct reward.</a:t>
            </a:r>
          </a:p>
          <a:p>
            <a:endParaRPr lang="en-US" b="0" i="0" dirty="0">
              <a:effectLst/>
              <a:highlight>
                <a:srgbClr val="FAFAFA"/>
              </a:highlight>
              <a:latin typeface="Roboto" panose="02000000000000000000" pitchFamily="2" charset="0"/>
            </a:endParaRPr>
          </a:p>
          <a:p>
            <a:endParaRPr lang="en-US" b="0" i="0" dirty="0">
              <a:solidFill>
                <a:srgbClr val="0A1222"/>
              </a:solidFill>
              <a:effectLst/>
              <a:highlight>
                <a:srgbClr val="FAFAFA"/>
              </a:highlight>
              <a:latin typeface="Roboto" panose="02000000000000000000" pitchFamily="2" charset="0"/>
            </a:endParaRPr>
          </a:p>
          <a:p>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28845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Introduction to </a:t>
            </a:r>
            <a:r>
              <a:rPr lang="en-US" dirty="0" err="1"/>
              <a:t>dcppo</a:t>
            </a:r>
            <a:endParaRPr lang="en-US" dirty="0"/>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dirty="0"/>
              <a:t>The Dynamic-Choice-Pessimistic-Policy-Optimization (DCPPO) </a:t>
            </a:r>
            <a:r>
              <a:rPr lang="en-US" b="0" dirty="0"/>
              <a:t>is designed to learn optimal policies in an offline reinforcement learning setting using human feedback.</a:t>
            </a:r>
          </a:p>
          <a:p>
            <a:endParaRPr lang="en-US" b="0" dirty="0"/>
          </a:p>
          <a:p>
            <a:endParaRPr lang="en-US" b="0" dirty="0"/>
          </a:p>
          <a:p>
            <a:r>
              <a:rPr lang="en-US" b="0" dirty="0"/>
              <a:t>The DCPPO algorithm is a three-stage process that integrates human feedback to estimate human behavior policies, recover the reward function, and optimize the policy through a pessimistic approach to handle off-policy distribution shifts.</a:t>
            </a:r>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83506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Three-stage process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pPr marL="457200" indent="-457200">
              <a:buAutoNum type="arabicParenR"/>
            </a:pPr>
            <a:r>
              <a:rPr lang="en-US" sz="2400" dirty="0"/>
              <a:t>Human Behavior Policy Estimation</a:t>
            </a:r>
          </a:p>
          <a:p>
            <a:endParaRPr lang="en-US" sz="2400" dirty="0"/>
          </a:p>
          <a:p>
            <a:r>
              <a:rPr lang="en-US" b="0" dirty="0"/>
              <a:t>Estimate the policy and state-action value function (Q-function) that humans follow when making decisions.</a:t>
            </a:r>
          </a:p>
          <a:p>
            <a:endParaRPr lang="en-US" b="0" dirty="0"/>
          </a:p>
          <a:p>
            <a:r>
              <a:rPr lang="en-US" b="1" dirty="0"/>
              <a:t>Method</a:t>
            </a:r>
            <a:r>
              <a:rPr lang="en-US" dirty="0"/>
              <a:t>: </a:t>
            </a:r>
            <a:r>
              <a:rPr lang="en-US" b="0" dirty="0"/>
              <a:t>Use Maximum Likelihood Estimation (MLE) to learn the parameters of the human behavior policy and Q-function from the observed human choice trajectories.</a:t>
            </a:r>
          </a:p>
          <a:p>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5793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6B31-6A0B-61FE-FEEE-FB3AA3057899}"/>
              </a:ext>
            </a:extLst>
          </p:cNvPr>
          <p:cNvSpPr>
            <a:spLocks noGrp="1"/>
          </p:cNvSpPr>
          <p:nvPr>
            <p:ph type="title"/>
          </p:nvPr>
        </p:nvSpPr>
        <p:spPr>
          <a:xfrm>
            <a:off x="1322318" y="268360"/>
            <a:ext cx="7288282" cy="1192305"/>
          </a:xfrm>
        </p:spPr>
        <p:txBody>
          <a:bodyPr/>
          <a:lstStyle/>
          <a:p>
            <a:r>
              <a:rPr lang="en-US" dirty="0"/>
              <a:t>Three-stage process</a:t>
            </a:r>
          </a:p>
        </p:txBody>
      </p:sp>
      <p:sp>
        <p:nvSpPr>
          <p:cNvPr id="3" name="Content Placeholder 2">
            <a:extLst>
              <a:ext uri="{FF2B5EF4-FFF2-40B4-BE49-F238E27FC236}">
                <a16:creationId xmlns:a16="http://schemas.microsoft.com/office/drawing/2014/main" id="{7D66B49C-D262-5FA5-1539-FBF2AD0AAD58}"/>
              </a:ext>
            </a:extLst>
          </p:cNvPr>
          <p:cNvSpPr>
            <a:spLocks noGrp="1"/>
          </p:cNvSpPr>
          <p:nvPr>
            <p:ph sz="half" idx="2"/>
          </p:nvPr>
        </p:nvSpPr>
        <p:spPr>
          <a:xfrm>
            <a:off x="1322388" y="1698172"/>
            <a:ext cx="7288212" cy="4471958"/>
          </a:xfrm>
        </p:spPr>
        <p:txBody>
          <a:bodyPr/>
          <a:lstStyle/>
          <a:p>
            <a:r>
              <a:rPr lang="en-US" sz="2400" b="1" dirty="0"/>
              <a:t>2) Reward Function Recovery</a:t>
            </a:r>
          </a:p>
          <a:p>
            <a:endParaRPr lang="en-US" sz="2400" dirty="0"/>
          </a:p>
          <a:p>
            <a:pPr>
              <a:buFont typeface="Arial" panose="020B0604020202020204" pitchFamily="34" charset="0"/>
              <a:buChar char="•"/>
            </a:pPr>
            <a:r>
              <a:rPr lang="en-US" b="1" dirty="0"/>
              <a:t>Objective</a:t>
            </a:r>
            <a:r>
              <a:rPr lang="en-US" dirty="0"/>
              <a:t>: </a:t>
            </a:r>
            <a:r>
              <a:rPr lang="en-US" b="0" dirty="0"/>
              <a:t>Recover the underlying reward function that explains human choices.</a:t>
            </a:r>
          </a:p>
          <a:p>
            <a:endParaRPr lang="en-US" dirty="0"/>
          </a:p>
          <a:p>
            <a:pPr>
              <a:buFont typeface="Arial" panose="020B0604020202020204" pitchFamily="34" charset="0"/>
              <a:buChar char="•"/>
            </a:pPr>
            <a:r>
              <a:rPr lang="en-US" b="1" dirty="0"/>
              <a:t>Method</a:t>
            </a:r>
            <a:r>
              <a:rPr lang="en-US" dirty="0"/>
              <a:t>: </a:t>
            </a:r>
            <a:r>
              <a:rPr lang="en-US" b="0" dirty="0"/>
              <a:t>Minimize the Bellman Mean Squared Error (BMSE) using the estimated Q-functions from the previous stage. The BMSE quantifies the discrepancy between the estimated Q-values and the values implied by the reward function.</a:t>
            </a:r>
          </a:p>
          <a:p>
            <a:endParaRPr lang="en-US" b="0" i="0" dirty="0">
              <a:effectLst/>
              <a:highlight>
                <a:srgbClr val="FAFAFA"/>
              </a:highlight>
              <a:latin typeface="Roboto" panose="02000000000000000000" pitchFamily="2" charset="0"/>
            </a:endParaRPr>
          </a:p>
        </p:txBody>
      </p:sp>
      <p:sp>
        <p:nvSpPr>
          <p:cNvPr id="4" name="Slide Number Placeholder 3">
            <a:extLst>
              <a:ext uri="{FF2B5EF4-FFF2-40B4-BE49-F238E27FC236}">
                <a16:creationId xmlns:a16="http://schemas.microsoft.com/office/drawing/2014/main" id="{1AC6E057-9444-284A-A0E3-1009C3247133}"/>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97015488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{F6F0003B-514F-4893-963D-3153088FFFBF}tf67328976_win32</Template>
  <TotalTime>479</TotalTime>
  <Words>876</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Poppins</vt:lpstr>
      <vt:lpstr>Roboto</vt:lpstr>
      <vt:lpstr>Tenorite</vt:lpstr>
      <vt:lpstr>Custom</vt:lpstr>
      <vt:lpstr>Reinforcement Learning with Human Feedback: Learning Dynamic Choices via Pessimism</vt:lpstr>
      <vt:lpstr>INTRODUCTION</vt:lpstr>
      <vt:lpstr>NOTABLE EXAMPLES</vt:lpstr>
      <vt:lpstr>NOTABLE EXAMPLES</vt:lpstr>
      <vt:lpstr>NOTABLE EXAMPLES</vt:lpstr>
      <vt:lpstr>CHALLENGES</vt:lpstr>
      <vt:lpstr>Introduction to dcppo</vt:lpstr>
      <vt:lpstr>Three-stage process</vt:lpstr>
      <vt:lpstr>Three-stage process</vt:lpstr>
      <vt:lpstr>Three-stage process</vt:lpstr>
      <vt:lpstr>Key findings</vt:lpstr>
      <vt:lpstr>Key findings</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Vikas Gaikwad</dc:creator>
  <cp:lastModifiedBy>Vaibhav Vikas Gaikwad</cp:lastModifiedBy>
  <cp:revision>2</cp:revision>
  <dcterms:created xsi:type="dcterms:W3CDTF">2024-07-22T19:12:43Z</dcterms:created>
  <dcterms:modified xsi:type="dcterms:W3CDTF">2024-07-23T03:11:45Z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