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14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2D18-1BA0-471E-8B97-C53CA832130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DE3AC3-EFFC-4C9C-B1D5-2EB77383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C5F3-E4B4-797C-E261-44BB8145D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CLASSIFICATION VIA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5210B-268A-D0F5-4AEF-3045479B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By Vaibhav Gaikwad</a:t>
            </a:r>
          </a:p>
        </p:txBody>
      </p:sp>
    </p:spTree>
    <p:extLst>
      <p:ext uri="{BB962C8B-B14F-4D97-AF65-F5344CB8AC3E}">
        <p14:creationId xmlns:p14="http://schemas.microsoft.com/office/powerpoint/2010/main" val="32248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8A3E-E77D-C565-0451-E964B82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LLM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4D8B-CC50-7417-3756-5FD62026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can be broadly divided into three categories based on the model architecture:</a:t>
            </a:r>
          </a:p>
          <a:p>
            <a:endParaRPr lang="en-US" dirty="0"/>
          </a:p>
          <a:p>
            <a:r>
              <a:rPr lang="en-US" dirty="0"/>
              <a:t>1) Encoder Only.</a:t>
            </a:r>
          </a:p>
          <a:p>
            <a:r>
              <a:rPr lang="en-US" dirty="0"/>
              <a:t>2) Decoder Only.</a:t>
            </a:r>
          </a:p>
          <a:p>
            <a:r>
              <a:rPr lang="en-US" dirty="0"/>
              <a:t>3) Encoder-Decoder Model.</a:t>
            </a:r>
          </a:p>
        </p:txBody>
      </p:sp>
    </p:spTree>
    <p:extLst>
      <p:ext uri="{BB962C8B-B14F-4D97-AF65-F5344CB8AC3E}">
        <p14:creationId xmlns:p14="http://schemas.microsoft.com/office/powerpoint/2010/main" val="38537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0D0-BB88-D857-767E-D875883D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77AA-7396-6BC1-E2D7-BD9405EA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 – BERT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Adopts the pre-training then fine-tuning paradigm for NLP tasks: use masked language models as the main training objective for pretraining and fine-tune the pretrained model in the annotated downstream datasets. </a:t>
            </a:r>
          </a:p>
        </p:txBody>
      </p:sp>
    </p:spTree>
    <p:extLst>
      <p:ext uri="{BB962C8B-B14F-4D97-AF65-F5344CB8AC3E}">
        <p14:creationId xmlns:p14="http://schemas.microsoft.com/office/powerpoint/2010/main" val="20746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EFFD-1878-B33A-4D2A-20CF733C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Decoder-Only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33AF-1024-A872-CFD2-7AAA54A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GPT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It uses the decoder of an autoregressive transformer model for predicting the next token in a sequence. GPT and its variants also follow the pre-training then fine-tuning paradigm. GPT-3 proposes to formalize all NLP tasks as generating textual responses condition on the given prompt.</a:t>
            </a:r>
          </a:p>
        </p:txBody>
      </p:sp>
    </p:spTree>
    <p:extLst>
      <p:ext uri="{BB962C8B-B14F-4D97-AF65-F5344CB8AC3E}">
        <p14:creationId xmlns:p14="http://schemas.microsoft.com/office/powerpoint/2010/main" val="104074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F3A7-81EF-2EFC-8AFA-1B5516E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150C-FCAF-4F17-1DC4-8361E897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T5 and its variants are encoder-decoder transformer models, which generate new sentences depending on a given input, following the pretraining then fine-tuning paradigm.</a:t>
            </a:r>
          </a:p>
        </p:txBody>
      </p:sp>
    </p:spTree>
    <p:extLst>
      <p:ext uri="{BB962C8B-B14F-4D97-AF65-F5344CB8AC3E}">
        <p14:creationId xmlns:p14="http://schemas.microsoft.com/office/powerpoint/2010/main" val="324936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39E-DC42-6D69-17D4-5955B2B9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F2F5-E331-076B-742D-DCE9986E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that aims to assign predefined labels ((e.g., sentiment polarity, topic, </a:t>
            </a:r>
            <a:r>
              <a:rPr lang="en-US" dirty="0" err="1"/>
              <a:t>etc</a:t>
            </a:r>
            <a:r>
              <a:rPr lang="en-US" dirty="0"/>
              <a:t>) to a given text. </a:t>
            </a:r>
          </a:p>
          <a:p>
            <a:endParaRPr lang="en-US" dirty="0"/>
          </a:p>
          <a:p>
            <a:r>
              <a:rPr lang="en-US" dirty="0"/>
              <a:t>Early work steps:</a:t>
            </a:r>
          </a:p>
          <a:p>
            <a:pPr marL="0" indent="0">
              <a:buNone/>
            </a:pPr>
            <a:r>
              <a:rPr lang="en-US" dirty="0"/>
              <a:t>1) Extract features using neural models such as RNNs.</a:t>
            </a:r>
          </a:p>
          <a:p>
            <a:pPr marL="0" indent="0">
              <a:buNone/>
            </a:pPr>
            <a:r>
              <a:rPr lang="en-US" dirty="0"/>
              <a:t>2) Feed extracted features into a classifier to obtain the final label. </a:t>
            </a:r>
          </a:p>
        </p:txBody>
      </p:sp>
    </p:spTree>
    <p:extLst>
      <p:ext uri="{BB962C8B-B14F-4D97-AF65-F5344CB8AC3E}">
        <p14:creationId xmlns:p14="http://schemas.microsoft.com/office/powerpoint/2010/main" val="364244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325-6377-1F83-9BD6-31ACB907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In-context learning has aligned with 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4EC1-8679-0925-283C-4D5777E4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Identifying Keywords and tones from the input text which are essential.</a:t>
            </a:r>
          </a:p>
          <a:p>
            <a:pPr marL="514350" indent="-514350">
              <a:buAutoNum type="arabicParenR"/>
            </a:pPr>
            <a:r>
              <a:rPr lang="en-US" dirty="0"/>
              <a:t>By using these clues, it facilitates a reasoning process within the model, enhancing accuracy.</a:t>
            </a:r>
          </a:p>
          <a:p>
            <a:pPr marL="514350" indent="-514350">
              <a:buAutoNum type="arabicParenR"/>
            </a:pPr>
            <a:r>
              <a:rPr lang="en-US" dirty="0"/>
              <a:t>Incorporates relevant examples ( demonstrations ) from training data, providing a reference for the model to improve classification accuracy by showing how similar texts are categorized.</a:t>
            </a:r>
          </a:p>
        </p:txBody>
      </p:sp>
    </p:spTree>
    <p:extLst>
      <p:ext uri="{BB962C8B-B14F-4D97-AF65-F5344CB8AC3E}">
        <p14:creationId xmlns:p14="http://schemas.microsoft.com/office/powerpoint/2010/main" val="299179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2FB-786B-42E9-9241-C3433059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05BB-840F-B085-8A08-A8395EF1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input sequence </a:t>
            </a:r>
            <a:r>
              <a:rPr lang="en-US" dirty="0" err="1"/>
              <a:t>xinput</a:t>
            </a:r>
            <a:r>
              <a:rPr lang="en-US" dirty="0"/>
              <a:t> = {x1, x2, ..., xl}, the task of assigning a text-class label to an input text is transformed to generating a pre-defined textual response y ∈ </a:t>
            </a:r>
            <a:r>
              <a:rPr lang="en-US" dirty="0" err="1"/>
              <a:t>Yverb</a:t>
            </a:r>
            <a:r>
              <a:rPr lang="en-US" dirty="0"/>
              <a:t> (e.g., positive, negative, </a:t>
            </a:r>
            <a:r>
              <a:rPr lang="en-US" dirty="0" err="1"/>
              <a:t>etc</a:t>
            </a:r>
            <a:r>
              <a:rPr lang="en-US" dirty="0"/>
              <a:t>) conditioning on the prompt </a:t>
            </a:r>
            <a:r>
              <a:rPr lang="en-US" dirty="0" err="1"/>
              <a:t>xprompt</a:t>
            </a:r>
            <a:r>
              <a:rPr lang="en-US" dirty="0"/>
              <a:t> using a language model</a:t>
            </a:r>
          </a:p>
          <a:p>
            <a:endParaRPr lang="en-US" dirty="0"/>
          </a:p>
          <a:p>
            <a:r>
              <a:rPr lang="en-US" dirty="0"/>
              <a:t>Steps –</a:t>
            </a:r>
          </a:p>
          <a:p>
            <a:pPr marL="514350" indent="-514350">
              <a:buAutoNum type="arabicParenR"/>
            </a:pPr>
            <a:r>
              <a:rPr lang="en-US" dirty="0"/>
              <a:t>Task Description</a:t>
            </a:r>
          </a:p>
          <a:p>
            <a:pPr marL="514350" indent="-514350">
              <a:buAutoNum type="arabicParenR"/>
            </a:pPr>
            <a:r>
              <a:rPr lang="en-US" dirty="0"/>
              <a:t>Demonstration</a:t>
            </a:r>
          </a:p>
          <a:p>
            <a:pPr marL="514350" indent="-514350">
              <a:buAutoNum type="arabicParenR"/>
            </a:pPr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96791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C2B9-05CC-CABC-F367-9E0D9842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7378-62A5-F7E4-9A5F-8A814058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Generally, describes the task. For different classification tasks, </a:t>
            </a:r>
            <a:r>
              <a:rPr lang="en-US" dirty="0" err="1"/>
              <a:t>e..g</a:t>
            </a:r>
            <a:r>
              <a:rPr lang="en-US" dirty="0"/>
              <a:t>, sentiment classification, topic classification, </a:t>
            </a:r>
            <a:r>
              <a:rPr lang="en-US" dirty="0" err="1"/>
              <a:t>etc</a:t>
            </a:r>
            <a:r>
              <a:rPr lang="en-US" dirty="0"/>
              <a:t>, descriptions are different. Take the sentiment classification task as an example, the task description is given as follows: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Classify the overall sentiment of the input as positive or negative.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This is generally denoted as 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22013-32DE-A54D-AA92-DA992E34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82" y="4544629"/>
            <a:ext cx="123842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8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C0D0-D790-C00B-FA3B-9F432F9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792-DF32-3B58-85BD-2DDE02FF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sequence of annotated examples: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 </a:t>
            </a:r>
            <a:r>
              <a:rPr lang="en-US" dirty="0" err="1"/>
              <a:t>xjdemo</a:t>
            </a:r>
            <a:r>
              <a:rPr lang="en-US" dirty="0"/>
              <a:t>, 1 ≤ j ≤ k denotes the </a:t>
            </a:r>
            <a:r>
              <a:rPr lang="en-US" dirty="0" err="1"/>
              <a:t>jth</a:t>
            </a:r>
            <a:r>
              <a:rPr lang="en-US" dirty="0"/>
              <a:t> input sequence and </a:t>
            </a:r>
            <a:r>
              <a:rPr lang="en-US" dirty="0" err="1"/>
              <a:t>yjdemo</a:t>
            </a:r>
            <a:r>
              <a:rPr lang="en-US" dirty="0"/>
              <a:t> denotes the text which is transformed from the label.</a:t>
            </a:r>
          </a:p>
          <a:p>
            <a:endParaRPr lang="en-US" dirty="0"/>
          </a:p>
          <a:p>
            <a:r>
              <a:rPr lang="en-US" dirty="0"/>
              <a:t>For example, positive or negative for the binary sentiment classification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49908-A03C-4EAD-A92E-C681E74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43" y="2494075"/>
            <a:ext cx="444879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FFAE-1BFD-1515-BD70-B2D6F917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E1F3-02E5-7773-43A2-5F42FB77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test text sequence to classify. </a:t>
            </a:r>
          </a:p>
          <a:p>
            <a:r>
              <a:rPr lang="en-US" dirty="0"/>
              <a:t>The test sequence can be given as follows: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ECDCA-5661-C609-A474-F166B956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2" y="3407705"/>
            <a:ext cx="6662056" cy="11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1D51-7568-7677-AB7D-5874F052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91A6-8E51-78CB-A112-F8995DF8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 success of large-scale Language Models (LLMs) like GPT-3, They underperform in text classification compared to fine –tuned models.</a:t>
            </a:r>
          </a:p>
          <a:p>
            <a:endParaRPr lang="en-US" dirty="0"/>
          </a:p>
          <a:p>
            <a:r>
              <a:rPr lang="en-US" dirty="0"/>
              <a:t>Reasons –</a:t>
            </a:r>
          </a:p>
          <a:p>
            <a:r>
              <a:rPr lang="en-US" dirty="0"/>
              <a:t>1) Lack of reasoning ability for complex linguistic phenomena.</a:t>
            </a:r>
          </a:p>
          <a:p>
            <a:r>
              <a:rPr lang="en-US" dirty="0"/>
              <a:t>2) Limited number of tokens in in-context learning.</a:t>
            </a:r>
          </a:p>
        </p:txBody>
      </p:sp>
    </p:spTree>
    <p:extLst>
      <p:ext uri="{BB962C8B-B14F-4D97-AF65-F5344CB8AC3E}">
        <p14:creationId xmlns:p14="http://schemas.microsoft.com/office/powerpoint/2010/main" val="91801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157C-38AB-F9FC-317A-1AAAFD5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D712-3006-71F4-6D61-B9985902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few-shot setup requires demonstrations sampled from the training set. Strategies that are explored include:</a:t>
            </a:r>
          </a:p>
          <a:p>
            <a:endParaRPr lang="en-US" dirty="0"/>
          </a:p>
          <a:p>
            <a:r>
              <a:rPr lang="en-US" dirty="0"/>
              <a:t>Random Sampling.</a:t>
            </a:r>
          </a:p>
          <a:p>
            <a:r>
              <a:rPr lang="en-US" dirty="0" err="1"/>
              <a:t>kNN</a:t>
            </a:r>
            <a:r>
              <a:rPr lang="en-US" dirty="0"/>
              <a:t> Sampling.</a:t>
            </a:r>
          </a:p>
        </p:txBody>
      </p:sp>
    </p:spTree>
    <p:extLst>
      <p:ext uri="{BB962C8B-B14F-4D97-AF65-F5344CB8AC3E}">
        <p14:creationId xmlns:p14="http://schemas.microsoft.com/office/powerpoint/2010/main" val="730165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0E1E-BD6F-2C28-E150-5A48C320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1410-624E-44AA-AC83-1F9BA184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 Randomly select 𝑘 examples {(𝑥1,𝑦1),...,(𝑥𝑘,𝑦𝑘)}from the training set 𝐷𝑡𝑟𝑎𝑖𝑛​  for a given test sequence 𝑥𝑡𝑒𝑠𝑡.</a:t>
            </a:r>
          </a:p>
          <a:p>
            <a:endParaRPr lang="en-US" dirty="0"/>
          </a:p>
          <a:p>
            <a:r>
              <a:rPr lang="en-US" dirty="0"/>
              <a:t>Disadvantage: The selected examples might not be semantically related to the test sequence, reducing the effectiveness of the few-shot learning.</a:t>
            </a:r>
          </a:p>
        </p:txBody>
      </p:sp>
    </p:spTree>
    <p:extLst>
      <p:ext uri="{BB962C8B-B14F-4D97-AF65-F5344CB8AC3E}">
        <p14:creationId xmlns:p14="http://schemas.microsoft.com/office/powerpoint/2010/main" val="193502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40C0-63EC-0BA4-5342-B8BEB13C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Sampling: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8DE4-EC14-81DA-BDC4-0C2843C6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 Select examples that are similar to the test sequence using </a:t>
            </a:r>
            <a:r>
              <a:rPr lang="en-US" dirty="0" err="1"/>
              <a:t>kNN</a:t>
            </a:r>
            <a:r>
              <a:rPr lang="en-US" dirty="0"/>
              <a:t> search. </a:t>
            </a:r>
          </a:p>
          <a:p>
            <a:r>
              <a:rPr lang="en-US" dirty="0"/>
              <a:t>Process:</a:t>
            </a:r>
          </a:p>
          <a:p>
            <a:pPr marL="0" indent="0">
              <a:buNone/>
            </a:pPr>
            <a:r>
              <a:rPr lang="en-US" dirty="0"/>
              <a:t>1) Encoding: Map the test sequence 𝑥𝑡𝑒𝑠𝑡x test​  to a vector 𝑣𝑡𝑒𝑠𝑡v test​  using an encoder model 𝑓. </a:t>
            </a:r>
          </a:p>
          <a:p>
            <a:pPr marL="0" indent="0">
              <a:buNone/>
            </a:pPr>
            <a:r>
              <a:rPr lang="en-US" dirty="0"/>
              <a:t>2) Search: Use 𝑣𝑡𝑒𝑠𝑡​  to search through the training set 𝐷𝑡𝑟𝑎𝑖𝑛 and retrieve 𝑘 nearest tex.t sequences {(𝑥𝑗,𝑦𝑗)} 𝑘 𝑗=1.</a:t>
            </a:r>
          </a:p>
        </p:txBody>
      </p:sp>
    </p:spTree>
    <p:extLst>
      <p:ext uri="{BB962C8B-B14F-4D97-AF65-F5344CB8AC3E}">
        <p14:creationId xmlns:p14="http://schemas.microsoft.com/office/powerpoint/2010/main" val="179016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277-C0DF-FA1A-998D-6F6175C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Models used for </a:t>
            </a:r>
            <a:r>
              <a:rPr lang="en-US" dirty="0" err="1"/>
              <a:t>kNN</a:t>
            </a:r>
            <a:r>
              <a:rPr lang="en-US" dirty="0"/>
              <a:t>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DAF3-8A6E-815D-94F5-5128D9EC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SimCSE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 contrastive learning model for sentence embeddings.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Used</a:t>
            </a:r>
            <a:r>
              <a:rPr lang="en-US" dirty="0"/>
              <a:t>: Sup-</a:t>
            </a:r>
            <a:r>
              <a:rPr lang="en-US" dirty="0" err="1"/>
              <a:t>SimCSE</a:t>
            </a:r>
            <a:r>
              <a:rPr lang="en-US" dirty="0"/>
              <a:t>-</a:t>
            </a:r>
            <a:r>
              <a:rPr lang="en-US" dirty="0" err="1"/>
              <a:t>RoBERTa</a:t>
            </a:r>
            <a:r>
              <a:rPr lang="en-US" dirty="0"/>
              <a:t>-Large, initialized with </a:t>
            </a:r>
            <a:r>
              <a:rPr lang="en-US" dirty="0" err="1"/>
              <a:t>RoBERTa</a:t>
            </a:r>
            <a:r>
              <a:rPr lang="en-US" dirty="0"/>
              <a:t>-Large and fine-tuned on natural language inference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</a:t>
            </a:r>
            <a:r>
              <a:rPr lang="en-US" dirty="0"/>
              <a:t>: Retrieves semantically similar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</a:t>
            </a:r>
            <a:r>
              <a:rPr lang="en-US" dirty="0"/>
              <a:t>: The examples may not have the same labels as the test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9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A37-73BD-69CC-7A96-46338F39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8B0C-2FAA-823D-2ADC-467AFBA7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>
            <a:normAutofit/>
          </a:bodyPr>
          <a:lstStyle/>
          <a:p>
            <a:r>
              <a:rPr lang="en-US" b="1" dirty="0"/>
              <a:t>Fine-Tuned Model (FT)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 model fine-tuned on the specific training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a Roberta model on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[CLS] embedding as the sentence representation for </a:t>
            </a:r>
            <a:r>
              <a:rPr lang="en-US" dirty="0" err="1"/>
              <a:t>kNN</a:t>
            </a:r>
            <a:r>
              <a:rPr lang="en-US" dirty="0"/>
              <a:t>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</a:t>
            </a:r>
            <a:r>
              <a:rPr lang="en-US" dirty="0"/>
              <a:t>: Since it is trained based on task-specific labels, it ensures that the retrieved examples are closely related to the test sequence in terms of the classification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</a:t>
            </a:r>
            <a:r>
              <a:rPr lang="en-US" dirty="0"/>
              <a:t>: Combines the generalization abilities of LLMs with task-specific evidence from the training dataset, overcoming the token limitation issue in demonstrations.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1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4755-52B1-249C-9E5E-C798E4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D5F1-607C-4A37-3BE8-B4DDA7B5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Collecting Clues </a:t>
            </a:r>
            <a:r>
              <a:rPr lang="en-US" dirty="0"/>
              <a:t>for a test sequence, clues are local fact evidence such as keywords, phrases, contextual information, semantic meaning, semantic relationships, tones, references, etc.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Input:</a:t>
            </a:r>
            <a:r>
              <a:rPr lang="en-US" dirty="0"/>
              <a:t> </a:t>
            </a:r>
            <a:r>
              <a:rPr lang="en-US" i="1" dirty="0"/>
              <a:t>Steers turns in a snappy screenplay that curls at the edges; it’s so clever you want to hate it.</a:t>
            </a:r>
          </a:p>
        </p:txBody>
      </p:sp>
    </p:spTree>
    <p:extLst>
      <p:ext uri="{BB962C8B-B14F-4D97-AF65-F5344CB8AC3E}">
        <p14:creationId xmlns:p14="http://schemas.microsoft.com/office/powerpoint/2010/main" val="7727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4103-1B1D-CAE9-D5E9-71F72EC7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4E89-834A-9EB7-8730-8A9C94E2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381"/>
            <a:ext cx="10515600" cy="4558582"/>
          </a:xfrm>
        </p:spPr>
        <p:txBody>
          <a:bodyPr>
            <a:normAutofit/>
          </a:bodyPr>
          <a:lstStyle/>
          <a:p>
            <a:r>
              <a:rPr lang="en-US" b="1" dirty="0"/>
              <a:t>Clues:</a:t>
            </a:r>
            <a:r>
              <a:rPr lang="en-US" dirty="0"/>
              <a:t> </a:t>
            </a:r>
            <a:r>
              <a:rPr lang="en-US" i="1" dirty="0"/>
              <a:t>"snappy", "clever", "want to hate it" are clues for determining the sentiment of the input sentence.</a:t>
            </a:r>
          </a:p>
          <a:p>
            <a:r>
              <a:rPr lang="en-US" b="1" dirty="0"/>
              <a:t>Reasoning</a:t>
            </a:r>
            <a:r>
              <a:rPr lang="en-US" i="1" dirty="0"/>
              <a:t>:</a:t>
            </a:r>
          </a:p>
          <a:p>
            <a:r>
              <a:rPr lang="en-US" dirty="0"/>
              <a:t>1. The phrase "snappy screenplay" implies that the screenplay is of a high quality and is well-crafted. </a:t>
            </a:r>
          </a:p>
          <a:p>
            <a:r>
              <a:rPr lang="en-US" dirty="0"/>
              <a:t>2. The phrase "curls at the edges" implies that the screenplay is cleverly written.</a:t>
            </a:r>
          </a:p>
          <a:p>
            <a:r>
              <a:rPr lang="en-US" dirty="0"/>
              <a:t> 3. The phrase "so clever you want to hate it" is a paradoxical statement, which suggests that the sentiment is positive despite the use of the word "hate".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055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C16-0D91-6F85-381B-9D9D5A71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F8B3-F24D-3398-6C72-54C85A54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Making : </a:t>
            </a:r>
            <a:r>
              <a:rPr lang="en-US" dirty="0"/>
              <a:t>Based on the reasoning process, the model makes the decision for the sentiment of the given input: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/>
              <a:t> Overall, the clues and reasoning process point to a positive sentiment for the input sentence.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678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8103-6EA8-AFB7-C2CA-843255EB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for incorporation of CARP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9ACA-110F-5BDC-970D-ADA7C624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It prompts the model to progressively think and make decisions: clue finding focuses more on superficial features such as keywords, while reasoning makes deeper justifications based on superficial features.</a:t>
            </a:r>
          </a:p>
          <a:p>
            <a:pPr marL="514350" indent="-514350">
              <a:buAutoNum type="arabicParenR"/>
            </a:pPr>
            <a:r>
              <a:rPr lang="en-US" dirty="0"/>
              <a:t>clue finding and reasoning serve as a tunnel to let human intervene: in the few-shot setup, where clues and reasons need to be prepared in advance for demonstrations, we can modify them as we see fit.</a:t>
            </a:r>
          </a:p>
          <a:p>
            <a:pPr marL="514350" indent="-514350">
              <a:buAutoNum type="arabicParenR"/>
            </a:pPr>
            <a:r>
              <a:rPr lang="en-US" dirty="0"/>
              <a:t>in contrast to list annotated (text, label) pairs in few-shot setups, incorporating clues and reasoning process in prompts aligns closer with the instruction tuning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31417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58B3-84C2-5926-1E73-9CB2C5EBD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E3E1A-ED8B-62ED-390B-FB354E596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6EC8-FA84-2E78-A7F7-A9336F3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And Reasoning Prompting (CARP)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1AA8-D130-1DB2-FCDE-4E3A9C23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CARP is a solution introduced by the research team, this strategy employs a progressive reasoning approach which are divided in two steps :</a:t>
            </a:r>
          </a:p>
          <a:p>
            <a:endParaRPr lang="en-US" dirty="0"/>
          </a:p>
          <a:p>
            <a:r>
              <a:rPr lang="en-US" dirty="0"/>
              <a:t>Step 1: Prompt LLMs to identify superficial clues (keywords, tones, semantic relations).</a:t>
            </a:r>
          </a:p>
          <a:p>
            <a:r>
              <a:rPr lang="en-US" dirty="0"/>
              <a:t>Step 2: Induce a diagnostic reasoning process based on these clues for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32566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F0A-240B-D64E-DF88-17AF9C5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Accuracy Scores across Different Datasets and Settings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9FEAE-28CE-2019-A312-4080FDCB8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2444"/>
              </p:ext>
            </p:extLst>
          </p:nvPr>
        </p:nvGraphicFramePr>
        <p:xfrm>
          <a:off x="2589213" y="2133600"/>
          <a:ext cx="8915400" cy="4302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10477617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6523264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94924683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24748438"/>
                    </a:ext>
                  </a:extLst>
                </a:gridCol>
              </a:tblGrid>
              <a:tr h="10838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Dataset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Supervised Methods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Zero-Shot Setting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Few-Shot Setting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35351317"/>
                  </a:ext>
                </a:extLst>
              </a:tr>
              <a:tr h="64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SST-2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95.99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96.80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170196033"/>
                  </a:ext>
                </a:extLst>
              </a:tr>
              <a:tr h="643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AGNews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95.99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964170543"/>
                  </a:ext>
                </a:extLst>
              </a:tr>
              <a:tr h="64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90.19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98.29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796533"/>
                  </a:ext>
                </a:extLst>
              </a:tr>
              <a:tr h="64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96.82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719080136"/>
                  </a:ext>
                </a:extLst>
              </a:tr>
              <a:tr h="643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88.69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91.20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66983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52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F0A-240B-D64E-DF88-17AF9C5E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Low-resource Settings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FF283C-C1E7-EC1F-AF6B-DC3704471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680560"/>
              </p:ext>
            </p:extLst>
          </p:nvPr>
        </p:nvGraphicFramePr>
        <p:xfrm>
          <a:off x="2589213" y="2133600"/>
          <a:ext cx="8915400" cy="4286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14392396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2252295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9825144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737355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9934518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65758677"/>
                    </a:ext>
                  </a:extLst>
                </a:gridCol>
              </a:tblGrid>
              <a:tr h="11075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Dataset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N=16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N=128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N=256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N=512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N=1024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863518219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SST-2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93.86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94.68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930064530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AGNews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89.47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89.63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90.54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94.79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103822720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89.15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90.27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94.00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94.91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745506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89.15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90.04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90.29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92.06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39838295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86.04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88.99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90.18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76065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0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F718-9AF3-AA5A-B6F5-0BF8CAC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A04A-6CF5-D922-5C1C-8435C78E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B132B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CARP boosts SOTA Performance - </a:t>
            </a:r>
            <a:r>
              <a:rPr lang="en-US" b="0" i="0" dirty="0">
                <a:effectLst/>
                <a:highlight>
                  <a:srgbClr val="FFFFFF"/>
                </a:highlight>
                <a:latin typeface="IBM Plex Sans" panose="020F0502020204030204" pitchFamily="34" charset="0"/>
              </a:rPr>
              <a:t>CARP demonstrates superior performance, surpassing the State of the Art (SOTA) on 4 out of 5 benchmark tests.</a:t>
            </a:r>
          </a:p>
          <a:p>
            <a:r>
              <a:rPr lang="en-US" b="1" i="0" dirty="0">
                <a:solidFill>
                  <a:srgbClr val="0B132B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Effective in Diverse Setups</a:t>
            </a:r>
            <a:r>
              <a:rPr lang="en-US" i="0" dirty="0">
                <a:solidFill>
                  <a:srgbClr val="0B132B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- </a:t>
            </a:r>
            <a:r>
              <a:rPr lang="en-US" b="0" i="0" dirty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Proven effectiveness in low-resource and domain-adaptation scenarios, showcasing the versatility of CARP.</a:t>
            </a:r>
          </a:p>
          <a:p>
            <a:r>
              <a:rPr lang="en-US" b="1" i="0" dirty="0">
                <a:solidFill>
                  <a:srgbClr val="0B132B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Future NLP Task Exploration</a:t>
            </a:r>
            <a:r>
              <a:rPr lang="en-US" i="0" dirty="0">
                <a:solidFill>
                  <a:srgbClr val="0B132B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- </a:t>
            </a:r>
            <a:r>
              <a:rPr lang="en-US" b="0" i="0" dirty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Promising potential for further exploration of CARP's capabilities across various Natural Language Processing (NLP) tasks.</a:t>
            </a:r>
          </a:p>
        </p:txBody>
      </p:sp>
    </p:spTree>
    <p:extLst>
      <p:ext uri="{BB962C8B-B14F-4D97-AF65-F5344CB8AC3E}">
        <p14:creationId xmlns:p14="http://schemas.microsoft.com/office/powerpoint/2010/main" val="2410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E3B6-4CA0-B2AE-7B5E-C0E7BF48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F1FA-96EC-BB27-A746-307A4A80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Advantages</a:t>
            </a:r>
          </a:p>
          <a:p>
            <a:endParaRPr lang="en-US" dirty="0"/>
          </a:p>
          <a:p>
            <a:r>
              <a:rPr lang="en-US" dirty="0"/>
              <a:t> Combines LLM's generalization with task-specific insights, significantly improving text classification performance.</a:t>
            </a:r>
          </a:p>
          <a:p>
            <a:endParaRPr lang="en-US" dirty="0"/>
          </a:p>
          <a:p>
            <a:r>
              <a:rPr lang="en-US" dirty="0"/>
              <a:t>Effective even in low-resource settings, demonstrating versatility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28405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5FBD7-E97C-9EB4-9970-D79E80455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4405" y="498764"/>
            <a:ext cx="9951522" cy="30875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D47F-B9C2-2889-0EEF-08BE7421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81351"/>
            <a:ext cx="10515600" cy="249561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example which represents a vanilla prompting model.</a:t>
            </a:r>
          </a:p>
        </p:txBody>
      </p:sp>
    </p:spTree>
    <p:extLst>
      <p:ext uri="{BB962C8B-B14F-4D97-AF65-F5344CB8AC3E}">
        <p14:creationId xmlns:p14="http://schemas.microsoft.com/office/powerpoint/2010/main" val="125620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0CE2B9-88FF-E0CD-CAF9-EBB480590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3994" y="681037"/>
            <a:ext cx="9524011" cy="27669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D47F-B9C2-2889-0EEF-08BE7421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81351"/>
            <a:ext cx="10515600" cy="249561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example which represents the Chain-of-Thought(</a:t>
            </a:r>
            <a:r>
              <a:rPr lang="en-US" dirty="0" err="1"/>
              <a:t>CoT</a:t>
            </a:r>
            <a:r>
              <a:rPr lang="en-US" dirty="0"/>
              <a:t>) prompting method.</a:t>
            </a:r>
          </a:p>
        </p:txBody>
      </p:sp>
    </p:spTree>
    <p:extLst>
      <p:ext uri="{BB962C8B-B14F-4D97-AF65-F5344CB8AC3E}">
        <p14:creationId xmlns:p14="http://schemas.microsoft.com/office/powerpoint/2010/main" val="15671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6E45C-2D32-5566-477A-CBABF3DF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534389"/>
            <a:ext cx="10515599" cy="31469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D47F-B9C2-2889-0EEF-08BE7421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81351"/>
            <a:ext cx="10515600" cy="249561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An example which represents the proposed CARP prompting method.</a:t>
            </a:r>
          </a:p>
        </p:txBody>
      </p:sp>
    </p:spTree>
    <p:extLst>
      <p:ext uri="{BB962C8B-B14F-4D97-AF65-F5344CB8AC3E}">
        <p14:creationId xmlns:p14="http://schemas.microsoft.com/office/powerpoint/2010/main" val="182973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6519-AFDC-05F6-4C34-19EA756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SOTA performance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B7B807-2736-3100-A5AE-FDC0B474D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67994"/>
              </p:ext>
            </p:extLst>
          </p:nvPr>
        </p:nvGraphicFramePr>
        <p:xfrm>
          <a:off x="2589213" y="2133600"/>
          <a:ext cx="8915397" cy="34990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564921839"/>
                    </a:ext>
                  </a:extLst>
                </a:gridCol>
                <a:gridCol w="2428956">
                  <a:extLst>
                    <a:ext uri="{9D8B030D-6E8A-4147-A177-3AD203B41FA5}">
                      <a16:colId xmlns:a16="http://schemas.microsoft.com/office/drawing/2014/main" val="3091081053"/>
                    </a:ext>
                  </a:extLst>
                </a:gridCol>
                <a:gridCol w="3514642">
                  <a:extLst>
                    <a:ext uri="{9D8B030D-6E8A-4147-A177-3AD203B41FA5}">
                      <a16:colId xmlns:a16="http://schemas.microsoft.com/office/drawing/2014/main" val="3935706778"/>
                    </a:ext>
                  </a:extLst>
                </a:gridCol>
              </a:tblGrid>
              <a:tr h="554711">
                <a:tc>
                  <a:txBody>
                    <a:bodyPr/>
                    <a:lstStyle/>
                    <a:p>
                      <a:r>
                        <a:rPr lang="en-US" dirty="0"/>
                        <a:t>Text-classification benchmarks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Performance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007471929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dirty="0"/>
                        <a:t>SST-2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97.39%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+1.24%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839870721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dirty="0" err="1"/>
                        <a:t>AGNews</a:t>
                      </a:r>
                      <a:endParaRPr 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96.40%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+0.72%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520248689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98.78%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+0.25%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030283171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dirty="0"/>
                        <a:t>R52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96.95%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+0.6%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9822404"/>
                  </a:ext>
                </a:extLst>
              </a:tr>
              <a:tr h="554711">
                <a:tc>
                  <a:txBody>
                    <a:bodyPr/>
                    <a:lstStyle/>
                    <a:p>
                      <a:r>
                        <a:rPr lang="en-US" dirty="0"/>
                        <a:t>MR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92.39%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below current SOTA (-0.1%)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07966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208-E6EA-AA71-01AF-BF346059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C41D-7E1D-0159-EC44-5FAE6018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To summarize, CARP achieved new state-of-the-art (SOTA) performances on four out of the five benchmarks, with notable improvements in accuracy. On the fifth benchmark, MR, CARP's performance is very close to the state-of-the-art but does not surpass it.</a:t>
            </a:r>
          </a:p>
        </p:txBody>
      </p:sp>
    </p:spTree>
    <p:extLst>
      <p:ext uri="{BB962C8B-B14F-4D97-AF65-F5344CB8AC3E}">
        <p14:creationId xmlns:p14="http://schemas.microsoft.com/office/powerpoint/2010/main" val="23786875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2410</TotalTime>
  <Words>1518</Words>
  <Application>Microsoft Office PowerPoint</Application>
  <PresentationFormat>Widescreen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IBM Plex Sans</vt:lpstr>
      <vt:lpstr>Poppins</vt:lpstr>
      <vt:lpstr>Wingdings 3</vt:lpstr>
      <vt:lpstr>Wisp</vt:lpstr>
      <vt:lpstr>TEXT CLASSIFICATION VIA LARGE LANGUAGE MODELS</vt:lpstr>
      <vt:lpstr>A Brief Overview</vt:lpstr>
      <vt:lpstr>Clue And Reasoning Prompting (CARP)</vt:lpstr>
      <vt:lpstr>Key Takeaways</vt:lpstr>
      <vt:lpstr>PowerPoint Presentation</vt:lpstr>
      <vt:lpstr>PowerPoint Presentation</vt:lpstr>
      <vt:lpstr>PowerPoint Presentation</vt:lpstr>
      <vt:lpstr>SOTA performance comparison</vt:lpstr>
      <vt:lpstr>PowerPoint Presentation</vt:lpstr>
      <vt:lpstr>Exploring LLM </vt:lpstr>
      <vt:lpstr>Encoder-Only</vt:lpstr>
      <vt:lpstr>Decoder-Only</vt:lpstr>
      <vt:lpstr>Encoder-Decoder Model</vt:lpstr>
      <vt:lpstr>Text Classification </vt:lpstr>
      <vt:lpstr>How In-context learning has aligned with Text Classification</vt:lpstr>
      <vt:lpstr>Prompt Construction</vt:lpstr>
      <vt:lpstr>Task Description</vt:lpstr>
      <vt:lpstr>Demonstration</vt:lpstr>
      <vt:lpstr>Input</vt:lpstr>
      <vt:lpstr>Demonstration Sampling</vt:lpstr>
      <vt:lpstr>Random Sampling</vt:lpstr>
      <vt:lpstr>k-Nearest Neighbors (kNN) Sampling:</vt:lpstr>
      <vt:lpstr>Encoder Models used for kNN Sampling</vt:lpstr>
      <vt:lpstr>PowerPoint Presentation</vt:lpstr>
      <vt:lpstr>Working of CARP</vt:lpstr>
      <vt:lpstr>PowerPoint Presentation</vt:lpstr>
      <vt:lpstr>PowerPoint Presentation</vt:lpstr>
      <vt:lpstr>Merits for incorporation of CARP</vt:lpstr>
      <vt:lpstr>EXPERIMENTAL RESULTS </vt:lpstr>
      <vt:lpstr>Comparison of Accuracy Scores across Different Datasets and Settings</vt:lpstr>
      <vt:lpstr>Low-resource Settings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Vikas Gaikwad</dc:creator>
  <cp:lastModifiedBy>Vaibhav Vikas Gaikwad</cp:lastModifiedBy>
  <cp:revision>3</cp:revision>
  <dcterms:created xsi:type="dcterms:W3CDTF">2024-07-01T15:38:53Z</dcterms:created>
  <dcterms:modified xsi:type="dcterms:W3CDTF">2024-07-03T07:49:49Z</dcterms:modified>
</cp:coreProperties>
</file>