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7/17/2024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20256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4058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7074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4725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0546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8110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6105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1537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729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5081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7/17/2024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0634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7/17/2024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4627868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6F4257-8A8B-4687-A362-2FB0FD59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E07F2-3ED9-4F19-E9C5-5B7B97B09150}"/>
              </a:ext>
            </a:extLst>
          </p:cNvPr>
          <p:cNvSpPr>
            <a:spLocks noGrp="1"/>
          </p:cNvSpPr>
          <p:nvPr>
            <p:ph type="ctrTitle"/>
          </p:nvPr>
        </p:nvSpPr>
        <p:spPr>
          <a:xfrm>
            <a:off x="1084728" y="1597961"/>
            <a:ext cx="3231633" cy="3162300"/>
          </a:xfrm>
        </p:spPr>
        <p:txBody>
          <a:bodyPr>
            <a:normAutofit fontScale="90000"/>
          </a:bodyPr>
          <a:lstStyle/>
          <a:p>
            <a:r>
              <a:rPr lang="en-US" u="sng" dirty="0"/>
              <a:t>TravelPlanner</a:t>
            </a:r>
            <a:r>
              <a:rPr lang="en-US" dirty="0"/>
              <a:t>: A Benchmark for Real-World Planning with Language Agents</a:t>
            </a:r>
          </a:p>
        </p:txBody>
      </p:sp>
      <p:sp>
        <p:nvSpPr>
          <p:cNvPr id="3" name="Subtitle 2">
            <a:extLst>
              <a:ext uri="{FF2B5EF4-FFF2-40B4-BE49-F238E27FC236}">
                <a16:creationId xmlns:a16="http://schemas.microsoft.com/office/drawing/2014/main" id="{23B19803-B1B2-28FF-C0E6-8426D954C1C2}"/>
              </a:ext>
            </a:extLst>
          </p:cNvPr>
          <p:cNvSpPr>
            <a:spLocks noGrp="1"/>
          </p:cNvSpPr>
          <p:nvPr>
            <p:ph type="subTitle" idx="1"/>
          </p:nvPr>
        </p:nvSpPr>
        <p:spPr>
          <a:xfrm>
            <a:off x="1084728" y="4902489"/>
            <a:ext cx="3231633" cy="985075"/>
          </a:xfrm>
        </p:spPr>
        <p:txBody>
          <a:bodyPr>
            <a:normAutofit/>
          </a:bodyPr>
          <a:lstStyle/>
          <a:p>
            <a:r>
              <a:rPr lang="en-US" dirty="0"/>
              <a:t>- By Vaibhav Gaikwad</a:t>
            </a:r>
          </a:p>
        </p:txBody>
      </p:sp>
      <p:sp>
        <p:nvSpPr>
          <p:cNvPr id="11" name="Rectangle 10">
            <a:extLst>
              <a:ext uri="{FF2B5EF4-FFF2-40B4-BE49-F238E27FC236}">
                <a16:creationId xmlns:a16="http://schemas.microsoft.com/office/drawing/2014/main" id="{875B7E46-FCBF-464B-8083-9AF1A059E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1263"/>
            <a:ext cx="3484819" cy="34302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79A868-152F-4392-8D0D-C56B1C229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5672" y="3429000"/>
            <a:ext cx="348387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34">
            <a:extLst>
              <a:ext uri="{FF2B5EF4-FFF2-40B4-BE49-F238E27FC236}">
                <a16:creationId xmlns:a16="http://schemas.microsoft.com/office/drawing/2014/main" id="{613F7046-4879-4110-98EC-7B7416E5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43582" y="3407228"/>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E14A411-88B5-46A6-AD90-72073BCB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9837" y="3431225"/>
            <a:ext cx="3482163" cy="3430264"/>
          </a:xfrm>
          <a:custGeom>
            <a:avLst/>
            <a:gdLst>
              <a:gd name="connsiteX0" fmla="*/ 3478283 w 3482163"/>
              <a:gd name="connsiteY0" fmla="*/ 0 h 3430264"/>
              <a:gd name="connsiteX1" fmla="*/ 3482163 w 3482163"/>
              <a:gd name="connsiteY1" fmla="*/ 0 h 3430264"/>
              <a:gd name="connsiteX2" fmla="*/ 3482163 w 3482163"/>
              <a:gd name="connsiteY2" fmla="*/ 3430264 h 3430264"/>
              <a:gd name="connsiteX3" fmla="*/ 0 w 3482163"/>
              <a:gd name="connsiteY3" fmla="*/ 3430264 h 3430264"/>
              <a:gd name="connsiteX4" fmla="*/ 0 w 3482163"/>
              <a:gd name="connsiteY4" fmla="*/ 3426283 h 3430264"/>
              <a:gd name="connsiteX5" fmla="*/ 335407 w 3482163"/>
              <a:gd name="connsiteY5" fmla="*/ 3410137 h 3430264"/>
              <a:gd name="connsiteX6" fmla="*/ 3473897 w 3482163"/>
              <a:gd name="connsiteY6" fmla="*/ 170675 h 343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2163" h="3430264">
                <a:moveTo>
                  <a:pt x="3478283" y="0"/>
                </a:moveTo>
                <a:lnTo>
                  <a:pt x="3482163" y="0"/>
                </a:lnTo>
                <a:lnTo>
                  <a:pt x="3482163" y="3430264"/>
                </a:lnTo>
                <a:lnTo>
                  <a:pt x="0" y="3430264"/>
                </a:lnTo>
                <a:lnTo>
                  <a:pt x="0" y="3426283"/>
                </a:lnTo>
                <a:lnTo>
                  <a:pt x="335407" y="3410137"/>
                </a:lnTo>
                <a:cubicBezTo>
                  <a:pt x="2041201" y="3245035"/>
                  <a:pt x="3386298" y="1871077"/>
                  <a:pt x="3473897" y="17067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75B768AF-5B33-1534-ED2C-2CA20DF17F2A}"/>
              </a:ext>
            </a:extLst>
          </p:cNvPr>
          <p:cNvPicPr>
            <a:picLocks noChangeAspect="1"/>
          </p:cNvPicPr>
          <p:nvPr/>
        </p:nvPicPr>
        <p:blipFill>
          <a:blip r:embed="rId2"/>
          <a:srcRect l="33092" r="28714"/>
          <a:stretch/>
        </p:blipFill>
        <p:spPr>
          <a:xfrm>
            <a:off x="8699542" y="2"/>
            <a:ext cx="3492458" cy="6858001"/>
          </a:xfrm>
          <a:custGeom>
            <a:avLst/>
            <a:gdLst/>
            <a:ahLst/>
            <a:cxnLst/>
            <a:rect l="l" t="t" r="r" b="b"/>
            <a:pathLst>
              <a:path w="3492458" h="6858001">
                <a:moveTo>
                  <a:pt x="0" y="0"/>
                </a:moveTo>
                <a:lnTo>
                  <a:pt x="3492458" y="0"/>
                </a:lnTo>
                <a:lnTo>
                  <a:pt x="3492458" y="3430264"/>
                </a:lnTo>
                <a:lnTo>
                  <a:pt x="3488603" y="3430264"/>
                </a:lnTo>
                <a:lnTo>
                  <a:pt x="3484192" y="3601898"/>
                </a:lnTo>
                <a:cubicBezTo>
                  <a:pt x="3390753" y="5415660"/>
                  <a:pt x="1866561" y="6858001"/>
                  <a:pt x="0" y="6858001"/>
                </a:cubicBezTo>
                <a:lnTo>
                  <a:pt x="0" y="3430264"/>
                </a:lnTo>
                <a:lnTo>
                  <a:pt x="0" y="3425249"/>
                </a:lnTo>
                <a:close/>
              </a:path>
            </a:pathLst>
          </a:custGeom>
        </p:spPr>
      </p:pic>
    </p:spTree>
    <p:extLst>
      <p:ext uri="{BB962C8B-B14F-4D97-AF65-F5344CB8AC3E}">
        <p14:creationId xmlns:p14="http://schemas.microsoft.com/office/powerpoint/2010/main" val="87726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9891-EBF5-D8B2-FF2D-2A7AD4B49924}"/>
              </a:ext>
            </a:extLst>
          </p:cNvPr>
          <p:cNvSpPr>
            <a:spLocks noGrp="1"/>
          </p:cNvSpPr>
          <p:nvPr>
            <p:ph type="title"/>
          </p:nvPr>
        </p:nvSpPr>
        <p:spPr/>
        <p:txBody>
          <a:bodyPr/>
          <a:lstStyle/>
          <a:p>
            <a:r>
              <a:rPr lang="en-US" dirty="0"/>
              <a:t>Tool-use error distribution on test set</a:t>
            </a:r>
          </a:p>
        </p:txBody>
      </p:sp>
      <p:pic>
        <p:nvPicPr>
          <p:cNvPr id="5" name="Content Placeholder 4">
            <a:extLst>
              <a:ext uri="{FF2B5EF4-FFF2-40B4-BE49-F238E27FC236}">
                <a16:creationId xmlns:a16="http://schemas.microsoft.com/office/drawing/2014/main" id="{25220906-966C-12DB-4B2B-182079C69164}"/>
              </a:ext>
            </a:extLst>
          </p:cNvPr>
          <p:cNvPicPr>
            <a:picLocks noGrp="1" noChangeAspect="1"/>
          </p:cNvPicPr>
          <p:nvPr>
            <p:ph idx="1"/>
          </p:nvPr>
        </p:nvPicPr>
        <p:blipFill>
          <a:blip r:embed="rId2"/>
          <a:stretch>
            <a:fillRect/>
          </a:stretch>
        </p:blipFill>
        <p:spPr>
          <a:xfrm>
            <a:off x="1501573" y="2559921"/>
            <a:ext cx="9188853" cy="2933205"/>
          </a:xfrm>
        </p:spPr>
      </p:pic>
    </p:spTree>
    <p:extLst>
      <p:ext uri="{BB962C8B-B14F-4D97-AF65-F5344CB8AC3E}">
        <p14:creationId xmlns:p14="http://schemas.microsoft.com/office/powerpoint/2010/main" val="156165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2EC66-90D9-1383-6019-876DAE81887E}"/>
              </a:ext>
            </a:extLst>
          </p:cNvPr>
          <p:cNvSpPr>
            <a:spLocks noGrp="1"/>
          </p:cNvSpPr>
          <p:nvPr>
            <p:ph type="title"/>
          </p:nvPr>
        </p:nvSpPr>
        <p:spPr>
          <a:xfrm>
            <a:off x="1077364" y="720435"/>
            <a:ext cx="4140096" cy="1507375"/>
          </a:xfrm>
        </p:spPr>
        <p:txBody>
          <a:bodyPr>
            <a:normAutofit fontScale="90000"/>
          </a:bodyPr>
          <a:lstStyle/>
          <a:p>
            <a:r>
              <a:rPr lang="en-US" dirty="0"/>
              <a:t>Constraint pass rate of GPT-4-Turbo on test set</a:t>
            </a:r>
          </a:p>
        </p:txBody>
      </p:sp>
      <p:sp>
        <p:nvSpPr>
          <p:cNvPr id="9" name="Content Placeholder 8">
            <a:extLst>
              <a:ext uri="{FF2B5EF4-FFF2-40B4-BE49-F238E27FC236}">
                <a16:creationId xmlns:a16="http://schemas.microsoft.com/office/drawing/2014/main" id="{6EF7D6EA-9E88-9A66-19B4-FCC9294B1107}"/>
              </a:ext>
            </a:extLst>
          </p:cNvPr>
          <p:cNvSpPr>
            <a:spLocks noGrp="1"/>
          </p:cNvSpPr>
          <p:nvPr>
            <p:ph idx="1"/>
          </p:nvPr>
        </p:nvSpPr>
        <p:spPr>
          <a:xfrm>
            <a:off x="1077364" y="2427316"/>
            <a:ext cx="4140096" cy="3513514"/>
          </a:xfrm>
        </p:spPr>
        <p:txBody>
          <a:bodyPr>
            <a:normAutofit fontScale="92500"/>
          </a:bodyPr>
          <a:lstStyle/>
          <a:p>
            <a:r>
              <a:rPr lang="en-US" dirty="0"/>
              <a:t>The "Sole-planning" approach generally performs better than the "Two-stage" approach across both commonsense and hard constraints.</a:t>
            </a:r>
          </a:p>
          <a:p>
            <a:r>
              <a:rPr lang="en-US" dirty="0"/>
              <a:t>Both approaches struggle with harder tasks, particularly with hard constraints.</a:t>
            </a:r>
          </a:p>
          <a:p>
            <a:r>
              <a:rPr lang="en-US" dirty="0"/>
              <a:t>There is a significant drop in performance as task difficulty increases for both planning strategies.</a:t>
            </a:r>
          </a:p>
        </p:txBody>
      </p:sp>
      <p:sp>
        <p:nvSpPr>
          <p:cNvPr id="14" name="Freeform: Shape 13">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table of numbers and text&#10;&#10;Description automatically generated with medium confidence">
            <a:extLst>
              <a:ext uri="{FF2B5EF4-FFF2-40B4-BE49-F238E27FC236}">
                <a16:creationId xmlns:a16="http://schemas.microsoft.com/office/drawing/2014/main" id="{C799E91F-353B-8B7B-4249-903DF44AEDD9}"/>
              </a:ext>
            </a:extLst>
          </p:cNvPr>
          <p:cNvPicPr>
            <a:picLocks noChangeAspect="1"/>
          </p:cNvPicPr>
          <p:nvPr/>
        </p:nvPicPr>
        <p:blipFill>
          <a:blip r:embed="rId2"/>
          <a:stretch>
            <a:fillRect/>
          </a:stretch>
        </p:blipFill>
        <p:spPr>
          <a:xfrm>
            <a:off x="6146464" y="1265610"/>
            <a:ext cx="4788861" cy="4326778"/>
          </a:xfrm>
          <a:prstGeom prst="rect">
            <a:avLst/>
          </a:prstGeom>
        </p:spPr>
      </p:pic>
    </p:spTree>
    <p:extLst>
      <p:ext uri="{BB962C8B-B14F-4D97-AF65-F5344CB8AC3E}">
        <p14:creationId xmlns:p14="http://schemas.microsoft.com/office/powerpoint/2010/main" val="2683842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DD62-A3FD-39E4-703B-DD61148B65BB}"/>
              </a:ext>
            </a:extLst>
          </p:cNvPr>
          <p:cNvSpPr>
            <a:spLocks noGrp="1"/>
          </p:cNvSpPr>
          <p:nvPr>
            <p:ph type="title"/>
          </p:nvPr>
        </p:nvSpPr>
        <p:spPr/>
        <p:txBody>
          <a:bodyPr/>
          <a:lstStyle/>
          <a:p>
            <a:r>
              <a:rPr lang="en-US" dirty="0"/>
              <a:t>Key Observations and Issues</a:t>
            </a:r>
          </a:p>
        </p:txBody>
      </p:sp>
      <p:sp>
        <p:nvSpPr>
          <p:cNvPr id="3" name="Content Placeholder 2">
            <a:extLst>
              <a:ext uri="{FF2B5EF4-FFF2-40B4-BE49-F238E27FC236}">
                <a16:creationId xmlns:a16="http://schemas.microsoft.com/office/drawing/2014/main" id="{A09F3B89-F00A-EBEC-D526-57916F7CF4E8}"/>
              </a:ext>
            </a:extLst>
          </p:cNvPr>
          <p:cNvSpPr>
            <a:spLocks noGrp="1"/>
          </p:cNvSpPr>
          <p:nvPr>
            <p:ph idx="1"/>
          </p:nvPr>
        </p:nvSpPr>
        <p:spPr/>
        <p:txBody>
          <a:bodyPr/>
          <a:lstStyle/>
          <a:p>
            <a:pPr marL="0" indent="0">
              <a:buNone/>
            </a:pPr>
            <a:r>
              <a:rPr lang="en-US" b="1" dirty="0"/>
              <a:t>1</a:t>
            </a:r>
            <a:r>
              <a:rPr lang="en-US" sz="2400" b="1" dirty="0"/>
              <a:t>) Inability to Rectify Persistent Errors:</a:t>
            </a:r>
            <a:endParaRPr lang="en-US" b="1" dirty="0"/>
          </a:p>
          <a:p>
            <a:pPr>
              <a:buFont typeface="Arial" panose="020B0604020202020204" pitchFamily="34" charset="0"/>
              <a:buChar char="•"/>
            </a:pPr>
            <a:r>
              <a:rPr lang="en-US" b="1" dirty="0"/>
              <a:t>Issue</a:t>
            </a:r>
            <a:r>
              <a:rPr lang="en-US" dirty="0"/>
              <a:t>: Agents fail to complete plans due to repeated errors, often related to incorrect date inputs.</a:t>
            </a:r>
          </a:p>
          <a:p>
            <a:pPr>
              <a:buFont typeface="Arial" panose="020B0604020202020204" pitchFamily="34" charset="0"/>
              <a:buChar char="•"/>
            </a:pPr>
            <a:r>
              <a:rPr lang="en-US" b="1" dirty="0"/>
              <a:t>Impact</a:t>
            </a:r>
            <a:r>
              <a:rPr lang="en-US" dirty="0"/>
              <a:t>: These repeated errors cause agents to stop planning, highlighting their inability to self-correct initial mistakes.</a:t>
            </a:r>
          </a:p>
          <a:p>
            <a:endParaRPr lang="en-US" dirty="0"/>
          </a:p>
        </p:txBody>
      </p:sp>
    </p:spTree>
    <p:extLst>
      <p:ext uri="{BB962C8B-B14F-4D97-AF65-F5344CB8AC3E}">
        <p14:creationId xmlns:p14="http://schemas.microsoft.com/office/powerpoint/2010/main" val="117759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DD62-A3FD-39E4-703B-DD61148B65BB}"/>
              </a:ext>
            </a:extLst>
          </p:cNvPr>
          <p:cNvSpPr>
            <a:spLocks noGrp="1"/>
          </p:cNvSpPr>
          <p:nvPr>
            <p:ph type="title"/>
          </p:nvPr>
        </p:nvSpPr>
        <p:spPr/>
        <p:txBody>
          <a:bodyPr/>
          <a:lstStyle/>
          <a:p>
            <a:r>
              <a:rPr lang="en-US" dirty="0"/>
              <a:t>Key Observations and Issues</a:t>
            </a:r>
          </a:p>
        </p:txBody>
      </p:sp>
      <p:sp>
        <p:nvSpPr>
          <p:cNvPr id="3" name="Content Placeholder 2">
            <a:extLst>
              <a:ext uri="{FF2B5EF4-FFF2-40B4-BE49-F238E27FC236}">
                <a16:creationId xmlns:a16="http://schemas.microsoft.com/office/drawing/2014/main" id="{A09F3B89-F00A-EBEC-D526-57916F7CF4E8}"/>
              </a:ext>
            </a:extLst>
          </p:cNvPr>
          <p:cNvSpPr>
            <a:spLocks noGrp="1"/>
          </p:cNvSpPr>
          <p:nvPr>
            <p:ph idx="1"/>
          </p:nvPr>
        </p:nvSpPr>
        <p:spPr/>
        <p:txBody>
          <a:bodyPr/>
          <a:lstStyle/>
          <a:p>
            <a:pPr marL="0" indent="0">
              <a:buNone/>
            </a:pPr>
            <a:r>
              <a:rPr lang="en-US" sz="2400" b="1" dirty="0"/>
              <a:t>2) Production of Hallucinatory Answers Due to Information Confusion:</a:t>
            </a:r>
          </a:p>
          <a:p>
            <a:pPr marL="0" indent="0">
              <a:buNone/>
            </a:pPr>
            <a:r>
              <a:rPr lang="en-US" b="1" dirty="0"/>
              <a:t>Issue</a:t>
            </a:r>
            <a:r>
              <a:rPr lang="en-US" dirty="0"/>
              <a:t>: Agents produce incorrect (hallucinatory) answers by confusing pieces of information.</a:t>
            </a:r>
          </a:p>
          <a:p>
            <a:pPr marL="0" indent="0">
              <a:buNone/>
            </a:pPr>
            <a:r>
              <a:rPr lang="en-US" dirty="0"/>
              <a:t> </a:t>
            </a:r>
          </a:p>
          <a:p>
            <a:pPr marL="0" indent="0">
              <a:buNone/>
            </a:pPr>
            <a:r>
              <a:rPr lang="en-US" b="1" dirty="0"/>
              <a:t>Impact</a:t>
            </a:r>
            <a:r>
              <a:rPr lang="en-US" dirty="0"/>
              <a:t>: This results in plans that do not align with the sandbox data, suggesting that agents get confused when dealing with large amounts of information, a problem referred to as “Lost in the Middle”.</a:t>
            </a:r>
          </a:p>
        </p:txBody>
      </p:sp>
    </p:spTree>
    <p:extLst>
      <p:ext uri="{BB962C8B-B14F-4D97-AF65-F5344CB8AC3E}">
        <p14:creationId xmlns:p14="http://schemas.microsoft.com/office/powerpoint/2010/main" val="63502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DD62-A3FD-39E4-703B-DD61148B65BB}"/>
              </a:ext>
            </a:extLst>
          </p:cNvPr>
          <p:cNvSpPr>
            <a:spLocks noGrp="1"/>
          </p:cNvSpPr>
          <p:nvPr>
            <p:ph type="title"/>
          </p:nvPr>
        </p:nvSpPr>
        <p:spPr/>
        <p:txBody>
          <a:bodyPr/>
          <a:lstStyle/>
          <a:p>
            <a:r>
              <a:rPr lang="en-US" dirty="0"/>
              <a:t>Key Observations and Issues</a:t>
            </a:r>
          </a:p>
        </p:txBody>
      </p:sp>
      <p:sp>
        <p:nvSpPr>
          <p:cNvPr id="3" name="Content Placeholder 2">
            <a:extLst>
              <a:ext uri="{FF2B5EF4-FFF2-40B4-BE49-F238E27FC236}">
                <a16:creationId xmlns:a16="http://schemas.microsoft.com/office/drawing/2014/main" id="{A09F3B89-F00A-EBEC-D526-57916F7CF4E8}"/>
              </a:ext>
            </a:extLst>
          </p:cNvPr>
          <p:cNvSpPr>
            <a:spLocks noGrp="1"/>
          </p:cNvSpPr>
          <p:nvPr>
            <p:ph idx="1"/>
          </p:nvPr>
        </p:nvSpPr>
        <p:spPr/>
        <p:txBody>
          <a:bodyPr/>
          <a:lstStyle/>
          <a:p>
            <a:pPr marL="0" indent="0">
              <a:buNone/>
            </a:pPr>
            <a:r>
              <a:rPr lang="en-US" sz="2400" b="1" dirty="0"/>
              <a:t>3) Struggle to Align Actions with Reasoning:</a:t>
            </a:r>
          </a:p>
          <a:p>
            <a:pPr>
              <a:buFont typeface="Arial" panose="020B0604020202020204" pitchFamily="34" charset="0"/>
              <a:buChar char="•"/>
            </a:pPr>
            <a:r>
              <a:rPr lang="en-US" b="1" dirty="0"/>
              <a:t>Issue</a:t>
            </a:r>
            <a:r>
              <a:rPr lang="en-US" dirty="0"/>
              <a:t>: Agents have difficulty matching their actions to their analytical reasoning.</a:t>
            </a:r>
          </a:p>
          <a:p>
            <a:pPr>
              <a:buFont typeface="Arial" panose="020B0604020202020204" pitchFamily="34" charset="0"/>
              <a:buChar char="•"/>
            </a:pPr>
            <a:endParaRPr lang="en-US" b="1" dirty="0"/>
          </a:p>
          <a:p>
            <a:pPr>
              <a:buFont typeface="Arial" panose="020B0604020202020204" pitchFamily="34" charset="0"/>
              <a:buChar char="•"/>
            </a:pPr>
            <a:r>
              <a:rPr lang="en-US" b="1" dirty="0"/>
              <a:t>Impact</a:t>
            </a:r>
            <a:r>
              <a:rPr lang="en-US" dirty="0"/>
              <a:t>: This discrepancy between thought and action significantly reduces the agents' effectiveness in delivering accurate plans.</a:t>
            </a:r>
          </a:p>
          <a:p>
            <a:pPr marL="0" indent="0">
              <a:buNone/>
            </a:pPr>
            <a:endParaRPr lang="en-US" dirty="0"/>
          </a:p>
        </p:txBody>
      </p:sp>
    </p:spTree>
    <p:extLst>
      <p:ext uri="{BB962C8B-B14F-4D97-AF65-F5344CB8AC3E}">
        <p14:creationId xmlns:p14="http://schemas.microsoft.com/office/powerpoint/2010/main" val="328214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9B81-26D6-E1AB-CE06-7F2A8D0F625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DC564B7-5782-FE01-1619-4E396B26B1CB}"/>
              </a:ext>
            </a:extLst>
          </p:cNvPr>
          <p:cNvSpPr>
            <a:spLocks noGrp="1"/>
          </p:cNvSpPr>
          <p:nvPr>
            <p:ph idx="1"/>
          </p:nvPr>
        </p:nvSpPr>
        <p:spPr/>
        <p:txBody>
          <a:bodyPr/>
          <a:lstStyle/>
          <a:p>
            <a:r>
              <a:rPr lang="en-US" dirty="0"/>
              <a:t>TravelPlanner serves as a benchmark to push the boundaries of what AI can achieve in real-world planning scenarios, providing a structured way to evaluate and improve the capabilities of language agents.</a:t>
            </a:r>
          </a:p>
          <a:p>
            <a:r>
              <a:rPr lang="en-US" dirty="0"/>
              <a:t>Despite the current limitations, the fact that AI agents can even attempt such complex tasks is seen as a significant step forward. TravelPlanner offers a meaningful testbed for developing more advanced planning capabilities in future AI agents.</a:t>
            </a:r>
          </a:p>
          <a:p>
            <a:r>
              <a:rPr lang="en-US" dirty="0"/>
              <a:t>The paper highlights the need for more sophisticated planning strategies and better integration of commonsense reasoning and constraint management in language agents.</a:t>
            </a:r>
          </a:p>
        </p:txBody>
      </p:sp>
    </p:spTree>
    <p:extLst>
      <p:ext uri="{BB962C8B-B14F-4D97-AF65-F5344CB8AC3E}">
        <p14:creationId xmlns:p14="http://schemas.microsoft.com/office/powerpoint/2010/main" val="404307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CAAA-FE36-8D03-A7B7-803ADD1BDC2A}"/>
              </a:ext>
            </a:extLst>
          </p:cNvPr>
          <p:cNvSpPr>
            <a:spLocks noGrp="1"/>
          </p:cNvSpPr>
          <p:nvPr>
            <p:ph type="ctrTitle"/>
          </p:nvPr>
        </p:nvSpPr>
        <p:spPr/>
        <p:txBody>
          <a:bodyPr>
            <a:normAutofit/>
          </a:bodyPr>
          <a:lstStyle/>
          <a:p>
            <a:pPr algn="ctr"/>
            <a:r>
              <a:rPr lang="en-US" sz="8000" dirty="0"/>
              <a:t>THANK YOU!</a:t>
            </a:r>
          </a:p>
        </p:txBody>
      </p:sp>
    </p:spTree>
    <p:extLst>
      <p:ext uri="{BB962C8B-B14F-4D97-AF65-F5344CB8AC3E}">
        <p14:creationId xmlns:p14="http://schemas.microsoft.com/office/powerpoint/2010/main" val="122334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B0704-22B7-4FC1-D12F-9253762CA973}"/>
              </a:ext>
            </a:extLst>
          </p:cNvPr>
          <p:cNvSpPr>
            <a:spLocks noGrp="1"/>
          </p:cNvSpPr>
          <p:nvPr>
            <p:ph idx="1"/>
          </p:nvPr>
        </p:nvSpPr>
        <p:spPr>
          <a:xfrm>
            <a:off x="1077362" y="629587"/>
            <a:ext cx="9950103" cy="5311243"/>
          </a:xfrm>
        </p:spPr>
        <p:txBody>
          <a:bodyPr/>
          <a:lstStyle/>
          <a:p>
            <a:pPr marL="0" indent="0" algn="ctr">
              <a:buNone/>
            </a:pPr>
            <a:r>
              <a:rPr lang="en-US" sz="3200" b="1" u="sng" dirty="0"/>
              <a:t>INTRODUCTION TO THE PROBLEM</a:t>
            </a:r>
          </a:p>
          <a:p>
            <a:pPr marL="0" indent="0">
              <a:buNone/>
            </a:pPr>
            <a:r>
              <a:rPr lang="en-US" dirty="0"/>
              <a:t>Planning is a crucial aspect of human intelligence, involving the use of various tools, information collection, and decision-making. Traditional AI has struggled with this in complex, real-world settings. Recent advances in large language models (LLMs) have shown potential, but their capability in intricate planning tasks remains uncertain.</a:t>
            </a:r>
          </a:p>
          <a:p>
            <a:pPr marL="0" indent="0">
              <a:buNone/>
            </a:pPr>
            <a:endParaRPr lang="en-US" dirty="0"/>
          </a:p>
          <a:p>
            <a:pPr marL="0" indent="0" algn="ctr">
              <a:buNone/>
            </a:pPr>
            <a:r>
              <a:rPr lang="en-US" sz="3200" b="1" u="sng" dirty="0"/>
              <a:t>PURPOSE OF TRAVELPLANNER</a:t>
            </a:r>
          </a:p>
          <a:p>
            <a:pPr marL="0" indent="0">
              <a:buNone/>
            </a:pPr>
            <a:r>
              <a:rPr lang="en-US" dirty="0"/>
              <a:t>TravelPlanner aims to fill this gap by providing a benchmark for evaluating AI agents' planning abilities in travel scenarios, which are inherently complex and require handling multiple constraints like budget, time, preferences, and commonsense knowledge.</a:t>
            </a:r>
          </a:p>
        </p:txBody>
      </p:sp>
    </p:spTree>
    <p:extLst>
      <p:ext uri="{BB962C8B-B14F-4D97-AF65-F5344CB8AC3E}">
        <p14:creationId xmlns:p14="http://schemas.microsoft.com/office/powerpoint/2010/main" val="156431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55E2-F3D3-7B47-6745-B82A6FFCB3F9}"/>
              </a:ext>
            </a:extLst>
          </p:cNvPr>
          <p:cNvSpPr>
            <a:spLocks noGrp="1"/>
          </p:cNvSpPr>
          <p:nvPr>
            <p:ph type="title"/>
          </p:nvPr>
        </p:nvSpPr>
        <p:spPr>
          <a:xfrm>
            <a:off x="1077362" y="720434"/>
            <a:ext cx="9950103" cy="799608"/>
          </a:xfrm>
        </p:spPr>
        <p:txBody>
          <a:bodyPr/>
          <a:lstStyle/>
          <a:p>
            <a:r>
              <a:rPr lang="en-US" dirty="0"/>
              <a:t>KEY COMPONENTS OF TRAVELPLANNER</a:t>
            </a:r>
          </a:p>
        </p:txBody>
      </p:sp>
      <p:sp>
        <p:nvSpPr>
          <p:cNvPr id="3" name="Content Placeholder 2">
            <a:extLst>
              <a:ext uri="{FF2B5EF4-FFF2-40B4-BE49-F238E27FC236}">
                <a16:creationId xmlns:a16="http://schemas.microsoft.com/office/drawing/2014/main" id="{1E3B2B20-0C52-C1CE-CC6A-F96D390B49A9}"/>
              </a:ext>
            </a:extLst>
          </p:cNvPr>
          <p:cNvSpPr>
            <a:spLocks noGrp="1"/>
          </p:cNvSpPr>
          <p:nvPr>
            <p:ph idx="1"/>
          </p:nvPr>
        </p:nvSpPr>
        <p:spPr>
          <a:xfrm>
            <a:off x="1077362" y="1520042"/>
            <a:ext cx="9950103" cy="4420788"/>
          </a:xfrm>
        </p:spPr>
        <p:txBody>
          <a:bodyPr>
            <a:normAutofit fontScale="92500" lnSpcReduction="10000"/>
          </a:bodyPr>
          <a:lstStyle/>
          <a:p>
            <a:pPr marL="0" indent="0">
              <a:buNone/>
            </a:pPr>
            <a:r>
              <a:rPr lang="en-US" b="1" dirty="0"/>
              <a:t>1) </a:t>
            </a:r>
            <a:r>
              <a:rPr lang="en-US" b="1" u="sng" dirty="0"/>
              <a:t>Sandbox Environment</a:t>
            </a:r>
            <a:r>
              <a:rPr lang="en-US" b="1" dirty="0"/>
              <a:t>: </a:t>
            </a:r>
            <a:r>
              <a:rPr lang="en-US" dirty="0"/>
              <a:t>TravelPlanner provides a rich sandbox with around four million data entries related to travel (flights, accommodations, restaurants, attractions, etc.).</a:t>
            </a:r>
          </a:p>
          <a:p>
            <a:pPr marL="0" indent="0">
              <a:buNone/>
            </a:pPr>
            <a:r>
              <a:rPr lang="en-US" b="1" dirty="0"/>
              <a:t>2) </a:t>
            </a:r>
            <a:r>
              <a:rPr lang="en-US" b="1" u="sng" dirty="0"/>
              <a:t>Tools for Information Collection</a:t>
            </a:r>
            <a:r>
              <a:rPr lang="en-US" dirty="0"/>
              <a:t>: Six tools are available to the agents to gather information:</a:t>
            </a:r>
          </a:p>
          <a:p>
            <a:r>
              <a:rPr lang="en-US" dirty="0"/>
              <a:t>CitySearch</a:t>
            </a:r>
          </a:p>
          <a:p>
            <a:r>
              <a:rPr lang="en-US" dirty="0" err="1"/>
              <a:t>AttractionSearch</a:t>
            </a:r>
            <a:endParaRPr lang="en-US" dirty="0"/>
          </a:p>
          <a:p>
            <a:r>
              <a:rPr lang="en-US" dirty="0" err="1"/>
              <a:t>FlightSearch</a:t>
            </a:r>
            <a:endParaRPr lang="en-US" dirty="0"/>
          </a:p>
          <a:p>
            <a:r>
              <a:rPr lang="en-US" dirty="0" err="1"/>
              <a:t>DistanceMatrix</a:t>
            </a:r>
            <a:endParaRPr lang="en-US" dirty="0"/>
          </a:p>
          <a:p>
            <a:r>
              <a:rPr lang="en-US" dirty="0" err="1"/>
              <a:t>RestaurantSearch</a:t>
            </a:r>
            <a:endParaRPr lang="en-US" dirty="0"/>
          </a:p>
          <a:p>
            <a:r>
              <a:rPr lang="en-US" dirty="0" err="1"/>
              <a:t>AccommodationSearch</a:t>
            </a:r>
            <a:endParaRPr lang="en-US" dirty="0"/>
          </a:p>
          <a:p>
            <a:pPr marL="0" indent="0">
              <a:buNone/>
            </a:pPr>
            <a:r>
              <a:rPr lang="en-US" b="1" dirty="0"/>
              <a:t>3) </a:t>
            </a:r>
            <a:r>
              <a:rPr lang="en-US" b="1" u="sng" dirty="0"/>
              <a:t>Planning Intents and Reference Plans</a:t>
            </a:r>
            <a:r>
              <a:rPr lang="en-US" b="1" dirty="0"/>
              <a:t>: </a:t>
            </a:r>
            <a:r>
              <a:rPr lang="en-US" dirty="0"/>
              <a:t>The benchmark includes 1,225 meticulously curated planning intents (queries) and their reference plans to evaluate the performance of the agents.</a:t>
            </a:r>
          </a:p>
        </p:txBody>
      </p:sp>
    </p:spTree>
    <p:extLst>
      <p:ext uri="{BB962C8B-B14F-4D97-AF65-F5344CB8AC3E}">
        <p14:creationId xmlns:p14="http://schemas.microsoft.com/office/powerpoint/2010/main" val="357001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1FA9-9C57-9C2B-E8A2-3D7542BC07B3}"/>
              </a:ext>
            </a:extLst>
          </p:cNvPr>
          <p:cNvSpPr>
            <a:spLocks noGrp="1"/>
          </p:cNvSpPr>
          <p:nvPr>
            <p:ph type="title"/>
          </p:nvPr>
        </p:nvSpPr>
        <p:spPr>
          <a:xfrm>
            <a:off x="1077362" y="720434"/>
            <a:ext cx="9950103" cy="556934"/>
          </a:xfrm>
        </p:spPr>
        <p:txBody>
          <a:bodyPr>
            <a:normAutofit fontScale="90000"/>
          </a:bodyPr>
          <a:lstStyle/>
          <a:p>
            <a:pPr algn="ctr"/>
            <a:r>
              <a:rPr lang="en-US" dirty="0"/>
              <a:t>AN OVERVIEW </a:t>
            </a:r>
          </a:p>
        </p:txBody>
      </p:sp>
      <p:pic>
        <p:nvPicPr>
          <p:cNvPr id="5" name="Content Placeholder 4">
            <a:extLst>
              <a:ext uri="{FF2B5EF4-FFF2-40B4-BE49-F238E27FC236}">
                <a16:creationId xmlns:a16="http://schemas.microsoft.com/office/drawing/2014/main" id="{D026689A-9F9A-8997-54D4-734FBC2D0CE4}"/>
              </a:ext>
            </a:extLst>
          </p:cNvPr>
          <p:cNvPicPr>
            <a:picLocks noGrp="1" noChangeAspect="1"/>
          </p:cNvPicPr>
          <p:nvPr>
            <p:ph idx="1"/>
          </p:nvPr>
        </p:nvPicPr>
        <p:blipFill>
          <a:blip r:embed="rId2"/>
          <a:stretch>
            <a:fillRect/>
          </a:stretch>
        </p:blipFill>
        <p:spPr>
          <a:xfrm>
            <a:off x="1940481" y="1375090"/>
            <a:ext cx="8892715" cy="4565335"/>
          </a:xfrm>
        </p:spPr>
      </p:pic>
    </p:spTree>
    <p:extLst>
      <p:ext uri="{BB962C8B-B14F-4D97-AF65-F5344CB8AC3E}">
        <p14:creationId xmlns:p14="http://schemas.microsoft.com/office/powerpoint/2010/main" val="207476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673A-D0FB-3F60-7699-C22493B2DB78}"/>
              </a:ext>
            </a:extLst>
          </p:cNvPr>
          <p:cNvSpPr>
            <a:spLocks noGrp="1"/>
          </p:cNvSpPr>
          <p:nvPr>
            <p:ph type="title"/>
          </p:nvPr>
        </p:nvSpPr>
        <p:spPr/>
        <p:txBody>
          <a:bodyPr/>
          <a:lstStyle/>
          <a:p>
            <a:pPr algn="ctr"/>
            <a:r>
              <a:rPr lang="en-US" dirty="0"/>
              <a:t>Evaluation Criteria</a:t>
            </a:r>
          </a:p>
        </p:txBody>
      </p:sp>
      <p:sp>
        <p:nvSpPr>
          <p:cNvPr id="3" name="Content Placeholder 2">
            <a:extLst>
              <a:ext uri="{FF2B5EF4-FFF2-40B4-BE49-F238E27FC236}">
                <a16:creationId xmlns:a16="http://schemas.microsoft.com/office/drawing/2014/main" id="{28F4C2EF-DEA2-2591-69AB-13A1C4FE17D7}"/>
              </a:ext>
            </a:extLst>
          </p:cNvPr>
          <p:cNvSpPr>
            <a:spLocks noGrp="1"/>
          </p:cNvSpPr>
          <p:nvPr>
            <p:ph idx="1"/>
          </p:nvPr>
        </p:nvSpPr>
        <p:spPr/>
        <p:txBody>
          <a:bodyPr/>
          <a:lstStyle/>
          <a:p>
            <a:pPr marL="0" indent="0">
              <a:buNone/>
            </a:pPr>
            <a:r>
              <a:rPr lang="en-US" dirty="0"/>
              <a:t>Agents are evaluated based on their ability to:</a:t>
            </a:r>
          </a:p>
          <a:p>
            <a:pPr marL="0" indent="0">
              <a:buNone/>
            </a:pPr>
            <a:endParaRPr lang="en-US" dirty="0"/>
          </a:p>
          <a:p>
            <a:pPr marL="342900" indent="-342900">
              <a:buAutoNum type="arabicParenR"/>
            </a:pPr>
            <a:r>
              <a:rPr lang="en-US" b="1" dirty="0"/>
              <a:t>Collect Information</a:t>
            </a:r>
            <a:r>
              <a:rPr lang="en-US" dirty="0"/>
              <a:t>: Use the provided tools effectively to gather relevant data.</a:t>
            </a:r>
          </a:p>
          <a:p>
            <a:pPr marL="342900" indent="-342900">
              <a:buAutoNum type="arabicParenR"/>
            </a:pPr>
            <a:r>
              <a:rPr lang="en-US" b="1" dirty="0"/>
              <a:t>Stay on Task</a:t>
            </a:r>
            <a:r>
              <a:rPr lang="en-US" dirty="0"/>
              <a:t>: Adhere to the given constraints (budget, preferences, etc.) while planning.</a:t>
            </a:r>
          </a:p>
          <a:p>
            <a:pPr marL="342900" indent="-342900">
              <a:buAutoNum type="arabicParenR"/>
            </a:pPr>
            <a:r>
              <a:rPr lang="en-US" b="1" dirty="0"/>
              <a:t>Handle Multiple Constraints</a:t>
            </a:r>
            <a:r>
              <a:rPr lang="en-US" dirty="0"/>
              <a:t>: Manage various explicit (e.g., budget, pet-friendly accommodations) and implicit (e.g., reasonable travel routes) constraints.</a:t>
            </a:r>
          </a:p>
        </p:txBody>
      </p:sp>
    </p:spTree>
    <p:extLst>
      <p:ext uri="{BB962C8B-B14F-4D97-AF65-F5344CB8AC3E}">
        <p14:creationId xmlns:p14="http://schemas.microsoft.com/office/powerpoint/2010/main" val="425816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CD52-51F1-94FC-20AC-2AB3C478F20D}"/>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48F89808-131B-831D-1C15-17FDB9641D3D}"/>
              </a:ext>
            </a:extLst>
          </p:cNvPr>
          <p:cNvSpPr>
            <a:spLocks noGrp="1"/>
          </p:cNvSpPr>
          <p:nvPr>
            <p:ph idx="1"/>
          </p:nvPr>
        </p:nvSpPr>
        <p:spPr/>
        <p:txBody>
          <a:bodyPr/>
          <a:lstStyle/>
          <a:p>
            <a:pPr marL="0" indent="0">
              <a:buNone/>
            </a:pPr>
            <a:r>
              <a:rPr lang="en-US" sz="2400" b="1" dirty="0"/>
              <a:t>1) Environment Constraints: </a:t>
            </a:r>
          </a:p>
          <a:p>
            <a:pPr marL="0" indent="0">
              <a:buNone/>
            </a:pPr>
            <a:r>
              <a:rPr lang="en-US" dirty="0"/>
              <a:t>The real-world is dynamic, necessitating agents to be adaptable. For instance, flights to a particular destination may be unavailable at certain times (e.g., no flights from Seattle to San Francisco in previous Figure ), possibly because tickets are sold out. In such cases, the agent must dynamically seek an alternative, like changing the destination of the flight or the way of transportation. To tackle this, environment constraints within TravelPlanner is introduced.</a:t>
            </a:r>
          </a:p>
          <a:p>
            <a:pPr marL="0" indent="0">
              <a:buNone/>
            </a:pPr>
            <a:endParaRPr lang="en-US" dirty="0"/>
          </a:p>
        </p:txBody>
      </p:sp>
    </p:spTree>
    <p:extLst>
      <p:ext uri="{BB962C8B-B14F-4D97-AF65-F5344CB8AC3E}">
        <p14:creationId xmlns:p14="http://schemas.microsoft.com/office/powerpoint/2010/main" val="77073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CD52-51F1-94FC-20AC-2AB3C478F20D}"/>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48F89808-131B-831D-1C15-17FDB9641D3D}"/>
              </a:ext>
            </a:extLst>
          </p:cNvPr>
          <p:cNvSpPr>
            <a:spLocks noGrp="1"/>
          </p:cNvSpPr>
          <p:nvPr>
            <p:ph idx="1"/>
          </p:nvPr>
        </p:nvSpPr>
        <p:spPr/>
        <p:txBody>
          <a:bodyPr/>
          <a:lstStyle/>
          <a:p>
            <a:pPr marL="0" indent="0">
              <a:buNone/>
            </a:pPr>
            <a:r>
              <a:rPr lang="en-US" sz="2400" b="1" dirty="0"/>
              <a:t>2) Commonsense Constraints: </a:t>
            </a:r>
          </a:p>
          <a:p>
            <a:pPr marL="0" indent="0">
              <a:buNone/>
            </a:pPr>
            <a:r>
              <a:rPr lang="en-US" dirty="0"/>
              <a:t>Agents, functioning in real-world and serving humans, should consider commonsense when designing plans. For instance, repeatedly visiting the same attraction is not typical. To evaluate agents’ understanding and utilization of commonsense during planning, the commonsense constraint in TravelPlanner is included.</a:t>
            </a:r>
          </a:p>
        </p:txBody>
      </p:sp>
    </p:spTree>
    <p:extLst>
      <p:ext uri="{BB962C8B-B14F-4D97-AF65-F5344CB8AC3E}">
        <p14:creationId xmlns:p14="http://schemas.microsoft.com/office/powerpoint/2010/main" val="405776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CD52-51F1-94FC-20AC-2AB3C478F20D}"/>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48F89808-131B-831D-1C15-17FDB9641D3D}"/>
              </a:ext>
            </a:extLst>
          </p:cNvPr>
          <p:cNvSpPr>
            <a:spLocks noGrp="1"/>
          </p:cNvSpPr>
          <p:nvPr>
            <p:ph idx="1"/>
          </p:nvPr>
        </p:nvSpPr>
        <p:spPr/>
        <p:txBody>
          <a:bodyPr>
            <a:normAutofit/>
          </a:bodyPr>
          <a:lstStyle/>
          <a:p>
            <a:pPr marL="0" indent="0">
              <a:buNone/>
            </a:pPr>
            <a:r>
              <a:rPr lang="en-US" sz="2400" b="1" dirty="0"/>
              <a:t>3) Hard Constraints: </a:t>
            </a:r>
          </a:p>
          <a:p>
            <a:pPr marL="0" indent="0">
              <a:buNone/>
            </a:pPr>
            <a:r>
              <a:rPr lang="en-US" dirty="0"/>
              <a:t>A crucial ability for agents is to effectively satisfy personalized user needs. To evaluate this, TravelPlanner incorporates various user needs, such as budget constraints. These user needs are termed hard constraints. The hard constraint measures the agent’s generalization ability with regard to different user needs. This is categorized into three difficulty levels:</a:t>
            </a:r>
          </a:p>
          <a:p>
            <a:r>
              <a:rPr lang="en-US" dirty="0"/>
              <a:t>Easy (budget constraint for single person)</a:t>
            </a:r>
          </a:p>
          <a:p>
            <a:r>
              <a:rPr lang="en-US" dirty="0"/>
              <a:t>Medium (cuisine type, room type and preference)</a:t>
            </a:r>
          </a:p>
          <a:p>
            <a:r>
              <a:rPr lang="en-US" dirty="0"/>
              <a:t>Hard (transportation preference)</a:t>
            </a:r>
          </a:p>
        </p:txBody>
      </p:sp>
    </p:spTree>
    <p:extLst>
      <p:ext uri="{BB962C8B-B14F-4D97-AF65-F5344CB8AC3E}">
        <p14:creationId xmlns:p14="http://schemas.microsoft.com/office/powerpoint/2010/main" val="253715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4090-0032-9B7E-E858-5274467DBCE8}"/>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2A2AAE41-D528-A686-4272-47E6208A9DF0}"/>
              </a:ext>
            </a:extLst>
          </p:cNvPr>
          <p:cNvSpPr>
            <a:spLocks noGrp="1"/>
          </p:cNvSpPr>
          <p:nvPr>
            <p:ph idx="1"/>
          </p:nvPr>
        </p:nvSpPr>
        <p:spPr/>
        <p:txBody>
          <a:bodyPr/>
          <a:lstStyle/>
          <a:p>
            <a:r>
              <a:rPr lang="en-US" dirty="0"/>
              <a:t>The LLM models which were used are Mixtral-7, Gemini Pro, GPT-3.5 Turbo, GPT-4 Turbo. </a:t>
            </a:r>
          </a:p>
          <a:p>
            <a:r>
              <a:rPr lang="en-US" dirty="0"/>
              <a:t>The two modes which are used are Two-stage mode and Sole-planning mode (direct strategy).</a:t>
            </a:r>
          </a:p>
        </p:txBody>
      </p:sp>
    </p:spTree>
    <p:extLst>
      <p:ext uri="{BB962C8B-B14F-4D97-AF65-F5344CB8AC3E}">
        <p14:creationId xmlns:p14="http://schemas.microsoft.com/office/powerpoint/2010/main" val="5026495"/>
      </p:ext>
    </p:extLst>
  </p:cSld>
  <p:clrMapOvr>
    <a:masterClrMapping/>
  </p:clrMapOvr>
</p:sld>
</file>

<file path=ppt/theme/theme1.xml><?xml version="1.0" encoding="utf-8"?>
<a:theme xmlns:a="http://schemas.openxmlformats.org/drawingml/2006/main" name="Block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594</TotalTime>
  <Words>878</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Avenir Next LT Pro Light</vt:lpstr>
      <vt:lpstr>BlocksVTI</vt:lpstr>
      <vt:lpstr>TravelPlanner: A Benchmark for Real-World Planning with Language Agents</vt:lpstr>
      <vt:lpstr>PowerPoint Presentation</vt:lpstr>
      <vt:lpstr>KEY COMPONENTS OF TRAVELPLANNER</vt:lpstr>
      <vt:lpstr>AN OVERVIEW </vt:lpstr>
      <vt:lpstr>Evaluation Criteria</vt:lpstr>
      <vt:lpstr>CONSTRAINTS</vt:lpstr>
      <vt:lpstr>CONSTRAINTS</vt:lpstr>
      <vt:lpstr>CONSTRAINTS</vt:lpstr>
      <vt:lpstr>EVALUATION</vt:lpstr>
      <vt:lpstr>Tool-use error distribution on test set</vt:lpstr>
      <vt:lpstr>Constraint pass rate of GPT-4-Turbo on test set</vt:lpstr>
      <vt:lpstr>Key Observations and Issues</vt:lpstr>
      <vt:lpstr>Key Observations and Issues</vt:lpstr>
      <vt:lpstr>Key Observations and Issues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Vikas Gaikwad</dc:creator>
  <cp:lastModifiedBy>Vaibhav Vikas Gaikwad</cp:lastModifiedBy>
  <cp:revision>2</cp:revision>
  <dcterms:created xsi:type="dcterms:W3CDTF">2024-07-17T18:13:34Z</dcterms:created>
  <dcterms:modified xsi:type="dcterms:W3CDTF">2024-07-18T04:07:47Z</dcterms:modified>
</cp:coreProperties>
</file>