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6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4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3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2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7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F36F9-26DD-4882-A833-7544702240C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0656CF-EB9D-4826-A7CA-F00521F30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2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pp-static" TargetMode="External"/><Relationship Id="rId3" Type="http://schemas.openxmlformats.org/officeDocument/2006/relationships/hyperlink" Target="https://www.javatpoint.com/cpp-object-and-class" TargetMode="External"/><Relationship Id="rId7" Type="http://schemas.openxmlformats.org/officeDocument/2006/relationships/hyperlink" Target="https://www.javatpoint.com/cpp-this-pointer" TargetMode="External"/><Relationship Id="rId12" Type="http://schemas.openxmlformats.org/officeDocument/2006/relationships/hyperlink" Target="https://www.javatpoint.com/cpp-math-functions" TargetMode="External"/><Relationship Id="rId2" Type="http://schemas.openxmlformats.org/officeDocument/2006/relationships/hyperlink" Target="https://www.javatpoint.com/cpp-oops-concep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cpp-destructor" TargetMode="External"/><Relationship Id="rId11" Type="http://schemas.openxmlformats.org/officeDocument/2006/relationships/hyperlink" Target="https://www.javatpoint.com/cpp-friend-function" TargetMode="External"/><Relationship Id="rId5" Type="http://schemas.openxmlformats.org/officeDocument/2006/relationships/hyperlink" Target="https://www.javatpoint.com/cpp-copy-constructor" TargetMode="External"/><Relationship Id="rId10" Type="http://schemas.openxmlformats.org/officeDocument/2006/relationships/hyperlink" Target="https://www.javatpoint.com/cpp-enumeration" TargetMode="External"/><Relationship Id="rId4" Type="http://schemas.openxmlformats.org/officeDocument/2006/relationships/hyperlink" Target="https://www.javatpoint.com/cpp-constructor" TargetMode="External"/><Relationship Id="rId9" Type="http://schemas.openxmlformats.org/officeDocument/2006/relationships/hyperlink" Target="https://www.javatpoint.com/cpp-stru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pp-oops-concep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Oops (object oriented programing 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10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0" i="0" dirty="0" smtClean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 smtClean="0">
                <a:solidFill>
                  <a:srgbClr val="0000FF"/>
                </a:solidFill>
                <a:effectLst/>
                <a:latin typeface="inter-regular"/>
              </a:rPr>
              <a:t>iostream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std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Employee() 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inter-regular"/>
              </a:rPr>
              <a:t>"Default Constructor Invoked"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endParaRPr lang="en-US" b="1" i="0" dirty="0" smtClean="0">
              <a:solidFill>
                <a:srgbClr val="2E8B57"/>
              </a:solidFill>
              <a:effectLst/>
              <a:latin typeface="inter-regular"/>
            </a:endParaRPr>
          </a:p>
          <a:p>
            <a:pPr algn="just"/>
            <a:endParaRPr lang="en-US" b="1" dirty="0" smtClean="0">
              <a:solidFill>
                <a:srgbClr val="2E8B57"/>
              </a:solidFill>
              <a:latin typeface="inter-regular"/>
            </a:endParaRPr>
          </a:p>
          <a:p>
            <a:pPr algn="just"/>
            <a:r>
              <a:rPr lang="en-US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)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Employee e1; </a:t>
            </a:r>
            <a:r>
              <a:rPr lang="en-US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Employee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Employee e2; 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66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3326" y="896919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0" i="0" dirty="0" smtClean="0">
                <a:solidFill>
                  <a:srgbClr val="610B38"/>
                </a:solidFill>
                <a:effectLst/>
                <a:latin typeface="erdana"/>
              </a:rPr>
              <a:t>C++ Parameterized Constructor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4482" y="2158074"/>
            <a:ext cx="10299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constructor which has parameters is called parameterized constructor. It is used to provide different values to distinct objects.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Let's see the simple example of C++ Parameterized Constructor.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023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27" y="0"/>
            <a:ext cx="9126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29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736979"/>
            <a:ext cx="10009493" cy="55073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C++ Object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2"/>
              </a:rPr>
              <a:t>C++ OOPs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Concepts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3"/>
              </a:rPr>
              <a:t>++ Object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3"/>
              </a:rPr>
              <a:t>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Class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4"/>
              </a:rPr>
              <a:t>++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Constructor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u="sng" dirty="0" smtClean="0">
                <a:solidFill>
                  <a:schemeClr val="bg2">
                    <a:lumMod val="10000"/>
                  </a:schemeClr>
                </a:solidFill>
                <a:hlinkClick r:id="rId5"/>
              </a:rPr>
              <a:t>C</a:t>
            </a:r>
            <a:r>
              <a:rPr lang="en-IN" u="sng" dirty="0">
                <a:solidFill>
                  <a:schemeClr val="bg2">
                    <a:lumMod val="10000"/>
                  </a:schemeClr>
                </a:solidFill>
                <a:hlinkClick r:id="rId5"/>
              </a:rPr>
              <a:t>++ </a:t>
            </a:r>
            <a:r>
              <a:rPr lang="en-IN" u="sng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</a:t>
            </a:r>
            <a:r>
              <a:rPr lang="en-IN" u="sng" dirty="0" smtClean="0">
                <a:solidFill>
                  <a:schemeClr val="bg2">
                    <a:lumMod val="10000"/>
                  </a:schemeClr>
                </a:solidFill>
                <a:hlinkClick r:id="rId5"/>
              </a:rPr>
              <a:t>Copy Constructor</a:t>
            </a:r>
            <a:endParaRPr lang="en-IN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6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6"/>
              </a:rPr>
              <a:t>++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6"/>
              </a:rPr>
              <a:t>Destructor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7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7"/>
              </a:rPr>
              <a:t>++ this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7"/>
              </a:rPr>
              <a:t>Pointer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8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8"/>
              </a:rPr>
              <a:t>++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8"/>
              </a:rPr>
              <a:t>static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9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9"/>
              </a:rPr>
              <a:t>++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  <a:hlinkClick r:id="rId9"/>
              </a:rPr>
              <a:t>Structs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10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10"/>
              </a:rPr>
              <a:t>++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10"/>
              </a:rPr>
              <a:t>Enumeration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11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11"/>
              </a:rPr>
              <a:t>++ Friend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11"/>
              </a:rPr>
              <a:t>Function</a:t>
            </a: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12"/>
              </a:rPr>
              <a:t>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12"/>
              </a:rPr>
              <a:t>++ Math Functions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1. 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linkClick r:id="rId2"/>
              </a:rPr>
              <a:t>++ OOPs Concepts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IN" dirty="0">
                <a:solidFill>
                  <a:schemeClr val="bg2">
                    <a:lumMod val="1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0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  <a:p>
            <a:r>
              <a:rPr lang="en-US" dirty="0"/>
              <a:t>Any entity that has state and behavior is known as an object. For example: chair, pen, table, keyboard, bike etc. It can be physical and logical.</a:t>
            </a:r>
          </a:p>
          <a:p>
            <a:r>
              <a:rPr lang="en-US" b="1" dirty="0" smtClean="0"/>
              <a:t>Collection </a:t>
            </a:r>
            <a:r>
              <a:rPr lang="en-US" b="1" dirty="0"/>
              <a:t>of objects</a:t>
            </a:r>
            <a:r>
              <a:rPr lang="en-US" dirty="0"/>
              <a:t> is called class. It is a logical entity</a:t>
            </a:r>
            <a:r>
              <a:rPr lang="en-US" dirty="0" smtClean="0"/>
              <a:t>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1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class</a:t>
            </a:r>
            <a:r>
              <a:rPr lang="en-US" dirty="0"/>
              <a:t> Student    </a:t>
            </a:r>
          </a:p>
          <a:p>
            <a:r>
              <a:rPr lang="en-US" dirty="0"/>
              <a:t> {    </a:t>
            </a:r>
          </a:p>
          <a:p>
            <a:r>
              <a:rPr lang="en-US" dirty="0"/>
              <a:t>     </a:t>
            </a:r>
            <a:r>
              <a:rPr lang="en-US" b="1" dirty="0"/>
              <a:t>public</a:t>
            </a:r>
            <a:r>
              <a:rPr lang="en-US" dirty="0"/>
              <a:t>:  </a:t>
            </a:r>
          </a:p>
          <a:p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id;  //field or data member     </a:t>
            </a:r>
          </a:p>
          <a:p>
            <a:r>
              <a:rPr lang="en-US" dirty="0"/>
              <a:t>     </a:t>
            </a:r>
            <a:r>
              <a:rPr lang="en-US" b="1" dirty="0"/>
              <a:t>float</a:t>
            </a:r>
            <a:r>
              <a:rPr lang="en-US" dirty="0"/>
              <a:t> salary; //field or data member  </a:t>
            </a:r>
          </a:p>
          <a:p>
            <a:r>
              <a:rPr lang="en-US" dirty="0"/>
              <a:t>     String name;//field or data member    </a:t>
            </a:r>
          </a:p>
          <a:p>
            <a:r>
              <a:rPr lang="en-US" dirty="0"/>
              <a:t> 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2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1668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iostream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std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 </a:t>
            </a:r>
            <a:endParaRPr lang="en-IN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Student {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IN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  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string name;</a:t>
            </a:r>
            <a:r>
              <a:rPr lang="en-IN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member(also instance variable)    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endParaRPr lang="en-IN" dirty="0">
              <a:solidFill>
                <a:srgbClr val="000000"/>
              </a:solidFill>
              <a:latin typeface="inter-regular"/>
            </a:endParaRPr>
          </a:p>
          <a:p>
            <a:r>
              <a:rPr lang="en-IN" b="1" i="0" dirty="0" smtClean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Student s1; </a:t>
            </a:r>
            <a:r>
              <a:rPr lang="en-IN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Student 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s1.id = 201;  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s1.name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Jaiswal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&lt;&lt;s1.id&lt;&lt;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&lt;&lt;s1.name&lt;&lt;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42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641" y="464237"/>
            <a:ext cx="80339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1600" b="0" i="0" dirty="0" err="1" smtClean="0">
                <a:solidFill>
                  <a:srgbClr val="0000FF"/>
                </a:solidFill>
                <a:effectLst/>
                <a:latin typeface="inter-regular"/>
              </a:rPr>
              <a:t>iostream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 smtClean="0">
                <a:solidFill>
                  <a:srgbClr val="000000"/>
                </a:solidFill>
                <a:effectLst/>
                <a:latin typeface="inter-regular"/>
              </a:rPr>
              <a:t>std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Student {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6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IN" sz="1600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  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string name;</a:t>
            </a:r>
            <a:r>
              <a:rPr lang="en-IN" sz="1600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member(also instance variable)    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insert(</a:t>
            </a:r>
            <a:r>
              <a:rPr lang="en-IN" sz="16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, string n)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id = </a:t>
            </a:r>
            <a:r>
              <a:rPr lang="en-IN" sz="1600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name = n;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display()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sz="1600" b="0" i="0" dirty="0" err="1" smtClean="0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&lt;&lt;id&lt;&lt;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&lt;&lt;name&lt;&lt;</a:t>
            </a:r>
            <a:r>
              <a:rPr lang="en-IN" sz="1600" b="0" i="0" dirty="0" err="1" smtClean="0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r>
              <a:rPr lang="en-IN" sz="16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Student s1; </a:t>
            </a:r>
            <a:r>
              <a:rPr lang="en-IN" sz="1600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Student 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Student s2; </a:t>
            </a:r>
            <a:r>
              <a:rPr lang="en-IN" sz="1600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Student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s1.insert(201, 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 err="1" smtClean="0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s2.insert(202, 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 err="1" smtClean="0">
                <a:solidFill>
                  <a:srgbClr val="0000FF"/>
                </a:solidFill>
                <a:effectLst/>
                <a:latin typeface="inter-regular"/>
              </a:rPr>
              <a:t>Nakul</a:t>
            </a:r>
            <a:r>
              <a:rPr lang="en-IN" sz="16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s1.display();  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s2.display();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600" b="1" i="0" dirty="0" smtClean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IN" sz="1600" b="0" i="0" dirty="0" smtClean="0">
                <a:solidFill>
                  <a:srgbClr val="000000"/>
                </a:solidFill>
                <a:effectLst/>
                <a:latin typeface="inter-regular"/>
              </a:rPr>
              <a:t>} 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0006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346" y="12679"/>
            <a:ext cx="908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610B38"/>
                </a:solidFill>
                <a:effectLst/>
                <a:latin typeface="erdana"/>
              </a:rPr>
              <a:t>C++ Class Example: Store and Display Employee Information</a:t>
            </a: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176" y="51764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1400" b="0" i="0" dirty="0" err="1" smtClean="0">
                <a:solidFill>
                  <a:srgbClr val="0000FF"/>
                </a:solidFill>
                <a:effectLst/>
                <a:latin typeface="inter-regular"/>
              </a:rPr>
              <a:t>iostream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400" b="0" i="0" dirty="0" err="1" smtClean="0">
                <a:solidFill>
                  <a:srgbClr val="000000"/>
                </a:solidFill>
                <a:effectLst/>
                <a:latin typeface="inter-regular"/>
              </a:rPr>
              <a:t>std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Employee {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4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IN" sz="1400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  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string name;</a:t>
            </a:r>
            <a:r>
              <a:rPr lang="en-IN" sz="1400" b="0" i="0" dirty="0" smtClean="0">
                <a:solidFill>
                  <a:srgbClr val="008200"/>
                </a:solidFill>
                <a:effectLst/>
                <a:latin typeface="inter-regular"/>
              </a:rPr>
              <a:t>//data member(also instance variable)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400" b="1" i="0" dirty="0" smtClean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insert(</a:t>
            </a:r>
            <a:r>
              <a:rPr lang="en-IN" sz="14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400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, string n, </a:t>
            </a:r>
            <a:r>
              <a:rPr lang="en-IN" sz="1400" b="1" i="0" dirty="0" smtClean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s)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id = </a:t>
            </a:r>
            <a:r>
              <a:rPr lang="en-IN" sz="1400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name = n;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salary = s;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display()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sz="1400" b="0" i="0" dirty="0" err="1" smtClean="0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&lt;&lt;id&lt;&lt;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&lt;&lt;name&lt;&lt;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"  "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&lt;&lt;salary&lt;&lt;</a:t>
            </a:r>
            <a:r>
              <a:rPr lang="en-IN" sz="1400" b="0" i="0" dirty="0" err="1" smtClean="0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r>
              <a:rPr lang="en-IN" sz="1400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Employee e1; </a:t>
            </a:r>
            <a:r>
              <a:rPr lang="en-IN" sz="1400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Employee 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Employee e2; </a:t>
            </a:r>
            <a:r>
              <a:rPr lang="en-IN" sz="1400" b="0" i="0" dirty="0" smtClean="0">
                <a:solidFill>
                  <a:srgbClr val="008200"/>
                </a:solidFill>
                <a:effectLst/>
                <a:latin typeface="inter-regular"/>
              </a:rPr>
              <a:t>//creating an object of Employee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e1.insert(201, 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"Sonoo"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,990000);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e2.insert(202, 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400" b="0" i="0" dirty="0" err="1" smtClean="0">
                <a:solidFill>
                  <a:srgbClr val="0000FF"/>
                </a:solidFill>
                <a:effectLst/>
                <a:latin typeface="inter-regular"/>
              </a:rPr>
              <a:t>Nakul</a:t>
            </a:r>
            <a:r>
              <a:rPr lang="en-IN" sz="1400" b="0" i="0" dirty="0" smtClean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, 29000);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e1.display();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e2.display();  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400" b="1" i="0" dirty="0" smtClean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IN" sz="1400" b="0" i="0" dirty="0" smtClean="0"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lang="en-IN" sz="1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1607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290" y="594142"/>
            <a:ext cx="10968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610B38"/>
                </a:solidFill>
                <a:effectLst/>
                <a:latin typeface="erdana"/>
              </a:rPr>
              <a:t>C++ Constructor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In C++, constructor is a special method which is invoked automatically at the time of object creation. It is used to initialize the data members of new object generally. The constructor in C++ has the same name as class or structure.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There can be two types of constructors in C++.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Default constructor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Parameterized constructor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470" y="2787892"/>
            <a:ext cx="1066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610B38"/>
                </a:solidFill>
                <a:effectLst/>
                <a:latin typeface="erdana"/>
              </a:rPr>
              <a:t>C++ Default Constructor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constructor which has no argument is known as default constructor. It is invoked at the time of creating object.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Let's see the simple example of C++ default Constructor.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500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256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erdana</vt:lpstr>
      <vt:lpstr>Garamond</vt:lpstr>
      <vt:lpstr>inter-regular</vt:lpstr>
      <vt:lpstr>Organic</vt:lpstr>
      <vt:lpstr>Oops (object oriented programing )</vt:lpstr>
      <vt:lpstr>PowerPoint Presentation</vt:lpstr>
      <vt:lpstr>1. C++ OOPs Concepts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(object oriented programing )</dc:title>
  <dc:creator>vaibhav gupta</dc:creator>
  <cp:lastModifiedBy>vaibhav gupta</cp:lastModifiedBy>
  <cp:revision>2</cp:revision>
  <dcterms:created xsi:type="dcterms:W3CDTF">2022-01-08T07:43:18Z</dcterms:created>
  <dcterms:modified xsi:type="dcterms:W3CDTF">2022-01-08T07:59:14Z</dcterms:modified>
</cp:coreProperties>
</file>