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74247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68220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1429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2202759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4911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1726197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856802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231102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158638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5350C-4E26-48B6-90D8-106CA69AD3E0}" type="datetimeFigureOut">
              <a:rPr lang="en-IN" smtClean="0"/>
              <a:t>15-01-2022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371067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15350C-4E26-48B6-90D8-106CA69AD3E0}"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121131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15350C-4E26-48B6-90D8-106CA69AD3E0}" type="datetimeFigureOut">
              <a:rPr lang="en-IN" smtClean="0"/>
              <a:t>15-01-2022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1953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15350C-4E26-48B6-90D8-106CA69AD3E0}" type="datetimeFigureOut">
              <a:rPr lang="en-IN" smtClean="0"/>
              <a:t>15-01-2022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166171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5350C-4E26-48B6-90D8-106CA69AD3E0}" type="datetimeFigureOut">
              <a:rPr lang="en-IN" smtClean="0"/>
              <a:t>15-01-2022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61638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5350C-4E26-48B6-90D8-106CA69AD3E0}"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300330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5350C-4E26-48B6-90D8-106CA69AD3E0}" type="datetimeFigureOut">
              <a:rPr lang="en-IN" smtClean="0"/>
              <a:t>15-01-2022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76716-9259-4511-940B-D6353C538B4C}" type="slidenum">
              <a:rPr lang="en-IN" smtClean="0"/>
              <a:t>‹#›</a:t>
            </a:fld>
            <a:endParaRPr lang="en-IN"/>
          </a:p>
        </p:txBody>
      </p:sp>
    </p:spTree>
    <p:extLst>
      <p:ext uri="{BB962C8B-B14F-4D97-AF65-F5344CB8AC3E}">
        <p14:creationId xmlns:p14="http://schemas.microsoft.com/office/powerpoint/2010/main" val="21828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15350C-4E26-48B6-90D8-106CA69AD3E0}" type="datetimeFigureOut">
              <a:rPr lang="en-IN" smtClean="0"/>
              <a:t>15-01-2022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076716-9259-4511-940B-D6353C538B4C}" type="slidenum">
              <a:rPr lang="en-IN" smtClean="0"/>
              <a:t>‹#›</a:t>
            </a:fld>
            <a:endParaRPr lang="en-IN"/>
          </a:p>
        </p:txBody>
      </p:sp>
    </p:spTree>
    <p:extLst>
      <p:ext uri="{BB962C8B-B14F-4D97-AF65-F5344CB8AC3E}">
        <p14:creationId xmlns:p14="http://schemas.microsoft.com/office/powerpoint/2010/main" val="1321433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Inheritance in C++</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191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3158" y="130119"/>
            <a:ext cx="6096000" cy="6555641"/>
          </a:xfrm>
          <a:prstGeom prst="rect">
            <a:avLst/>
          </a:prstGeom>
        </p:spPr>
        <p:txBody>
          <a:bodyPr>
            <a:spAutoFit/>
          </a:bodyPr>
          <a:lstStyle/>
          <a:p>
            <a:r>
              <a:rPr lang="en-IN" sz="1400" dirty="0" smtClean="0"/>
              <a:t>class Vehicle {</a:t>
            </a:r>
          </a:p>
          <a:p>
            <a:r>
              <a:rPr lang="en-IN" sz="1400" dirty="0" smtClean="0"/>
              <a:t>public:</a:t>
            </a:r>
          </a:p>
          <a:p>
            <a:r>
              <a:rPr lang="en-IN" sz="1400" dirty="0" smtClean="0"/>
              <a:t>	Vehicle()</a:t>
            </a:r>
          </a:p>
          <a:p>
            <a:r>
              <a:rPr lang="en-IN" sz="1400" dirty="0" smtClean="0"/>
              <a:t>	{</a:t>
            </a:r>
          </a:p>
          <a:p>
            <a:r>
              <a:rPr lang="en-IN" sz="1400" dirty="0" smtClean="0"/>
              <a:t>	</a:t>
            </a:r>
            <a:r>
              <a:rPr lang="en-IN" sz="1400" dirty="0" err="1" smtClean="0"/>
              <a:t>cout</a:t>
            </a:r>
            <a:r>
              <a:rPr lang="en-IN" sz="1400" dirty="0" smtClean="0"/>
              <a:t> &lt;&lt; "This is a Vehicle" &lt;&lt; </a:t>
            </a:r>
            <a:r>
              <a:rPr lang="en-IN" sz="1400" dirty="0" err="1" smtClean="0"/>
              <a:t>endl</a:t>
            </a:r>
            <a:r>
              <a:rPr lang="en-IN" sz="1400" dirty="0" smtClean="0"/>
              <a:t>;</a:t>
            </a:r>
          </a:p>
          <a:p>
            <a:r>
              <a:rPr lang="en-IN" sz="1400" dirty="0" smtClean="0"/>
              <a:t>	}</a:t>
            </a:r>
          </a:p>
          <a:p>
            <a:r>
              <a:rPr lang="en-IN" sz="1400" dirty="0" smtClean="0"/>
              <a:t>};</a:t>
            </a:r>
          </a:p>
          <a:p>
            <a:endParaRPr lang="en-IN" sz="1400" dirty="0" smtClean="0"/>
          </a:p>
          <a:p>
            <a:r>
              <a:rPr lang="en-IN" sz="1400" dirty="0" smtClean="0"/>
              <a:t>// second base class</a:t>
            </a:r>
          </a:p>
          <a:p>
            <a:r>
              <a:rPr lang="en-IN" sz="1400" dirty="0" smtClean="0"/>
              <a:t>class </a:t>
            </a:r>
            <a:r>
              <a:rPr lang="en-IN" sz="1400" dirty="0" err="1" smtClean="0"/>
              <a:t>FourWheeler</a:t>
            </a:r>
            <a:r>
              <a:rPr lang="en-IN" sz="1400" dirty="0" smtClean="0"/>
              <a:t> {</a:t>
            </a:r>
          </a:p>
          <a:p>
            <a:r>
              <a:rPr lang="en-IN" sz="1400" dirty="0" smtClean="0"/>
              <a:t>public:</a:t>
            </a:r>
          </a:p>
          <a:p>
            <a:r>
              <a:rPr lang="en-IN" sz="1400" dirty="0" smtClean="0"/>
              <a:t>	</a:t>
            </a:r>
            <a:r>
              <a:rPr lang="en-IN" sz="1400" dirty="0" err="1" smtClean="0"/>
              <a:t>FourWheeler</a:t>
            </a:r>
            <a:r>
              <a:rPr lang="en-IN" sz="1400" dirty="0" smtClean="0"/>
              <a:t>()</a:t>
            </a:r>
          </a:p>
          <a:p>
            <a:r>
              <a:rPr lang="en-IN" sz="1400" dirty="0" smtClean="0"/>
              <a:t>	{</a:t>
            </a:r>
          </a:p>
          <a:p>
            <a:r>
              <a:rPr lang="en-IN" sz="1400" dirty="0" smtClean="0"/>
              <a:t>	</a:t>
            </a:r>
            <a:r>
              <a:rPr lang="en-IN" sz="1400" dirty="0" err="1" smtClean="0"/>
              <a:t>cout</a:t>
            </a:r>
            <a:r>
              <a:rPr lang="en-IN" sz="1400" dirty="0" smtClean="0"/>
              <a:t> &lt;&lt; "This is a 4 wheeler Vehicle" &lt;&lt; </a:t>
            </a:r>
            <a:r>
              <a:rPr lang="en-IN" sz="1400" dirty="0" err="1" smtClean="0"/>
              <a:t>endl</a:t>
            </a:r>
            <a:r>
              <a:rPr lang="en-IN" sz="1400" dirty="0" smtClean="0"/>
              <a:t>;</a:t>
            </a:r>
          </a:p>
          <a:p>
            <a:r>
              <a:rPr lang="en-IN" sz="1400" dirty="0" smtClean="0"/>
              <a:t>	}</a:t>
            </a:r>
          </a:p>
          <a:p>
            <a:r>
              <a:rPr lang="en-IN" sz="1400" dirty="0" smtClean="0"/>
              <a:t>};</a:t>
            </a:r>
          </a:p>
          <a:p>
            <a:endParaRPr lang="en-IN" sz="1400" dirty="0" smtClean="0"/>
          </a:p>
          <a:p>
            <a:r>
              <a:rPr lang="en-IN" sz="1400" dirty="0" smtClean="0"/>
              <a:t>// sub class derived from two base classes</a:t>
            </a:r>
          </a:p>
          <a:p>
            <a:r>
              <a:rPr lang="en-IN" sz="1400" dirty="0" smtClean="0"/>
              <a:t>class Car: public Vehicle, public </a:t>
            </a:r>
            <a:r>
              <a:rPr lang="en-IN" sz="1400" dirty="0" err="1" smtClean="0"/>
              <a:t>FourWheeler</a:t>
            </a:r>
            <a:r>
              <a:rPr lang="en-IN" sz="1400" dirty="0" smtClean="0"/>
              <a:t> {</a:t>
            </a:r>
          </a:p>
          <a:p>
            <a:endParaRPr lang="en-IN" sz="1400" dirty="0" smtClean="0"/>
          </a:p>
          <a:p>
            <a:r>
              <a:rPr lang="en-IN" sz="1400" dirty="0" smtClean="0"/>
              <a:t>};</a:t>
            </a:r>
          </a:p>
          <a:p>
            <a:endParaRPr lang="en-IN" sz="1400" dirty="0" smtClean="0"/>
          </a:p>
          <a:p>
            <a:r>
              <a:rPr lang="en-IN" sz="1400" dirty="0" smtClean="0"/>
              <a:t>// main function</a:t>
            </a:r>
          </a:p>
          <a:p>
            <a:r>
              <a:rPr lang="en-IN" sz="1400" dirty="0" err="1" smtClean="0"/>
              <a:t>int</a:t>
            </a:r>
            <a:r>
              <a:rPr lang="en-IN" sz="1400" dirty="0" smtClean="0"/>
              <a:t> main()</a:t>
            </a:r>
          </a:p>
          <a:p>
            <a:r>
              <a:rPr lang="en-IN" sz="1400" dirty="0" smtClean="0"/>
              <a:t>{</a:t>
            </a:r>
          </a:p>
          <a:p>
            <a:r>
              <a:rPr lang="en-IN" sz="1400" dirty="0" smtClean="0"/>
              <a:t>	// creating object of sub class will</a:t>
            </a:r>
          </a:p>
          <a:p>
            <a:r>
              <a:rPr lang="en-IN" sz="1400" dirty="0" smtClean="0"/>
              <a:t>	// invoke the constructor of base classes</a:t>
            </a:r>
          </a:p>
          <a:p>
            <a:r>
              <a:rPr lang="en-IN" sz="1400" dirty="0" smtClean="0"/>
              <a:t>	Car </a:t>
            </a:r>
            <a:r>
              <a:rPr lang="en-IN" sz="1400" dirty="0" err="1" smtClean="0"/>
              <a:t>obj</a:t>
            </a:r>
            <a:r>
              <a:rPr lang="en-IN" sz="1400" dirty="0" smtClean="0"/>
              <a:t>;</a:t>
            </a:r>
          </a:p>
          <a:p>
            <a:r>
              <a:rPr lang="en-IN" sz="1400" dirty="0" smtClean="0"/>
              <a:t>	return 0;</a:t>
            </a:r>
          </a:p>
          <a:p>
            <a:r>
              <a:rPr lang="en-IN" sz="1400" dirty="0" smtClean="0"/>
              <a:t>}</a:t>
            </a:r>
            <a:endParaRPr lang="en-IN" sz="1400" dirty="0"/>
          </a:p>
        </p:txBody>
      </p:sp>
    </p:spTree>
    <p:extLst>
      <p:ext uri="{BB962C8B-B14F-4D97-AF65-F5344CB8AC3E}">
        <p14:creationId xmlns:p14="http://schemas.microsoft.com/office/powerpoint/2010/main" val="388441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6478"/>
            <a:ext cx="11941791" cy="369332"/>
          </a:xfrm>
          <a:prstGeom prst="rect">
            <a:avLst/>
          </a:prstGeom>
        </p:spPr>
        <p:txBody>
          <a:bodyPr wrap="square">
            <a:spAutoFit/>
          </a:bodyPr>
          <a:lstStyle/>
          <a:p>
            <a:r>
              <a:rPr lang="en-US" b="0" i="0" dirty="0" smtClean="0">
                <a:solidFill>
                  <a:srgbClr val="273239"/>
                </a:solidFill>
                <a:effectLst/>
                <a:latin typeface="urw-din"/>
              </a:rPr>
              <a:t>3.</a:t>
            </a:r>
            <a:r>
              <a:rPr lang="en-US" b="1" i="0" dirty="0" smtClean="0">
                <a:solidFill>
                  <a:srgbClr val="273239"/>
                </a:solidFill>
                <a:effectLst/>
                <a:latin typeface="urw-din"/>
              </a:rPr>
              <a:t> Multilevel Inheritance</a:t>
            </a:r>
            <a:r>
              <a:rPr lang="en-US" b="0" i="0" dirty="0" smtClean="0">
                <a:solidFill>
                  <a:srgbClr val="273239"/>
                </a:solidFill>
                <a:effectLst/>
                <a:latin typeface="urw-din"/>
              </a:rPr>
              <a:t>: In this type of inheritance, a derived class is created from another derived class.</a:t>
            </a:r>
            <a:endParaRPr lang="en-IN" dirty="0"/>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80" y="505810"/>
            <a:ext cx="2505738" cy="18689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44537" y="733246"/>
            <a:ext cx="6096000" cy="6124754"/>
          </a:xfrm>
          <a:prstGeom prst="rect">
            <a:avLst/>
          </a:prstGeom>
        </p:spPr>
        <p:txBody>
          <a:bodyPr>
            <a:spAutoFit/>
          </a:bodyPr>
          <a:lstStyle/>
          <a:p>
            <a:r>
              <a:rPr lang="en-IN" sz="1400" dirty="0" smtClean="0"/>
              <a:t>class Vehicle</a:t>
            </a:r>
          </a:p>
          <a:p>
            <a:r>
              <a:rPr lang="en-IN" sz="1400" dirty="0" smtClean="0"/>
              <a:t>{</a:t>
            </a:r>
          </a:p>
          <a:p>
            <a:r>
              <a:rPr lang="en-IN" sz="1400" dirty="0" smtClean="0"/>
              <a:t>public:</a:t>
            </a:r>
          </a:p>
          <a:p>
            <a:r>
              <a:rPr lang="en-IN" sz="1400" dirty="0" smtClean="0"/>
              <a:t>	Vehicle()</a:t>
            </a:r>
          </a:p>
          <a:p>
            <a:r>
              <a:rPr lang="en-IN" sz="1400" dirty="0" smtClean="0"/>
              <a:t>	{</a:t>
            </a:r>
          </a:p>
          <a:p>
            <a:r>
              <a:rPr lang="en-IN" sz="1400" dirty="0" smtClean="0"/>
              <a:t>	</a:t>
            </a:r>
            <a:r>
              <a:rPr lang="en-IN" sz="1400" dirty="0" err="1" smtClean="0"/>
              <a:t>cout</a:t>
            </a:r>
            <a:r>
              <a:rPr lang="en-IN" sz="1400" dirty="0" smtClean="0"/>
              <a:t> &lt;&lt; "This is a Vehicle" &lt;&lt; </a:t>
            </a:r>
            <a:r>
              <a:rPr lang="en-IN" sz="1400" dirty="0" err="1" smtClean="0"/>
              <a:t>endl</a:t>
            </a:r>
            <a:r>
              <a:rPr lang="en-IN" sz="1400" dirty="0" smtClean="0"/>
              <a:t>;</a:t>
            </a:r>
          </a:p>
          <a:p>
            <a:r>
              <a:rPr lang="en-IN" sz="1400" dirty="0" smtClean="0"/>
              <a:t>	}</a:t>
            </a:r>
          </a:p>
          <a:p>
            <a:r>
              <a:rPr lang="en-IN" sz="1400" dirty="0" smtClean="0"/>
              <a:t>};</a:t>
            </a:r>
          </a:p>
          <a:p>
            <a:endParaRPr lang="en-IN" sz="1400" dirty="0" smtClean="0"/>
          </a:p>
          <a:p>
            <a:r>
              <a:rPr lang="en-IN" sz="1400" dirty="0" smtClean="0"/>
              <a:t>class </a:t>
            </a:r>
            <a:r>
              <a:rPr lang="en-IN" sz="1400" dirty="0" err="1" smtClean="0"/>
              <a:t>fourWheeler</a:t>
            </a:r>
            <a:r>
              <a:rPr lang="en-IN" sz="1400" dirty="0" smtClean="0"/>
              <a:t>: public Vehicle</a:t>
            </a:r>
          </a:p>
          <a:p>
            <a:r>
              <a:rPr lang="en-IN" sz="1400" dirty="0" smtClean="0"/>
              <a:t>{ public:</a:t>
            </a:r>
          </a:p>
          <a:p>
            <a:r>
              <a:rPr lang="en-IN" sz="1400" dirty="0" smtClean="0"/>
              <a:t>	</a:t>
            </a:r>
            <a:r>
              <a:rPr lang="en-IN" sz="1400" dirty="0" err="1" smtClean="0"/>
              <a:t>fourWheeler</a:t>
            </a:r>
            <a:r>
              <a:rPr lang="en-IN" sz="1400" dirty="0" smtClean="0"/>
              <a:t>()</a:t>
            </a:r>
          </a:p>
          <a:p>
            <a:r>
              <a:rPr lang="en-IN" sz="1400" dirty="0" smtClean="0"/>
              <a:t>	{</a:t>
            </a:r>
          </a:p>
          <a:p>
            <a:r>
              <a:rPr lang="en-IN" sz="1400" dirty="0" smtClean="0"/>
              <a:t>	</a:t>
            </a:r>
            <a:r>
              <a:rPr lang="en-IN" sz="1400" dirty="0" err="1" smtClean="0"/>
              <a:t>cout</a:t>
            </a:r>
            <a:r>
              <a:rPr lang="en-IN" sz="1400" dirty="0" smtClean="0"/>
              <a:t>&lt;&lt;"Objects with 4 wheels are vehicles"&lt;&lt;</a:t>
            </a:r>
            <a:r>
              <a:rPr lang="en-IN" sz="1400" dirty="0" err="1" smtClean="0"/>
              <a:t>endl</a:t>
            </a:r>
            <a:r>
              <a:rPr lang="en-IN" sz="1400" dirty="0" smtClean="0"/>
              <a:t>;</a:t>
            </a:r>
          </a:p>
          <a:p>
            <a:r>
              <a:rPr lang="en-IN" sz="1400" dirty="0" smtClean="0"/>
              <a:t>	}</a:t>
            </a:r>
          </a:p>
          <a:p>
            <a:r>
              <a:rPr lang="en-IN" sz="1400" dirty="0" smtClean="0"/>
              <a:t>};</a:t>
            </a:r>
          </a:p>
          <a:p>
            <a:r>
              <a:rPr lang="en-IN" sz="1400" dirty="0" smtClean="0"/>
              <a:t>class Car: public </a:t>
            </a:r>
            <a:r>
              <a:rPr lang="en-IN" sz="1400" dirty="0" err="1" smtClean="0"/>
              <a:t>fourWheeler</a:t>
            </a:r>
            <a:r>
              <a:rPr lang="en-IN" sz="1400" dirty="0" smtClean="0"/>
              <a:t>{</a:t>
            </a:r>
          </a:p>
          <a:p>
            <a:r>
              <a:rPr lang="en-IN" sz="1400" dirty="0" smtClean="0"/>
              <a:t>public:</a:t>
            </a:r>
          </a:p>
          <a:p>
            <a:r>
              <a:rPr lang="en-IN" sz="1400" dirty="0" smtClean="0"/>
              <a:t>	Car()</a:t>
            </a:r>
          </a:p>
          <a:p>
            <a:r>
              <a:rPr lang="en-IN" sz="1400" dirty="0" smtClean="0"/>
              <a:t>	{</a:t>
            </a:r>
          </a:p>
          <a:p>
            <a:r>
              <a:rPr lang="en-IN" sz="1400" dirty="0" smtClean="0"/>
              <a:t>	</a:t>
            </a:r>
            <a:r>
              <a:rPr lang="en-IN" sz="1400" dirty="0" err="1" smtClean="0"/>
              <a:t>cout</a:t>
            </a:r>
            <a:r>
              <a:rPr lang="en-IN" sz="1400" dirty="0" smtClean="0"/>
              <a:t>&lt;&lt;"Car has 4 Wheels"&lt;&lt;</a:t>
            </a:r>
            <a:r>
              <a:rPr lang="en-IN" sz="1400" dirty="0" err="1" smtClean="0"/>
              <a:t>endl</a:t>
            </a:r>
            <a:r>
              <a:rPr lang="en-IN" sz="1400" dirty="0" smtClean="0"/>
              <a:t>;</a:t>
            </a:r>
          </a:p>
          <a:p>
            <a:r>
              <a:rPr lang="en-IN" sz="1400" dirty="0" smtClean="0"/>
              <a:t>	}</a:t>
            </a:r>
          </a:p>
          <a:p>
            <a:r>
              <a:rPr lang="en-IN" sz="1400" dirty="0" smtClean="0"/>
              <a:t>};</a:t>
            </a:r>
          </a:p>
          <a:p>
            <a:r>
              <a:rPr lang="en-IN" sz="1400" dirty="0" err="1" smtClean="0"/>
              <a:t>int</a:t>
            </a:r>
            <a:r>
              <a:rPr lang="en-IN" sz="1400" dirty="0" smtClean="0"/>
              <a:t> main()</a:t>
            </a:r>
          </a:p>
          <a:p>
            <a:r>
              <a:rPr lang="en-IN" sz="1400" dirty="0" smtClean="0"/>
              <a:t>{</a:t>
            </a:r>
          </a:p>
          <a:p>
            <a:r>
              <a:rPr lang="en-IN" sz="1400" dirty="0" smtClean="0"/>
              <a:t>	Car </a:t>
            </a:r>
            <a:r>
              <a:rPr lang="en-IN" sz="1400" dirty="0" err="1" smtClean="0"/>
              <a:t>obj</a:t>
            </a:r>
            <a:r>
              <a:rPr lang="en-IN" sz="1400" dirty="0" smtClean="0"/>
              <a:t>;</a:t>
            </a:r>
          </a:p>
          <a:p>
            <a:r>
              <a:rPr lang="en-IN" sz="1400" dirty="0" smtClean="0"/>
              <a:t>	return 0;</a:t>
            </a:r>
          </a:p>
          <a:p>
            <a:r>
              <a:rPr lang="en-IN" sz="1400" dirty="0" smtClean="0"/>
              <a:t>}</a:t>
            </a:r>
            <a:endParaRPr lang="en-IN" sz="1400" dirty="0"/>
          </a:p>
        </p:txBody>
      </p:sp>
    </p:spTree>
    <p:extLst>
      <p:ext uri="{BB962C8B-B14F-4D97-AF65-F5344CB8AC3E}">
        <p14:creationId xmlns:p14="http://schemas.microsoft.com/office/powerpoint/2010/main" val="157775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46331"/>
          </a:xfrm>
          <a:prstGeom prst="rect">
            <a:avLst/>
          </a:prstGeom>
        </p:spPr>
        <p:txBody>
          <a:bodyPr wrap="square">
            <a:spAutoFit/>
          </a:bodyPr>
          <a:lstStyle/>
          <a:p>
            <a:r>
              <a:rPr lang="en-US" b="1" i="0" dirty="0" smtClean="0">
                <a:solidFill>
                  <a:srgbClr val="273239"/>
                </a:solidFill>
                <a:effectLst/>
                <a:latin typeface="urw-din"/>
              </a:rPr>
              <a:t>4. Hierarchical Inheritance</a:t>
            </a:r>
            <a:r>
              <a:rPr lang="en-US" b="0" i="0" dirty="0" smtClean="0">
                <a:solidFill>
                  <a:srgbClr val="273239"/>
                </a:solidFill>
                <a:effectLst/>
                <a:latin typeface="urw-din"/>
              </a:rPr>
              <a:t>: In this type of inheritance, more than one sub class is inherited from a single base class. i.e. more than one derived class is created from a single base class.</a:t>
            </a:r>
            <a:endParaRPr lang="en-IN" dirty="0"/>
          </a:p>
        </p:txBody>
      </p:sp>
      <p:pic>
        <p:nvPicPr>
          <p:cNvPr id="5126" name="Picture 6" descr="https://media.geeksforgeeks.org/wp-content/uploads/hierarchical-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13" y="1475617"/>
            <a:ext cx="3125337" cy="26050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450007" y="700922"/>
            <a:ext cx="6096000" cy="5693866"/>
          </a:xfrm>
          <a:prstGeom prst="rect">
            <a:avLst/>
          </a:prstGeom>
        </p:spPr>
        <p:txBody>
          <a:bodyPr>
            <a:spAutoFit/>
          </a:bodyPr>
          <a:lstStyle/>
          <a:p>
            <a:r>
              <a:rPr lang="en-IN" sz="1400" dirty="0" smtClean="0"/>
              <a:t>class Vehicle</a:t>
            </a:r>
          </a:p>
          <a:p>
            <a:r>
              <a:rPr lang="en-IN" sz="1400" dirty="0" smtClean="0"/>
              <a:t>{</a:t>
            </a:r>
          </a:p>
          <a:p>
            <a:r>
              <a:rPr lang="en-IN" sz="1400" dirty="0" smtClean="0"/>
              <a:t>public:</a:t>
            </a:r>
          </a:p>
          <a:p>
            <a:r>
              <a:rPr lang="en-IN" sz="1400" dirty="0" smtClean="0"/>
              <a:t>	Vehicle()</a:t>
            </a:r>
          </a:p>
          <a:p>
            <a:r>
              <a:rPr lang="en-IN" sz="1400" dirty="0" smtClean="0"/>
              <a:t>	{</a:t>
            </a:r>
          </a:p>
          <a:p>
            <a:r>
              <a:rPr lang="en-IN" sz="1400" dirty="0" smtClean="0"/>
              <a:t>	</a:t>
            </a:r>
            <a:r>
              <a:rPr lang="en-IN" sz="1400" dirty="0" err="1" smtClean="0"/>
              <a:t>cout</a:t>
            </a:r>
            <a:r>
              <a:rPr lang="en-IN" sz="1400" dirty="0" smtClean="0"/>
              <a:t> &lt;&lt; "This is a Vehicle" &lt;&lt; </a:t>
            </a:r>
            <a:r>
              <a:rPr lang="en-IN" sz="1400" dirty="0" err="1" smtClean="0"/>
              <a:t>endl</a:t>
            </a:r>
            <a:r>
              <a:rPr lang="en-IN" sz="1400" dirty="0" smtClean="0"/>
              <a:t>;</a:t>
            </a:r>
          </a:p>
          <a:p>
            <a:r>
              <a:rPr lang="en-IN" sz="1400" dirty="0" smtClean="0"/>
              <a:t>	}</a:t>
            </a:r>
          </a:p>
          <a:p>
            <a:r>
              <a:rPr lang="en-IN" sz="1400" dirty="0" smtClean="0"/>
              <a:t>};</a:t>
            </a:r>
          </a:p>
          <a:p>
            <a:endParaRPr lang="en-IN" sz="1400" dirty="0" smtClean="0"/>
          </a:p>
          <a:p>
            <a:r>
              <a:rPr lang="en-IN" sz="1400" dirty="0" smtClean="0"/>
              <a:t>class Car: public Vehicle</a:t>
            </a:r>
          </a:p>
          <a:p>
            <a:r>
              <a:rPr lang="en-IN" sz="1400" dirty="0" smtClean="0"/>
              <a:t>{</a:t>
            </a:r>
          </a:p>
          <a:p>
            <a:endParaRPr lang="en-IN" sz="1400" dirty="0" smtClean="0"/>
          </a:p>
          <a:p>
            <a:r>
              <a:rPr lang="en-IN" sz="1400" dirty="0" smtClean="0"/>
              <a:t>};</a:t>
            </a:r>
          </a:p>
          <a:p>
            <a:endParaRPr lang="en-IN" sz="1400" dirty="0" smtClean="0"/>
          </a:p>
          <a:p>
            <a:r>
              <a:rPr lang="en-IN" sz="1400" dirty="0" smtClean="0"/>
              <a:t>// second sub class</a:t>
            </a:r>
          </a:p>
          <a:p>
            <a:r>
              <a:rPr lang="en-IN" sz="1400" dirty="0" smtClean="0"/>
              <a:t>class Bus: public Vehicle</a:t>
            </a:r>
          </a:p>
          <a:p>
            <a:r>
              <a:rPr lang="en-IN" sz="1400" dirty="0" smtClean="0"/>
              <a:t>{</a:t>
            </a:r>
          </a:p>
          <a:p>
            <a:r>
              <a:rPr lang="en-IN" sz="1400" dirty="0" smtClean="0"/>
              <a:t>	</a:t>
            </a:r>
          </a:p>
          <a:p>
            <a:r>
              <a:rPr lang="en-IN" sz="1400" dirty="0" smtClean="0"/>
              <a:t>};</a:t>
            </a:r>
          </a:p>
          <a:p>
            <a:endParaRPr lang="en-IN" sz="1400" dirty="0" smtClean="0"/>
          </a:p>
          <a:p>
            <a:r>
              <a:rPr lang="en-IN" sz="1400" dirty="0" err="1" smtClean="0"/>
              <a:t>int</a:t>
            </a:r>
            <a:r>
              <a:rPr lang="en-IN" sz="1400" dirty="0" smtClean="0"/>
              <a:t> main()</a:t>
            </a:r>
          </a:p>
          <a:p>
            <a:r>
              <a:rPr lang="en-IN" sz="1400" dirty="0" smtClean="0"/>
              <a:t>{</a:t>
            </a:r>
          </a:p>
          <a:p>
            <a:r>
              <a:rPr lang="en-IN" sz="1400" dirty="0" smtClean="0"/>
              <a:t>	Car obj1;</a:t>
            </a:r>
          </a:p>
          <a:p>
            <a:r>
              <a:rPr lang="en-IN" sz="1400" dirty="0" smtClean="0"/>
              <a:t>	Bus obj2;</a:t>
            </a:r>
          </a:p>
          <a:p>
            <a:r>
              <a:rPr lang="en-IN" sz="1400" dirty="0" smtClean="0"/>
              <a:t>	return 0;</a:t>
            </a:r>
          </a:p>
          <a:p>
            <a:r>
              <a:rPr lang="en-IN" sz="1400" dirty="0" smtClean="0"/>
              <a:t>}</a:t>
            </a:r>
            <a:endParaRPr lang="en-IN" sz="1400" dirty="0"/>
          </a:p>
        </p:txBody>
      </p:sp>
    </p:spTree>
    <p:extLst>
      <p:ext uri="{BB962C8B-B14F-4D97-AF65-F5344CB8AC3E}">
        <p14:creationId xmlns:p14="http://schemas.microsoft.com/office/powerpoint/2010/main" val="124902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36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capability of a class to derive properties and characteristics from another class is called </a:t>
            </a:r>
            <a:r>
              <a:rPr lang="en-US" sz="2400" b="1" dirty="0">
                <a:latin typeface="Times New Roman" panose="02020603050405020304" pitchFamily="18" charset="0"/>
                <a:cs typeface="Times New Roman" panose="02020603050405020304" pitchFamily="18" charset="0"/>
              </a:rPr>
              <a:t>Inheritance</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Inheritance </a:t>
            </a:r>
            <a:r>
              <a:rPr lang="en-US" sz="2400" dirty="0">
                <a:latin typeface="Times New Roman" panose="02020603050405020304" pitchFamily="18" charset="0"/>
                <a:cs typeface="Times New Roman" panose="02020603050405020304" pitchFamily="18" charset="0"/>
              </a:rPr>
              <a:t>is one of the most important feature of Object Oriented Programming.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Sub </a:t>
            </a:r>
            <a:r>
              <a:rPr lang="en-US" sz="2400" b="1"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The class that inherits properties from another class is called Sub class or Derived Class</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Super </a:t>
            </a:r>
            <a:r>
              <a:rPr lang="en-US" sz="2400" b="1" dirty="0" err="1">
                <a:latin typeface="Times New Roman" panose="02020603050405020304" pitchFamily="18" charset="0"/>
                <a:cs typeface="Times New Roman" panose="02020603050405020304" pitchFamily="18" charset="0"/>
              </a:rPr>
              <a:t>Class:</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class whose properties are inherited by sub class is called Base Class or Super class.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10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282" y="229696"/>
            <a:ext cx="11650638" cy="1477328"/>
          </a:xfrm>
          <a:prstGeom prst="rect">
            <a:avLst/>
          </a:prstGeom>
        </p:spPr>
        <p:txBody>
          <a:bodyPr wrap="square">
            <a:spAutoFit/>
          </a:bodyPr>
          <a:lstStyle/>
          <a:p>
            <a:pPr fontAlgn="base"/>
            <a:r>
              <a:rPr lang="en-US" b="1" i="0" dirty="0" smtClean="0">
                <a:solidFill>
                  <a:srgbClr val="273239"/>
                </a:solidFill>
                <a:effectLst/>
                <a:latin typeface="urw-din"/>
              </a:rPr>
              <a:t>Why and when to use inheritance?</a:t>
            </a:r>
          </a:p>
          <a:p>
            <a:pPr fontAlgn="base"/>
            <a:endParaRPr lang="en-US" b="0" i="0" dirty="0" smtClean="0">
              <a:solidFill>
                <a:srgbClr val="273239"/>
              </a:solidFill>
              <a:effectLst/>
              <a:latin typeface="urw-din"/>
            </a:endParaRPr>
          </a:p>
          <a:p>
            <a:pPr fontAlgn="base"/>
            <a:r>
              <a:rPr lang="en-US" b="0" i="0" dirty="0" smtClean="0">
                <a:solidFill>
                  <a:srgbClr val="273239"/>
                </a:solidFill>
                <a:effectLst/>
                <a:latin typeface="urw-din"/>
              </a:rPr>
              <a:t>Consider a group of vehicles. You need to create classes for Bus, Car and Truck. The methods </a:t>
            </a:r>
            <a:r>
              <a:rPr lang="en-US" b="0" i="0" dirty="0" err="1" smtClean="0">
                <a:solidFill>
                  <a:srgbClr val="273239"/>
                </a:solidFill>
                <a:effectLst/>
                <a:latin typeface="urw-din"/>
              </a:rPr>
              <a:t>fuelAmount</a:t>
            </a:r>
            <a:r>
              <a:rPr lang="en-US" b="0" i="0" dirty="0" smtClean="0">
                <a:solidFill>
                  <a:srgbClr val="273239"/>
                </a:solidFill>
                <a:effectLst/>
                <a:latin typeface="urw-din"/>
              </a:rPr>
              <a:t>(), capacity(), </a:t>
            </a:r>
            <a:r>
              <a:rPr lang="en-US" b="0" i="0" dirty="0" err="1" smtClean="0">
                <a:solidFill>
                  <a:srgbClr val="273239"/>
                </a:solidFill>
                <a:effectLst/>
                <a:latin typeface="urw-din"/>
              </a:rPr>
              <a:t>applyBrakes</a:t>
            </a:r>
            <a:r>
              <a:rPr lang="en-US" b="0" i="0" dirty="0" smtClean="0">
                <a:solidFill>
                  <a:srgbClr val="273239"/>
                </a:solidFill>
                <a:effectLst/>
                <a:latin typeface="urw-din"/>
              </a:rPr>
              <a:t>() will be same for all of the three classes. If we create these classes avoiding inheritance then we have to write all of these functions in each of the three classes as shown in below figure: </a:t>
            </a:r>
            <a:endParaRPr lang="en-US" b="0" i="0" dirty="0">
              <a:solidFill>
                <a:srgbClr val="273239"/>
              </a:solidFill>
              <a:effectLst/>
              <a:latin typeface="urw-din"/>
            </a:endParaRP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20" y="1960728"/>
            <a:ext cx="8372475" cy="2543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5744" y="5103674"/>
            <a:ext cx="11423176" cy="1754326"/>
          </a:xfrm>
          <a:prstGeom prst="rect">
            <a:avLst/>
          </a:prstGeom>
        </p:spPr>
        <p:txBody>
          <a:bodyPr wrap="square">
            <a:spAutoFit/>
          </a:bodyPr>
          <a:lstStyle/>
          <a:p>
            <a:r>
              <a:rPr lang="en-US" b="0" i="0" dirty="0" smtClean="0">
                <a:solidFill>
                  <a:srgbClr val="273239"/>
                </a:solidFill>
                <a:effectLst/>
                <a:latin typeface="urw-din"/>
              </a:rPr>
              <a:t>You can clearly see that above process results in duplication of same code 3 times. This increases the chances of error and data redundancy. To avoid this type of situation, inheritance is used. If we create a class Vehicle and write these three functions in it and inherit the rest of the classes from the vehicle class, then we can simply avoid the duplication of data and increase re-usability. Look at the below diagram in which the three classes are inherited from vehicle class:</a:t>
            </a:r>
            <a:r>
              <a:rPr lang="en-US" dirty="0" smtClean="0"/>
              <a:t/>
            </a:r>
            <a:br>
              <a:rPr lang="en-US" dirty="0" smtClean="0"/>
            </a:br>
            <a:endParaRPr lang="en-IN" dirty="0"/>
          </a:p>
        </p:txBody>
      </p:sp>
    </p:spTree>
    <p:extLst>
      <p:ext uri="{BB962C8B-B14F-4D97-AF65-F5344CB8AC3E}">
        <p14:creationId xmlns:p14="http://schemas.microsoft.com/office/powerpoint/2010/main" val="273519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93874" y="268055"/>
            <a:ext cx="6363588" cy="3324689"/>
          </a:xfrm>
          <a:prstGeom prst="rect">
            <a:avLst/>
          </a:prstGeom>
        </p:spPr>
      </p:pic>
      <p:pic>
        <p:nvPicPr>
          <p:cNvPr id="5" name="Picture 4"/>
          <p:cNvPicPr>
            <a:picLocks noChangeAspect="1"/>
          </p:cNvPicPr>
          <p:nvPr/>
        </p:nvPicPr>
        <p:blipFill>
          <a:blip r:embed="rId3"/>
          <a:stretch>
            <a:fillRect/>
          </a:stretch>
        </p:blipFill>
        <p:spPr>
          <a:xfrm>
            <a:off x="677334" y="5021910"/>
            <a:ext cx="9561063" cy="1590897"/>
          </a:xfrm>
          <a:prstGeom prst="rect">
            <a:avLst/>
          </a:prstGeom>
        </p:spPr>
      </p:pic>
    </p:spTree>
    <p:extLst>
      <p:ext uri="{BB962C8B-B14F-4D97-AF65-F5344CB8AC3E}">
        <p14:creationId xmlns:p14="http://schemas.microsoft.com/office/powerpoint/2010/main" val="3117306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5779" y="394692"/>
            <a:ext cx="7424382" cy="6463308"/>
          </a:xfrm>
          <a:prstGeom prst="rect">
            <a:avLst/>
          </a:prstGeom>
        </p:spPr>
        <p:txBody>
          <a:bodyPr wrap="square">
            <a:spAutoFit/>
          </a:bodyPr>
          <a:lstStyle/>
          <a:p>
            <a:r>
              <a:rPr lang="en-IN" dirty="0" smtClean="0"/>
              <a:t>#include &lt;bits/</a:t>
            </a:r>
            <a:r>
              <a:rPr lang="en-IN" dirty="0" err="1" smtClean="0"/>
              <a:t>stdc</a:t>
            </a:r>
            <a:r>
              <a:rPr lang="en-IN" dirty="0" smtClean="0"/>
              <a:t>++.h&gt;</a:t>
            </a:r>
          </a:p>
          <a:p>
            <a:r>
              <a:rPr lang="en-IN" dirty="0" smtClean="0"/>
              <a:t>using namespace </a:t>
            </a:r>
            <a:r>
              <a:rPr lang="en-IN" dirty="0" err="1" smtClean="0"/>
              <a:t>std</a:t>
            </a:r>
            <a:r>
              <a:rPr lang="en-IN" dirty="0" smtClean="0"/>
              <a:t>;</a:t>
            </a:r>
          </a:p>
          <a:p>
            <a:endParaRPr lang="en-IN" dirty="0" smtClean="0"/>
          </a:p>
          <a:p>
            <a:r>
              <a:rPr lang="en-IN" dirty="0" smtClean="0"/>
              <a:t>//Base class</a:t>
            </a:r>
          </a:p>
          <a:p>
            <a:r>
              <a:rPr lang="en-IN" dirty="0" smtClean="0"/>
              <a:t>class Parent</a:t>
            </a:r>
          </a:p>
          <a:p>
            <a:r>
              <a:rPr lang="en-IN" dirty="0" smtClean="0"/>
              <a:t>{</a:t>
            </a:r>
          </a:p>
          <a:p>
            <a:r>
              <a:rPr lang="en-IN" dirty="0" smtClean="0"/>
              <a:t>	public:</a:t>
            </a:r>
          </a:p>
          <a:p>
            <a:r>
              <a:rPr lang="en-IN" dirty="0" smtClean="0"/>
              <a:t>	</a:t>
            </a:r>
            <a:r>
              <a:rPr lang="en-IN" dirty="0" err="1" smtClean="0"/>
              <a:t>int</a:t>
            </a:r>
            <a:r>
              <a:rPr lang="en-IN" dirty="0" smtClean="0"/>
              <a:t> </a:t>
            </a:r>
            <a:r>
              <a:rPr lang="en-IN" dirty="0" err="1" smtClean="0"/>
              <a:t>id_p</a:t>
            </a:r>
            <a:r>
              <a:rPr lang="en-IN" dirty="0" smtClean="0"/>
              <a:t>;</a:t>
            </a:r>
          </a:p>
          <a:p>
            <a:r>
              <a:rPr lang="en-IN" dirty="0" smtClean="0"/>
              <a:t>};</a:t>
            </a:r>
          </a:p>
          <a:p>
            <a:r>
              <a:rPr lang="en-IN" dirty="0" smtClean="0"/>
              <a:t>class Child : public Parent</a:t>
            </a:r>
          </a:p>
          <a:p>
            <a:r>
              <a:rPr lang="en-IN" dirty="0" smtClean="0"/>
              <a:t>{</a:t>
            </a:r>
          </a:p>
          <a:p>
            <a:r>
              <a:rPr lang="en-IN" dirty="0" smtClean="0"/>
              <a:t>	public:</a:t>
            </a:r>
          </a:p>
          <a:p>
            <a:r>
              <a:rPr lang="en-IN" dirty="0" smtClean="0"/>
              <a:t>	</a:t>
            </a:r>
            <a:r>
              <a:rPr lang="en-IN" dirty="0" err="1" smtClean="0"/>
              <a:t>int</a:t>
            </a:r>
            <a:r>
              <a:rPr lang="en-IN" dirty="0" smtClean="0"/>
              <a:t> </a:t>
            </a:r>
            <a:r>
              <a:rPr lang="en-IN" dirty="0" err="1" smtClean="0"/>
              <a:t>id_c</a:t>
            </a:r>
            <a:r>
              <a:rPr lang="en-IN" dirty="0" smtClean="0"/>
              <a:t>;</a:t>
            </a:r>
          </a:p>
          <a:p>
            <a:r>
              <a:rPr lang="en-IN" dirty="0" smtClean="0"/>
              <a:t>};</a:t>
            </a:r>
          </a:p>
          <a:p>
            <a:r>
              <a:rPr lang="en-IN" dirty="0" err="1" smtClean="0"/>
              <a:t>int</a:t>
            </a:r>
            <a:r>
              <a:rPr lang="en-IN" dirty="0" smtClean="0"/>
              <a:t> main()</a:t>
            </a:r>
          </a:p>
          <a:p>
            <a:r>
              <a:rPr lang="en-IN" dirty="0" smtClean="0"/>
              <a:t>{</a:t>
            </a:r>
          </a:p>
          <a:p>
            <a:r>
              <a:rPr lang="en-IN" dirty="0" smtClean="0"/>
              <a:t>Child obj1;</a:t>
            </a:r>
          </a:p>
          <a:p>
            <a:r>
              <a:rPr lang="en-IN" dirty="0" smtClean="0"/>
              <a:t>obj1.id_c = 7;</a:t>
            </a:r>
          </a:p>
          <a:p>
            <a:r>
              <a:rPr lang="en-IN" dirty="0" smtClean="0"/>
              <a:t>obj1.id_p = 91;</a:t>
            </a:r>
          </a:p>
          <a:p>
            <a:r>
              <a:rPr lang="en-IN" dirty="0" err="1" smtClean="0"/>
              <a:t>cout</a:t>
            </a:r>
            <a:r>
              <a:rPr lang="en-IN" dirty="0" smtClean="0"/>
              <a:t> &lt;&lt; "Child id is " &lt;&lt; obj1.id_c &lt;&lt; </a:t>
            </a:r>
            <a:r>
              <a:rPr lang="en-IN" dirty="0" err="1" smtClean="0"/>
              <a:t>endl</a:t>
            </a:r>
            <a:r>
              <a:rPr lang="en-IN" dirty="0" smtClean="0"/>
              <a:t>;</a:t>
            </a:r>
          </a:p>
          <a:p>
            <a:r>
              <a:rPr lang="en-IN" dirty="0" err="1" smtClean="0"/>
              <a:t>cout</a:t>
            </a:r>
            <a:r>
              <a:rPr lang="en-IN" dirty="0" smtClean="0"/>
              <a:t> &lt;&lt; "Parent id is " &lt;&lt; obj1.id_p &lt;&lt; </a:t>
            </a:r>
            <a:r>
              <a:rPr lang="en-IN" dirty="0" err="1" smtClean="0"/>
              <a:t>endl</a:t>
            </a:r>
            <a:r>
              <a:rPr lang="en-IN" dirty="0" smtClean="0"/>
              <a:t>;</a:t>
            </a:r>
          </a:p>
          <a:p>
            <a:r>
              <a:rPr lang="en-IN" dirty="0" smtClean="0"/>
              <a:t>return 0;</a:t>
            </a:r>
          </a:p>
          <a:p>
            <a:r>
              <a:rPr lang="en-IN" dirty="0" smtClean="0"/>
              <a:t>}</a:t>
            </a:r>
            <a:endParaRPr lang="en-IN" dirty="0"/>
          </a:p>
        </p:txBody>
      </p:sp>
    </p:spTree>
    <p:extLst>
      <p:ext uri="{BB962C8B-B14F-4D97-AF65-F5344CB8AC3E}">
        <p14:creationId xmlns:p14="http://schemas.microsoft.com/office/powerpoint/2010/main" val="305303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194" y="1166337"/>
            <a:ext cx="11641540" cy="4801314"/>
          </a:xfrm>
          <a:prstGeom prst="rect">
            <a:avLst/>
          </a:prstGeom>
        </p:spPr>
        <p:txBody>
          <a:bodyPr wrap="square">
            <a:spAutoFit/>
          </a:bodyPr>
          <a:lstStyle/>
          <a:p>
            <a:pPr fontAlgn="base"/>
            <a:r>
              <a:rPr lang="en-US" b="0" i="0" dirty="0" smtClean="0">
                <a:solidFill>
                  <a:srgbClr val="273239"/>
                </a:solidFill>
                <a:effectLst/>
                <a:latin typeface="urw-din"/>
              </a:rPr>
              <a:t>In the above program the ‘Child’ class is publicly inherited from the ‘Parent’ class so the public data members of the class ‘Parent’ will also be inherited by the class ‘Child’.</a:t>
            </a:r>
          </a:p>
          <a:p>
            <a:pPr fontAlgn="base"/>
            <a:endParaRPr lang="en-US" dirty="0">
              <a:solidFill>
                <a:srgbClr val="273239"/>
              </a:solidFill>
              <a:latin typeface="urw-din"/>
            </a:endParaRPr>
          </a:p>
          <a:p>
            <a:pPr fontAlgn="base"/>
            <a:r>
              <a:rPr lang="en-US" b="0" i="0" dirty="0" smtClean="0">
                <a:solidFill>
                  <a:srgbClr val="273239"/>
                </a:solidFill>
                <a:effectLst/>
                <a:latin typeface="urw-din"/>
              </a:rPr>
              <a:t/>
            </a:r>
            <a:br>
              <a:rPr lang="en-US" b="0" i="0" dirty="0" smtClean="0">
                <a:solidFill>
                  <a:srgbClr val="273239"/>
                </a:solidFill>
                <a:effectLst/>
                <a:latin typeface="urw-din"/>
              </a:rPr>
            </a:br>
            <a:r>
              <a:rPr lang="en-US" b="0" i="0" dirty="0" smtClean="0">
                <a:solidFill>
                  <a:srgbClr val="273239"/>
                </a:solidFill>
                <a:effectLst/>
                <a:latin typeface="urw-din"/>
              </a:rPr>
              <a:t> </a:t>
            </a:r>
            <a:r>
              <a:rPr lang="en-US" b="1" i="0" dirty="0" smtClean="0">
                <a:solidFill>
                  <a:srgbClr val="273239"/>
                </a:solidFill>
                <a:effectLst/>
                <a:latin typeface="urw-din"/>
              </a:rPr>
              <a:t>Modes of Inheritance</a:t>
            </a:r>
          </a:p>
          <a:p>
            <a:pPr fontAlgn="base"/>
            <a:endParaRPr lang="en-US" b="0" i="0" dirty="0" smtClean="0">
              <a:solidFill>
                <a:srgbClr val="273239"/>
              </a:solidFill>
              <a:effectLst/>
              <a:latin typeface="urw-din"/>
            </a:endParaRPr>
          </a:p>
          <a:p>
            <a:pPr fontAlgn="base">
              <a:buFont typeface="+mj-lt"/>
              <a:buAutoNum type="arabicPeriod"/>
            </a:pPr>
            <a:r>
              <a:rPr lang="en-US" b="1" i="0" dirty="0" smtClean="0">
                <a:solidFill>
                  <a:srgbClr val="273239"/>
                </a:solidFill>
                <a:effectLst/>
                <a:latin typeface="urw-din"/>
              </a:rPr>
              <a:t>Public mode</a:t>
            </a:r>
            <a:r>
              <a:rPr lang="en-US" b="0" i="0" dirty="0" smtClean="0">
                <a:solidFill>
                  <a:srgbClr val="273239"/>
                </a:solidFill>
                <a:effectLst/>
                <a:latin typeface="urw-din"/>
              </a:rPr>
              <a:t>: If we derive a sub class from a public base class. Then the public member of the base class will become public in the derived class and protected members of the base class will become protected in derived class.</a:t>
            </a:r>
          </a:p>
          <a:p>
            <a:pPr fontAlgn="base">
              <a:buFont typeface="+mj-lt"/>
              <a:buAutoNum type="arabicPeriod"/>
            </a:pPr>
            <a:r>
              <a:rPr lang="en-US" b="1" i="0" dirty="0" smtClean="0">
                <a:solidFill>
                  <a:srgbClr val="273239"/>
                </a:solidFill>
                <a:effectLst/>
                <a:latin typeface="urw-din"/>
              </a:rPr>
              <a:t>Protected mode</a:t>
            </a:r>
            <a:r>
              <a:rPr lang="en-US" b="0" i="0" dirty="0" smtClean="0">
                <a:solidFill>
                  <a:srgbClr val="273239"/>
                </a:solidFill>
                <a:effectLst/>
                <a:latin typeface="urw-din"/>
              </a:rPr>
              <a:t>: If we derive a sub class from a Protected base class. Then both public member and protected members of the base class will become protected in derived class.</a:t>
            </a:r>
          </a:p>
          <a:p>
            <a:pPr fontAlgn="base">
              <a:buFont typeface="+mj-lt"/>
              <a:buAutoNum type="arabicPeriod"/>
            </a:pPr>
            <a:r>
              <a:rPr lang="en-US" b="1" i="0" dirty="0" smtClean="0">
                <a:solidFill>
                  <a:srgbClr val="273239"/>
                </a:solidFill>
                <a:effectLst/>
                <a:latin typeface="urw-din"/>
              </a:rPr>
              <a:t>Private mode</a:t>
            </a:r>
            <a:r>
              <a:rPr lang="en-US" b="0" i="0" dirty="0" smtClean="0">
                <a:solidFill>
                  <a:srgbClr val="273239"/>
                </a:solidFill>
                <a:effectLst/>
                <a:latin typeface="urw-din"/>
              </a:rPr>
              <a:t>: If we derive a sub class from a Private base class. Then both public member and protected members of the base class will become Private in derived class. </a:t>
            </a:r>
            <a:br>
              <a:rPr lang="en-US" b="0" i="0" dirty="0" smtClean="0">
                <a:solidFill>
                  <a:srgbClr val="273239"/>
                </a:solidFill>
                <a:effectLst/>
                <a:latin typeface="urw-din"/>
              </a:rPr>
            </a:br>
            <a:r>
              <a:rPr lang="en-US" b="0" i="0" dirty="0" smtClean="0">
                <a:solidFill>
                  <a:srgbClr val="273239"/>
                </a:solidFill>
                <a:effectLst/>
                <a:latin typeface="urw-din"/>
              </a:rPr>
              <a:t> </a:t>
            </a:r>
          </a:p>
          <a:p>
            <a:pPr fontAlgn="base"/>
            <a:r>
              <a:rPr lang="en-US" b="1" i="0" dirty="0" smtClean="0">
                <a:solidFill>
                  <a:srgbClr val="273239"/>
                </a:solidFill>
                <a:effectLst/>
                <a:latin typeface="urw-din"/>
              </a:rPr>
              <a:t>Note : </a:t>
            </a:r>
            <a:r>
              <a:rPr lang="en-US" b="0" i="0" dirty="0" smtClean="0">
                <a:solidFill>
                  <a:srgbClr val="273239"/>
                </a:solidFill>
                <a:effectLst/>
                <a:latin typeface="urw-din"/>
              </a:rPr>
              <a:t>The private members in the base class cannot be directly accessed in the derived class, while protected members can be directly accessed. For example, Classes B, C and D all contain the variables x, y and z in below example. It is just question of access.  </a:t>
            </a:r>
            <a:endParaRPr lang="en-US" b="0" i="0" dirty="0">
              <a:solidFill>
                <a:srgbClr val="273239"/>
              </a:solidFill>
              <a:effectLst/>
              <a:latin typeface="urw-din"/>
            </a:endParaRPr>
          </a:p>
        </p:txBody>
      </p:sp>
    </p:spTree>
    <p:extLst>
      <p:ext uri="{BB962C8B-B14F-4D97-AF65-F5344CB8AC3E}">
        <p14:creationId xmlns:p14="http://schemas.microsoft.com/office/powerpoint/2010/main" val="277510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7" y="0"/>
            <a:ext cx="8980227" cy="6986528"/>
          </a:xfrm>
          <a:prstGeom prst="rect">
            <a:avLst/>
          </a:prstGeom>
        </p:spPr>
        <p:txBody>
          <a:bodyPr wrap="square">
            <a:spAutoFit/>
          </a:bodyPr>
          <a:lstStyle/>
          <a:p>
            <a:r>
              <a:rPr lang="en-IN" sz="1600" dirty="0" smtClean="0"/>
              <a:t>class A</a:t>
            </a:r>
          </a:p>
          <a:p>
            <a:r>
              <a:rPr lang="en-IN" sz="1600" dirty="0" smtClean="0"/>
              <a:t>{</a:t>
            </a:r>
          </a:p>
          <a:p>
            <a:r>
              <a:rPr lang="en-IN" sz="1600" dirty="0" smtClean="0"/>
              <a:t>public:</a:t>
            </a:r>
          </a:p>
          <a:p>
            <a:r>
              <a:rPr lang="en-IN" sz="1600" dirty="0" smtClean="0"/>
              <a:t>	</a:t>
            </a:r>
            <a:r>
              <a:rPr lang="en-IN" sz="1600" dirty="0" err="1" smtClean="0"/>
              <a:t>int</a:t>
            </a:r>
            <a:r>
              <a:rPr lang="en-IN" sz="1600" dirty="0" smtClean="0"/>
              <a:t> x;</a:t>
            </a:r>
          </a:p>
          <a:p>
            <a:r>
              <a:rPr lang="en-IN" sz="1600" dirty="0" smtClean="0"/>
              <a:t>protected:</a:t>
            </a:r>
          </a:p>
          <a:p>
            <a:r>
              <a:rPr lang="en-IN" sz="1600" dirty="0" smtClean="0"/>
              <a:t>	</a:t>
            </a:r>
            <a:r>
              <a:rPr lang="en-IN" sz="1600" dirty="0" err="1" smtClean="0"/>
              <a:t>int</a:t>
            </a:r>
            <a:r>
              <a:rPr lang="en-IN" sz="1600" dirty="0" smtClean="0"/>
              <a:t> y;</a:t>
            </a:r>
          </a:p>
          <a:p>
            <a:r>
              <a:rPr lang="en-IN" sz="1600" dirty="0" smtClean="0"/>
              <a:t>private:</a:t>
            </a:r>
          </a:p>
          <a:p>
            <a:r>
              <a:rPr lang="en-IN" sz="1600" dirty="0" smtClean="0"/>
              <a:t>	</a:t>
            </a:r>
            <a:r>
              <a:rPr lang="en-IN" sz="1600" dirty="0" err="1" smtClean="0"/>
              <a:t>int</a:t>
            </a:r>
            <a:r>
              <a:rPr lang="en-IN" sz="1600" dirty="0" smtClean="0"/>
              <a:t> z;</a:t>
            </a:r>
          </a:p>
          <a:p>
            <a:r>
              <a:rPr lang="en-IN" sz="1600" dirty="0" smtClean="0"/>
              <a:t>};</a:t>
            </a:r>
          </a:p>
          <a:p>
            <a:r>
              <a:rPr lang="en-IN" sz="1600" dirty="0" smtClean="0"/>
              <a:t>class B : public A</a:t>
            </a:r>
          </a:p>
          <a:p>
            <a:r>
              <a:rPr lang="en-IN" sz="1600" dirty="0" smtClean="0"/>
              <a:t>{</a:t>
            </a:r>
          </a:p>
          <a:p>
            <a:r>
              <a:rPr lang="en-IN" sz="1600" dirty="0" smtClean="0"/>
              <a:t>	// x is public</a:t>
            </a:r>
          </a:p>
          <a:p>
            <a:r>
              <a:rPr lang="en-IN" sz="1600" dirty="0" smtClean="0"/>
              <a:t>	// y is protected</a:t>
            </a:r>
          </a:p>
          <a:p>
            <a:r>
              <a:rPr lang="en-IN" sz="1600" dirty="0" smtClean="0"/>
              <a:t>	// z is not accessible from B</a:t>
            </a:r>
          </a:p>
          <a:p>
            <a:r>
              <a:rPr lang="en-IN" sz="1600" dirty="0" smtClean="0"/>
              <a:t>};</a:t>
            </a:r>
          </a:p>
          <a:p>
            <a:r>
              <a:rPr lang="en-IN" sz="1600" dirty="0" smtClean="0"/>
              <a:t>class C : protected A</a:t>
            </a:r>
          </a:p>
          <a:p>
            <a:r>
              <a:rPr lang="en-IN" sz="1600" dirty="0" smtClean="0"/>
              <a:t>{</a:t>
            </a:r>
          </a:p>
          <a:p>
            <a:r>
              <a:rPr lang="en-IN" sz="1600" dirty="0" smtClean="0"/>
              <a:t>	// x is protected</a:t>
            </a:r>
          </a:p>
          <a:p>
            <a:r>
              <a:rPr lang="en-IN" sz="1600" dirty="0" smtClean="0"/>
              <a:t>	// y is protected</a:t>
            </a:r>
          </a:p>
          <a:p>
            <a:r>
              <a:rPr lang="en-IN" sz="1600" dirty="0" smtClean="0"/>
              <a:t>	// z is not accessible from C</a:t>
            </a:r>
          </a:p>
          <a:p>
            <a:r>
              <a:rPr lang="en-IN" sz="1600" dirty="0" smtClean="0"/>
              <a:t>};</a:t>
            </a:r>
          </a:p>
          <a:p>
            <a:r>
              <a:rPr lang="en-IN" sz="1600" dirty="0" smtClean="0"/>
              <a:t>class D : private A // 'private' is default for classes</a:t>
            </a:r>
          </a:p>
          <a:p>
            <a:r>
              <a:rPr lang="en-IN" sz="1600" dirty="0" smtClean="0"/>
              <a:t>{</a:t>
            </a:r>
          </a:p>
          <a:p>
            <a:r>
              <a:rPr lang="en-IN" sz="1600" dirty="0" smtClean="0"/>
              <a:t>	// x is private</a:t>
            </a:r>
          </a:p>
          <a:p>
            <a:r>
              <a:rPr lang="en-IN" sz="1600" dirty="0" smtClean="0"/>
              <a:t>	// y is private</a:t>
            </a:r>
          </a:p>
          <a:p>
            <a:r>
              <a:rPr lang="en-IN" sz="1600" dirty="0" smtClean="0"/>
              <a:t>	// z is not accessible from D</a:t>
            </a:r>
          </a:p>
          <a:p>
            <a:r>
              <a:rPr lang="en-IN" sz="1600" dirty="0" smtClean="0"/>
              <a:t>};</a:t>
            </a:r>
            <a:endParaRPr lang="en-IN" sz="1600" dirty="0"/>
          </a:p>
        </p:txBody>
      </p:sp>
    </p:spTree>
    <p:extLst>
      <p:ext uri="{BB962C8B-B14F-4D97-AF65-F5344CB8AC3E}">
        <p14:creationId xmlns:p14="http://schemas.microsoft.com/office/powerpoint/2010/main" val="833218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825" y="132644"/>
            <a:ext cx="3181192" cy="369332"/>
          </a:xfrm>
          <a:prstGeom prst="rect">
            <a:avLst/>
          </a:prstGeom>
        </p:spPr>
        <p:txBody>
          <a:bodyPr wrap="none">
            <a:spAutoFit/>
          </a:bodyPr>
          <a:lstStyle/>
          <a:p>
            <a:r>
              <a:rPr lang="en-US" b="1" i="0" smtClean="0">
                <a:solidFill>
                  <a:srgbClr val="273239"/>
                </a:solidFill>
                <a:effectLst/>
                <a:latin typeface="urw-din"/>
              </a:rPr>
              <a:t>Types of Inheritance in C++</a:t>
            </a:r>
            <a:endParaRPr lang="en-IN" dirty="0"/>
          </a:p>
        </p:txBody>
      </p:sp>
      <p:sp>
        <p:nvSpPr>
          <p:cNvPr id="3" name="Rectangle 2"/>
          <p:cNvSpPr/>
          <p:nvPr/>
        </p:nvSpPr>
        <p:spPr>
          <a:xfrm>
            <a:off x="110825" y="626283"/>
            <a:ext cx="12081175" cy="646331"/>
          </a:xfrm>
          <a:prstGeom prst="rect">
            <a:avLst/>
          </a:prstGeom>
        </p:spPr>
        <p:txBody>
          <a:bodyPr wrap="square">
            <a:spAutoFit/>
          </a:bodyPr>
          <a:lstStyle/>
          <a:p>
            <a:r>
              <a:rPr lang="en-US" b="1" i="0" dirty="0" smtClean="0">
                <a:solidFill>
                  <a:srgbClr val="273239"/>
                </a:solidFill>
                <a:effectLst/>
                <a:latin typeface="urw-din"/>
              </a:rPr>
              <a:t>1. Single Inheritance</a:t>
            </a:r>
            <a:r>
              <a:rPr lang="en-US" b="0" i="0" dirty="0" smtClean="0">
                <a:solidFill>
                  <a:srgbClr val="273239"/>
                </a:solidFill>
                <a:effectLst/>
                <a:latin typeface="urw-din"/>
              </a:rPr>
              <a:t>: In single inheritance, a class is allowed to inherit from only one class. i.e. one sub class is inherited by one base class only.</a:t>
            </a:r>
            <a:endParaRPr lang="en-IN" dirty="0"/>
          </a:p>
        </p:txBody>
      </p:sp>
      <p:pic>
        <p:nvPicPr>
          <p:cNvPr id="2050" name="Picture 2" descr="https://media.geeksforgeeks.org/wp-content/uploads/single-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1150" y="1272614"/>
            <a:ext cx="29908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37846" y="2435181"/>
            <a:ext cx="7179212" cy="4401205"/>
          </a:xfrm>
          <a:prstGeom prst="rect">
            <a:avLst/>
          </a:prstGeom>
        </p:spPr>
        <p:txBody>
          <a:bodyPr wrap="square">
            <a:spAutoFit/>
          </a:bodyPr>
          <a:lstStyle/>
          <a:p>
            <a:r>
              <a:rPr lang="en-IN" sz="1400" dirty="0" smtClean="0"/>
              <a:t>class Vehicle {</a:t>
            </a:r>
          </a:p>
          <a:p>
            <a:r>
              <a:rPr lang="en-IN" sz="1400" dirty="0" smtClean="0"/>
              <a:t>public:</a:t>
            </a:r>
          </a:p>
          <a:p>
            <a:r>
              <a:rPr lang="en-IN" sz="1400" dirty="0" smtClean="0"/>
              <a:t>	Vehicle()</a:t>
            </a:r>
          </a:p>
          <a:p>
            <a:r>
              <a:rPr lang="en-IN" sz="1400" dirty="0" smtClean="0"/>
              <a:t>	{</a:t>
            </a:r>
          </a:p>
          <a:p>
            <a:r>
              <a:rPr lang="en-IN" sz="1400" dirty="0" smtClean="0"/>
              <a:t>	</a:t>
            </a:r>
            <a:r>
              <a:rPr lang="en-IN" sz="1400" dirty="0" err="1" smtClean="0"/>
              <a:t>cout</a:t>
            </a:r>
            <a:r>
              <a:rPr lang="en-IN" sz="1400" dirty="0" smtClean="0"/>
              <a:t> &lt;&lt; "This is a Vehicle" &lt;&lt; </a:t>
            </a:r>
            <a:r>
              <a:rPr lang="en-IN" sz="1400" dirty="0" err="1" smtClean="0"/>
              <a:t>endl</a:t>
            </a:r>
            <a:r>
              <a:rPr lang="en-IN" sz="1400" dirty="0" smtClean="0"/>
              <a:t>;</a:t>
            </a:r>
          </a:p>
          <a:p>
            <a:r>
              <a:rPr lang="en-IN" sz="1400" dirty="0" smtClean="0"/>
              <a:t>	}</a:t>
            </a:r>
          </a:p>
          <a:p>
            <a:r>
              <a:rPr lang="en-IN" sz="1400" dirty="0" smtClean="0"/>
              <a:t>};</a:t>
            </a:r>
          </a:p>
          <a:p>
            <a:endParaRPr lang="en-IN" sz="1400" dirty="0" smtClean="0"/>
          </a:p>
          <a:p>
            <a:r>
              <a:rPr lang="en-IN" sz="1400" dirty="0" smtClean="0"/>
              <a:t>// sub class derived from a single base classes</a:t>
            </a:r>
          </a:p>
          <a:p>
            <a:r>
              <a:rPr lang="en-IN" sz="1400" dirty="0" smtClean="0"/>
              <a:t>class Car: public Vehicle{</a:t>
            </a:r>
          </a:p>
          <a:p>
            <a:endParaRPr lang="en-IN" sz="1400" dirty="0" smtClean="0"/>
          </a:p>
          <a:p>
            <a:r>
              <a:rPr lang="en-IN" sz="1400" dirty="0" smtClean="0"/>
              <a:t>};</a:t>
            </a:r>
          </a:p>
          <a:p>
            <a:endParaRPr lang="en-IN" sz="1400" dirty="0" smtClean="0"/>
          </a:p>
          <a:p>
            <a:r>
              <a:rPr lang="en-IN" sz="1400" dirty="0" err="1" smtClean="0"/>
              <a:t>int</a:t>
            </a:r>
            <a:r>
              <a:rPr lang="en-IN" sz="1400" dirty="0" smtClean="0"/>
              <a:t> main()</a:t>
            </a:r>
          </a:p>
          <a:p>
            <a:r>
              <a:rPr lang="en-IN" sz="1400" dirty="0" smtClean="0"/>
              <a:t>{</a:t>
            </a:r>
          </a:p>
          <a:p>
            <a:r>
              <a:rPr lang="en-IN" sz="1400" dirty="0" smtClean="0"/>
              <a:t>	// creating object of sub class will</a:t>
            </a:r>
          </a:p>
          <a:p>
            <a:r>
              <a:rPr lang="en-IN" sz="1400" dirty="0" smtClean="0"/>
              <a:t>	// invoke the constructor of base classes</a:t>
            </a:r>
          </a:p>
          <a:p>
            <a:r>
              <a:rPr lang="en-IN" sz="1400" dirty="0" smtClean="0"/>
              <a:t>	Car </a:t>
            </a:r>
            <a:r>
              <a:rPr lang="en-IN" sz="1400" dirty="0" err="1" smtClean="0"/>
              <a:t>obj</a:t>
            </a:r>
            <a:r>
              <a:rPr lang="en-IN" sz="1400" dirty="0" smtClean="0"/>
              <a:t>;</a:t>
            </a:r>
          </a:p>
          <a:p>
            <a:r>
              <a:rPr lang="en-IN" sz="1400" dirty="0" smtClean="0"/>
              <a:t>	return 0;</a:t>
            </a:r>
          </a:p>
          <a:p>
            <a:r>
              <a:rPr lang="en-IN" sz="1400" dirty="0" smtClean="0"/>
              <a:t>}</a:t>
            </a:r>
            <a:endParaRPr lang="en-IN" sz="1400" dirty="0"/>
          </a:p>
        </p:txBody>
      </p:sp>
    </p:spTree>
    <p:extLst>
      <p:ext uri="{BB962C8B-B14F-4D97-AF65-F5344CB8AC3E}">
        <p14:creationId xmlns:p14="http://schemas.microsoft.com/office/powerpoint/2010/main" val="43756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814" y="235761"/>
            <a:ext cx="12155606" cy="646331"/>
          </a:xfrm>
          <a:prstGeom prst="rect">
            <a:avLst/>
          </a:prstGeom>
        </p:spPr>
        <p:txBody>
          <a:bodyPr wrap="square">
            <a:spAutoFit/>
          </a:bodyPr>
          <a:lstStyle/>
          <a:p>
            <a:r>
              <a:rPr lang="en-US" b="1" i="0" dirty="0" smtClean="0">
                <a:solidFill>
                  <a:srgbClr val="273239"/>
                </a:solidFill>
                <a:effectLst/>
                <a:latin typeface="urw-din"/>
              </a:rPr>
              <a:t>2. Multiple Inheritance:</a:t>
            </a:r>
            <a:r>
              <a:rPr lang="en-US" b="0" i="0" dirty="0" smtClean="0">
                <a:solidFill>
                  <a:srgbClr val="273239"/>
                </a:solidFill>
                <a:effectLst/>
                <a:latin typeface="urw-din"/>
              </a:rPr>
              <a:t> Multiple Inheritance is a feature of C++ where a class can inherit from more than one classes. </a:t>
            </a:r>
            <a:r>
              <a:rPr lang="en-US" b="0" i="0" dirty="0" err="1" smtClean="0">
                <a:solidFill>
                  <a:srgbClr val="273239"/>
                </a:solidFill>
                <a:effectLst/>
                <a:latin typeface="urw-din"/>
              </a:rPr>
              <a:t>i.e</a:t>
            </a:r>
            <a:r>
              <a:rPr lang="en-US" b="0" i="0" dirty="0" smtClean="0">
                <a:solidFill>
                  <a:srgbClr val="273239"/>
                </a:solidFill>
                <a:effectLst/>
                <a:latin typeface="urw-din"/>
              </a:rPr>
              <a:t> one </a:t>
            </a:r>
            <a:r>
              <a:rPr lang="en-US" b="1" i="0" dirty="0" smtClean="0">
                <a:solidFill>
                  <a:srgbClr val="273239"/>
                </a:solidFill>
                <a:effectLst/>
                <a:latin typeface="urw-din"/>
              </a:rPr>
              <a:t>sub class</a:t>
            </a:r>
            <a:r>
              <a:rPr lang="en-US" b="0" i="0" dirty="0" smtClean="0">
                <a:solidFill>
                  <a:srgbClr val="273239"/>
                </a:solidFill>
                <a:effectLst/>
                <a:latin typeface="urw-din"/>
              </a:rPr>
              <a:t> is inherited from more than one </a:t>
            </a:r>
            <a:r>
              <a:rPr lang="en-US" b="1" i="0" dirty="0" smtClean="0">
                <a:solidFill>
                  <a:srgbClr val="273239"/>
                </a:solidFill>
                <a:effectLst/>
                <a:latin typeface="urw-din"/>
              </a:rPr>
              <a:t>base classes</a:t>
            </a:r>
            <a:r>
              <a:rPr lang="en-US" b="0" i="0" dirty="0" smtClean="0">
                <a:solidFill>
                  <a:srgbClr val="273239"/>
                </a:solidFill>
                <a:effectLst/>
                <a:latin typeface="urw-din"/>
              </a:rPr>
              <a:t>.</a:t>
            </a:r>
            <a:endParaRPr lang="en-IN" dirty="0"/>
          </a:p>
        </p:txBody>
      </p:sp>
      <p:pic>
        <p:nvPicPr>
          <p:cNvPr id="3074" name="Picture 2" descr="https://media.geeksforgeeks.org/wp-content/uploads/multiple-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169" y="2369698"/>
            <a:ext cx="7686675"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483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347</Words>
  <Application>Microsoft Office PowerPoint</Application>
  <PresentationFormat>Widescreen</PresentationFormat>
  <Paragraphs>176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urw-din</vt:lpstr>
      <vt:lpstr>Wingdings 3</vt:lpstr>
      <vt:lpstr>Facet</vt:lpstr>
      <vt:lpstr>Inheritance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C++</dc:title>
  <dc:creator>vaibhav gupta</dc:creator>
  <cp:lastModifiedBy>vaibhav gupta</cp:lastModifiedBy>
  <cp:revision>3</cp:revision>
  <dcterms:created xsi:type="dcterms:W3CDTF">2022-01-15T12:55:31Z</dcterms:created>
  <dcterms:modified xsi:type="dcterms:W3CDTF">2022-01-15T13:15:06Z</dcterms:modified>
</cp:coreProperties>
</file>