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9" r:id="rId4"/>
    <p:sldId id="256" r:id="rId5"/>
    <p:sldId id="259" r:id="rId6"/>
    <p:sldId id="271" r:id="rId7"/>
    <p:sldId id="260" r:id="rId8"/>
    <p:sldId id="270" r:id="rId9"/>
    <p:sldId id="272"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shika aggarwal" initials="va" lastIdx="1" clrIdx="0">
    <p:extLst>
      <p:ext uri="{19B8F6BF-5375-455C-9EA6-DF929625EA0E}">
        <p15:presenceInfo xmlns:p15="http://schemas.microsoft.com/office/powerpoint/2012/main" userId="vanshika aggar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2B6"/>
    <a:srgbClr val="00B050"/>
    <a:srgbClr val="5200A3"/>
    <a:srgbClr val="3C0872"/>
    <a:srgbClr val="252323"/>
    <a:srgbClr val="D5A3B6"/>
    <a:srgbClr val="CE809C"/>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75E4-074D-449B-B88B-0DFB61C19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266E7B-94D9-4960-8CCE-F71D13415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FFE6AB-B7E7-4CDC-B1E3-6C5CA3AB8EC1}"/>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5" name="Footer Placeholder 4">
            <a:extLst>
              <a:ext uri="{FF2B5EF4-FFF2-40B4-BE49-F238E27FC236}">
                <a16:creationId xmlns:a16="http://schemas.microsoft.com/office/drawing/2014/main" id="{AE8B00F9-7059-4CD3-9A01-8BF4C4566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B15CB-D41E-46F0-AD29-D41761E52851}"/>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02188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345-39B6-4C6E-A78D-6DFB2B91CE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D27C-11B7-4720-B8DA-4A9D325F5E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4DB08-EE17-4DF4-A876-73DA30DAD074}"/>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5" name="Footer Placeholder 4">
            <a:extLst>
              <a:ext uri="{FF2B5EF4-FFF2-40B4-BE49-F238E27FC236}">
                <a16:creationId xmlns:a16="http://schemas.microsoft.com/office/drawing/2014/main" id="{A77541FB-7A65-46A2-A5D1-2ED8F5065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D8FBB-BCF8-4399-8962-298C600F35D7}"/>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0495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7DDF2-7978-4AC2-9D19-F8F0E4C184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7CA67-EFDF-41F8-ABE5-E50025C97F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F29E8-B735-48DC-9985-FA49728DD00C}"/>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5" name="Footer Placeholder 4">
            <a:extLst>
              <a:ext uri="{FF2B5EF4-FFF2-40B4-BE49-F238E27FC236}">
                <a16:creationId xmlns:a16="http://schemas.microsoft.com/office/drawing/2014/main" id="{B28603CB-B432-4671-869C-B03416B1D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4A62E-5710-4B7D-9AEE-A4260F1A3943}"/>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124094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9C36-E353-4A59-A7D9-FB966F926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A32CF-79CD-42CC-8C07-F44ECA08F9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B156B-81D2-46D7-A9FB-572C870DDC1F}"/>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5" name="Footer Placeholder 4">
            <a:extLst>
              <a:ext uri="{FF2B5EF4-FFF2-40B4-BE49-F238E27FC236}">
                <a16:creationId xmlns:a16="http://schemas.microsoft.com/office/drawing/2014/main" id="{C94ECB5E-D849-4761-BE17-3A640DF7B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55884-E694-434F-B11A-4EDBC79848E7}"/>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316818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A1E4-BA05-4386-BEDF-7966AF085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AA5AD0-122F-4FDF-9567-0865D7CC0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EF500-B809-4BF4-A19D-2DA2BB6F8806}"/>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5" name="Footer Placeholder 4">
            <a:extLst>
              <a:ext uri="{FF2B5EF4-FFF2-40B4-BE49-F238E27FC236}">
                <a16:creationId xmlns:a16="http://schemas.microsoft.com/office/drawing/2014/main" id="{746DD4D1-B3BA-499D-BA90-D0E305839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C8570-33DB-4295-903C-67066DD5E0B9}"/>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3451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6EDB-744A-4D82-B1FE-66B1BC597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4E1362-14CA-4649-8FB1-AFAA555378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C7BDA4-AD20-44C4-871F-062E198555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F07AED-8E75-425D-8E5D-76A22B4A6D78}"/>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6" name="Footer Placeholder 5">
            <a:extLst>
              <a:ext uri="{FF2B5EF4-FFF2-40B4-BE49-F238E27FC236}">
                <a16:creationId xmlns:a16="http://schemas.microsoft.com/office/drawing/2014/main" id="{7C394073-E6DD-4B72-A317-351E33821E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751DC-9C96-4F1B-9C75-5538BCAFF9B2}"/>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16696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6F9D-CCBC-487B-A837-A8F1AFB655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1CF5E-9F33-4469-9359-E8F6C68B2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8938D0-2B1A-42C2-9F7C-30A74CEEBD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311461-12E0-4D58-9872-2F99853F5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DB34A-551B-48B5-83A9-4DA695B4BE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74FC98-C482-4A7C-BA86-BDC21DD77C66}"/>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8" name="Footer Placeholder 7">
            <a:extLst>
              <a:ext uri="{FF2B5EF4-FFF2-40B4-BE49-F238E27FC236}">
                <a16:creationId xmlns:a16="http://schemas.microsoft.com/office/drawing/2014/main" id="{F2B4FDA8-3817-4C07-9F2F-E67B448186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7254BE-472B-4009-8E8E-EA79B5BE092B}"/>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189805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5750-35BA-4218-9B2A-101D1C3AFF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4D165-5125-4DAF-8C49-CE82C49A7271}"/>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4" name="Footer Placeholder 3">
            <a:extLst>
              <a:ext uri="{FF2B5EF4-FFF2-40B4-BE49-F238E27FC236}">
                <a16:creationId xmlns:a16="http://schemas.microsoft.com/office/drawing/2014/main" id="{43D75D45-9AC3-46C4-936F-5E78F3F609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E2FC88-00D3-411A-9CDB-14C86BC85E40}"/>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07838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B57B0-753B-4371-A85A-54EF110065CC}"/>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3" name="Footer Placeholder 2">
            <a:extLst>
              <a:ext uri="{FF2B5EF4-FFF2-40B4-BE49-F238E27FC236}">
                <a16:creationId xmlns:a16="http://schemas.microsoft.com/office/drawing/2014/main" id="{F90B9B9A-E4D7-418A-B22B-98E81757DA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D9FD2D-4F3A-4EF6-A6DB-22D0C7896F6E}"/>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04349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F562-3B36-4AA2-B4B0-6ABF20209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09E742-2798-4549-9442-2EF8D2401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DF3852-1E70-48CB-8E03-391285755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A977C2-5311-432E-9CEE-8D9B4514D666}"/>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6" name="Footer Placeholder 5">
            <a:extLst>
              <a:ext uri="{FF2B5EF4-FFF2-40B4-BE49-F238E27FC236}">
                <a16:creationId xmlns:a16="http://schemas.microsoft.com/office/drawing/2014/main" id="{1B59086A-E338-4871-A1C9-F3C6C47FF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F0C8F-584E-4F07-A95E-D79A6D0C04E2}"/>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61709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1450-CE85-4827-866E-0E7436B2E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EB2F0A-064D-49EA-A285-EC2F62862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6746B0-ACC4-49A7-B6EA-B9B6B0DFA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E856E-504D-4EFB-A531-A945C185E38D}"/>
              </a:ext>
            </a:extLst>
          </p:cNvPr>
          <p:cNvSpPr>
            <a:spLocks noGrp="1"/>
          </p:cNvSpPr>
          <p:nvPr>
            <p:ph type="dt" sz="half" idx="10"/>
          </p:nvPr>
        </p:nvSpPr>
        <p:spPr/>
        <p:txBody>
          <a:bodyPr/>
          <a:lstStyle/>
          <a:p>
            <a:fld id="{2A8A4898-843E-4579-8C61-934E7BE5F681}" type="datetimeFigureOut">
              <a:rPr lang="en-IN" smtClean="0"/>
              <a:t>27-10-2022</a:t>
            </a:fld>
            <a:endParaRPr lang="en-IN"/>
          </a:p>
        </p:txBody>
      </p:sp>
      <p:sp>
        <p:nvSpPr>
          <p:cNvPr id="6" name="Footer Placeholder 5">
            <a:extLst>
              <a:ext uri="{FF2B5EF4-FFF2-40B4-BE49-F238E27FC236}">
                <a16:creationId xmlns:a16="http://schemas.microsoft.com/office/drawing/2014/main" id="{2796AD44-1CD0-431D-8C13-010A8A21E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8A6F2-FAA2-42DF-AA67-B7336B8AC96D}"/>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385003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64219-705D-4F0C-839B-FE6F871E1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0DC684-2961-4669-ACDD-F6E2E7AAE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6C927-8E28-488C-88D4-4BB384974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A4898-843E-4579-8C61-934E7BE5F681}" type="datetimeFigureOut">
              <a:rPr lang="en-IN" smtClean="0"/>
              <a:t>27-10-2022</a:t>
            </a:fld>
            <a:endParaRPr lang="en-IN"/>
          </a:p>
        </p:txBody>
      </p:sp>
      <p:sp>
        <p:nvSpPr>
          <p:cNvPr id="5" name="Footer Placeholder 4">
            <a:extLst>
              <a:ext uri="{FF2B5EF4-FFF2-40B4-BE49-F238E27FC236}">
                <a16:creationId xmlns:a16="http://schemas.microsoft.com/office/drawing/2014/main" id="{AA693F68-46C1-4BFF-8FDC-E545541F8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4AF5EC-F725-4B61-83C5-EF622A68D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A19B0-54EA-4D1A-8976-9C08ED296D26}" type="slidenum">
              <a:rPr lang="en-IN" smtClean="0"/>
              <a:t>‹#›</a:t>
            </a:fld>
            <a:endParaRPr lang="en-IN"/>
          </a:p>
        </p:txBody>
      </p:sp>
    </p:spTree>
    <p:extLst>
      <p:ext uri="{BB962C8B-B14F-4D97-AF65-F5344CB8AC3E}">
        <p14:creationId xmlns:p14="http://schemas.microsoft.com/office/powerpoint/2010/main" val="191478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9759-28E1-3C3C-F04F-80913C3FD62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19C77B2-B0C2-465B-A6F2-21CDA6FB7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D50A6F79-9656-486C-9443-C0DF12CFFDA5}"/>
              </a:ext>
            </a:extLst>
          </p:cNvPr>
          <p:cNvSpPr txBox="1"/>
          <p:nvPr/>
        </p:nvSpPr>
        <p:spPr>
          <a:xfrm>
            <a:off x="3448878" y="5280990"/>
            <a:ext cx="5559287" cy="2123658"/>
          </a:xfrm>
          <a:prstGeom prst="rect">
            <a:avLst/>
          </a:prstGeom>
          <a:noFill/>
        </p:spPr>
        <p:txBody>
          <a:bodyPr wrap="square" rtlCol="0">
            <a:spAutoFit/>
          </a:bodyPr>
          <a:lstStyle/>
          <a:p>
            <a:pPr algn="ctr"/>
            <a:r>
              <a:rPr lang="en-IN" sz="4400" b="1" dirty="0">
                <a:latin typeface="AdLib WGL4 BT" panose="04040805040B02020603" pitchFamily="82" charset="0"/>
              </a:rPr>
              <a:t>CASE STUDY ON </a:t>
            </a:r>
          </a:p>
          <a:p>
            <a:pPr algn="ctr"/>
            <a:r>
              <a:rPr lang="en-IN" sz="4400" b="1" dirty="0">
                <a:latin typeface="AdLib WGL4 BT" panose="04040805040B02020603" pitchFamily="82" charset="0"/>
              </a:rPr>
              <a:t>WHY JABONG FAILED</a:t>
            </a:r>
            <a:endParaRPr lang="en-US" sz="4400" dirty="0">
              <a:latin typeface="AdLib WGL4 BT" panose="04040805040B02020603" pitchFamily="82" charset="0"/>
            </a:endParaRPr>
          </a:p>
          <a:p>
            <a:pPr algn="ctr"/>
            <a:endParaRPr lang="en-US" sz="4400" dirty="0">
              <a:latin typeface="AdLib WGL4 BT" panose="04040805040B02020603" pitchFamily="82" charset="0"/>
            </a:endParaRPr>
          </a:p>
        </p:txBody>
      </p:sp>
    </p:spTree>
    <p:extLst>
      <p:ext uri="{BB962C8B-B14F-4D97-AF65-F5344CB8AC3E}">
        <p14:creationId xmlns:p14="http://schemas.microsoft.com/office/powerpoint/2010/main" val="199502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0C9A-6B7D-E80E-999E-06D280494F8F}"/>
              </a:ext>
            </a:extLst>
          </p:cNvPr>
          <p:cNvSpPr>
            <a:spLocks noGrp="1"/>
          </p:cNvSpPr>
          <p:nvPr>
            <p:ph type="title"/>
          </p:nvPr>
        </p:nvSpPr>
        <p:spPr/>
        <p:txBody>
          <a:bodyPr/>
          <a:lstStyle/>
          <a:p>
            <a:r>
              <a:rPr lang="en-US" dirty="0"/>
              <a:t>he</a:t>
            </a:r>
            <a:endParaRPr lang="en-IN" dirty="0"/>
          </a:p>
        </p:txBody>
      </p:sp>
      <p:pic>
        <p:nvPicPr>
          <p:cNvPr id="5122" name="Picture 2" descr="PowerPoint Design Technology">
            <a:extLst>
              <a:ext uri="{FF2B5EF4-FFF2-40B4-BE49-F238E27FC236}">
                <a16:creationId xmlns:a16="http://schemas.microsoft.com/office/drawing/2014/main" id="{525B66D5-1943-7954-35F3-21690649E5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solidFill>
            <a:srgbClr val="00B050"/>
          </a:solidFill>
        </p:spPr>
      </p:pic>
      <p:sp>
        <p:nvSpPr>
          <p:cNvPr id="4" name="TextBox 3">
            <a:extLst>
              <a:ext uri="{FF2B5EF4-FFF2-40B4-BE49-F238E27FC236}">
                <a16:creationId xmlns:a16="http://schemas.microsoft.com/office/drawing/2014/main" id="{221B944E-2550-8BF2-C839-417329346DCE}"/>
              </a:ext>
            </a:extLst>
          </p:cNvPr>
          <p:cNvSpPr txBox="1"/>
          <p:nvPr/>
        </p:nvSpPr>
        <p:spPr>
          <a:xfrm>
            <a:off x="1318847" y="430605"/>
            <a:ext cx="9425353" cy="707886"/>
          </a:xfrm>
          <a:prstGeom prst="rect">
            <a:avLst/>
          </a:prstGeom>
          <a:solidFill>
            <a:schemeClr val="bg1"/>
          </a:solidFill>
        </p:spPr>
        <p:txBody>
          <a:bodyPr wrap="square" rtlCol="0">
            <a:spAutoFit/>
          </a:bodyPr>
          <a:lstStyle/>
          <a:p>
            <a:pPr algn="ctr"/>
            <a:r>
              <a:rPr lang="en-IN" sz="4000" b="1" dirty="0" smtClean="0">
                <a:latin typeface="Times New Roman" panose="02020603050405020304" pitchFamily="18" charset="0"/>
                <a:cs typeface="Times New Roman" panose="02020603050405020304" pitchFamily="18" charset="0"/>
              </a:rPr>
              <a:t>REASONS</a:t>
            </a:r>
            <a:r>
              <a:rPr lang="en-IN" sz="4000" b="1" dirty="0" smtClean="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OF FAILURE OF JABONG</a:t>
            </a:r>
          </a:p>
        </p:txBody>
      </p:sp>
      <p:sp>
        <p:nvSpPr>
          <p:cNvPr id="5" name="TextBox 4">
            <a:extLst>
              <a:ext uri="{FF2B5EF4-FFF2-40B4-BE49-F238E27FC236}">
                <a16:creationId xmlns:a16="http://schemas.microsoft.com/office/drawing/2014/main" id="{3E5DA9DB-29A8-DAB8-C906-6FF07A6A3BA6}"/>
              </a:ext>
            </a:extLst>
          </p:cNvPr>
          <p:cNvSpPr txBox="1"/>
          <p:nvPr/>
        </p:nvSpPr>
        <p:spPr>
          <a:xfrm>
            <a:off x="2777068" y="1700769"/>
            <a:ext cx="3195107" cy="369332"/>
          </a:xfrm>
          <a:prstGeom prst="rect">
            <a:avLst/>
          </a:prstGeom>
          <a:solidFill>
            <a:srgbClr val="00B050"/>
          </a:solidFill>
        </p:spPr>
        <p:txBody>
          <a:bodyPr wrap="square" rtlCol="0">
            <a:spAutoFit/>
          </a:bodyPr>
          <a:lstStyle/>
          <a:p>
            <a:r>
              <a:rPr lang="en-IN" b="1" dirty="0">
                <a:solidFill>
                  <a:schemeClr val="bg1"/>
                </a:solidFill>
              </a:rPr>
              <a:t>01 CORPORATE GOVERNANCE</a:t>
            </a:r>
          </a:p>
        </p:txBody>
      </p:sp>
      <p:sp>
        <p:nvSpPr>
          <p:cNvPr id="6" name="TextBox 5">
            <a:extLst>
              <a:ext uri="{FF2B5EF4-FFF2-40B4-BE49-F238E27FC236}">
                <a16:creationId xmlns:a16="http://schemas.microsoft.com/office/drawing/2014/main" id="{FD2252E1-A5B1-C113-BFE0-EC02F2F7D040}"/>
              </a:ext>
            </a:extLst>
          </p:cNvPr>
          <p:cNvSpPr txBox="1"/>
          <p:nvPr/>
        </p:nvSpPr>
        <p:spPr>
          <a:xfrm>
            <a:off x="5556250" y="2734651"/>
            <a:ext cx="4255965" cy="369332"/>
          </a:xfrm>
          <a:prstGeom prst="rect">
            <a:avLst/>
          </a:prstGeom>
          <a:solidFill>
            <a:srgbClr val="00B050"/>
          </a:solidFill>
        </p:spPr>
        <p:txBody>
          <a:bodyPr wrap="square" rtlCol="0">
            <a:spAutoFit/>
          </a:bodyPr>
          <a:lstStyle/>
          <a:p>
            <a:r>
              <a:rPr lang="en-IN" b="1" dirty="0">
                <a:solidFill>
                  <a:schemeClr val="bg1"/>
                </a:solidFill>
              </a:rPr>
              <a:t>02 No Competitive Edge over Competitors</a:t>
            </a:r>
          </a:p>
        </p:txBody>
      </p:sp>
      <p:sp>
        <p:nvSpPr>
          <p:cNvPr id="3" name="TextBox 2">
            <a:extLst>
              <a:ext uri="{FF2B5EF4-FFF2-40B4-BE49-F238E27FC236}">
                <a16:creationId xmlns:a16="http://schemas.microsoft.com/office/drawing/2014/main" id="{6DC0589D-0FBE-211B-EF2C-DEC5DA0B2DAA}"/>
              </a:ext>
            </a:extLst>
          </p:cNvPr>
          <p:cNvSpPr txBox="1"/>
          <p:nvPr/>
        </p:nvSpPr>
        <p:spPr>
          <a:xfrm>
            <a:off x="6987116" y="1569096"/>
            <a:ext cx="4662692" cy="738664"/>
          </a:xfrm>
          <a:prstGeom prst="rect">
            <a:avLst/>
          </a:prstGeom>
          <a:solidFill>
            <a:schemeClr val="bg1"/>
          </a:solidFill>
        </p:spPr>
        <p:txBody>
          <a:bodyPr wrap="square" rtlCol="0">
            <a:spAutoFit/>
          </a:bodyPr>
          <a:lstStyle>
            <a:defPPr>
              <a:defRPr lang="en-US"/>
            </a:defPPr>
            <a:lvl1pPr>
              <a:defRPr sz="140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lvl1pPr>
          </a:lstStyle>
          <a:p>
            <a:r>
              <a:rPr lang="en-US" dirty="0">
                <a:latin typeface="+mn-lt"/>
              </a:rPr>
              <a:t>Co-founders leaving the company one by one and hence without any consistent leadership the vision of the company was also not consistent.</a:t>
            </a:r>
            <a:endParaRPr lang="en-IN" dirty="0">
              <a:latin typeface="+mn-lt"/>
            </a:endParaRPr>
          </a:p>
        </p:txBody>
      </p:sp>
      <p:sp>
        <p:nvSpPr>
          <p:cNvPr id="7" name="TextBox 6">
            <a:extLst>
              <a:ext uri="{FF2B5EF4-FFF2-40B4-BE49-F238E27FC236}">
                <a16:creationId xmlns:a16="http://schemas.microsoft.com/office/drawing/2014/main" id="{A577ECD9-64DC-CEA9-4327-698CDE7D9CAB}"/>
              </a:ext>
            </a:extLst>
          </p:cNvPr>
          <p:cNvSpPr txBox="1"/>
          <p:nvPr/>
        </p:nvSpPr>
        <p:spPr>
          <a:xfrm>
            <a:off x="96715" y="2462055"/>
            <a:ext cx="4509153" cy="954107"/>
          </a:xfrm>
          <a:prstGeom prst="rect">
            <a:avLst/>
          </a:prstGeom>
          <a:solidFill>
            <a:schemeClr val="bg1"/>
          </a:solidFill>
        </p:spPr>
        <p:txBody>
          <a:bodyPr wrap="square" rtlCol="0">
            <a:spAutoFit/>
          </a:bodyPr>
          <a:lstStyle>
            <a:defPPr>
              <a:defRPr lang="en-US"/>
            </a:defPPr>
            <a:lvl1pPr>
              <a:defRPr sz="140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lvl1pPr>
          </a:lstStyle>
          <a:p>
            <a:pPr algn="r"/>
            <a:r>
              <a:rPr lang="en-IN" dirty="0">
                <a:latin typeface="+mn-lt"/>
              </a:rPr>
              <a:t>Doing the same thing as was done by the competitors. Competitors like Flipkart/Myntra and amazon had large funds and was able to provide discounts and offers to retain customers</a:t>
            </a:r>
            <a:r>
              <a:rPr lang="en-IN" dirty="0"/>
              <a:t>. </a:t>
            </a:r>
          </a:p>
        </p:txBody>
      </p:sp>
      <p:sp>
        <p:nvSpPr>
          <p:cNvPr id="8" name="TextBox 7">
            <a:extLst>
              <a:ext uri="{FF2B5EF4-FFF2-40B4-BE49-F238E27FC236}">
                <a16:creationId xmlns:a16="http://schemas.microsoft.com/office/drawing/2014/main" id="{F4169F5C-A14C-3A74-0AC2-48884A0FF64F}"/>
              </a:ext>
            </a:extLst>
          </p:cNvPr>
          <p:cNvSpPr txBox="1"/>
          <p:nvPr/>
        </p:nvSpPr>
        <p:spPr>
          <a:xfrm>
            <a:off x="2777068" y="3778614"/>
            <a:ext cx="3251728" cy="369332"/>
          </a:xfrm>
          <a:prstGeom prst="rect">
            <a:avLst/>
          </a:prstGeom>
          <a:solidFill>
            <a:srgbClr val="00B050"/>
          </a:solidFill>
        </p:spPr>
        <p:txBody>
          <a:bodyPr wrap="square" rtlCol="0">
            <a:spAutoFit/>
          </a:bodyPr>
          <a:lstStyle/>
          <a:p>
            <a:r>
              <a:rPr lang="en-IN" b="1" dirty="0">
                <a:solidFill>
                  <a:schemeClr val="bg1"/>
                </a:solidFill>
              </a:rPr>
              <a:t>03 LACK OF FOCUS	</a:t>
            </a:r>
          </a:p>
        </p:txBody>
      </p:sp>
      <p:sp>
        <p:nvSpPr>
          <p:cNvPr id="9" name="TextBox 8">
            <a:extLst>
              <a:ext uri="{FF2B5EF4-FFF2-40B4-BE49-F238E27FC236}">
                <a16:creationId xmlns:a16="http://schemas.microsoft.com/office/drawing/2014/main" id="{C7E70FEB-3B18-D748-1C37-836756948F9A}"/>
              </a:ext>
            </a:extLst>
          </p:cNvPr>
          <p:cNvSpPr txBox="1"/>
          <p:nvPr/>
        </p:nvSpPr>
        <p:spPr>
          <a:xfrm>
            <a:off x="6987116" y="3622972"/>
            <a:ext cx="5027084" cy="954107"/>
          </a:xfrm>
          <a:prstGeom prst="rect">
            <a:avLst/>
          </a:prstGeom>
          <a:solidFill>
            <a:schemeClr val="bg1"/>
          </a:solidFill>
        </p:spPr>
        <p:txBody>
          <a:bodyPr wrap="square" rtlCol="0">
            <a:spAutoFit/>
          </a:bodyPr>
          <a:lstStyle/>
          <a:p>
            <a:r>
              <a:rPr lang="en-IN" sz="1400" dirty="0">
                <a:solidFill>
                  <a:schemeClr val="tx1">
                    <a:lumMod val="65000"/>
                    <a:lumOff val="35000"/>
                  </a:schemeClr>
                </a:solidFill>
                <a:ea typeface="Roboto" panose="02000000000000000000" pitchFamily="2" charset="0"/>
                <a:cs typeface="Times New Roman" panose="02020603050405020304" pitchFamily="18" charset="0"/>
              </a:rPr>
              <a:t>With change in the management as co-founders leaving the company and change in the focus with every new leader, company could not focus on any one goal which resulted efforts being wasted.</a:t>
            </a:r>
          </a:p>
        </p:txBody>
      </p:sp>
      <p:sp>
        <p:nvSpPr>
          <p:cNvPr id="12" name="TextBox 11">
            <a:extLst>
              <a:ext uri="{FF2B5EF4-FFF2-40B4-BE49-F238E27FC236}">
                <a16:creationId xmlns:a16="http://schemas.microsoft.com/office/drawing/2014/main" id="{AA97D489-E25A-BC96-C927-3B978E646F60}"/>
              </a:ext>
            </a:extLst>
          </p:cNvPr>
          <p:cNvSpPr txBox="1"/>
          <p:nvPr/>
        </p:nvSpPr>
        <p:spPr>
          <a:xfrm>
            <a:off x="5556248" y="4733689"/>
            <a:ext cx="4255965" cy="369332"/>
          </a:xfrm>
          <a:prstGeom prst="rect">
            <a:avLst/>
          </a:prstGeom>
          <a:solidFill>
            <a:srgbClr val="00B050"/>
          </a:solidFill>
        </p:spPr>
        <p:txBody>
          <a:bodyPr wrap="square" rtlCol="0">
            <a:spAutoFit/>
          </a:bodyPr>
          <a:lstStyle/>
          <a:p>
            <a:r>
              <a:rPr lang="en-IN" b="1" dirty="0">
                <a:solidFill>
                  <a:schemeClr val="bg1"/>
                </a:solidFill>
              </a:rPr>
              <a:t>04 LACK OF TRUST AMONG EMPLOYEES</a:t>
            </a:r>
          </a:p>
        </p:txBody>
      </p:sp>
      <p:sp>
        <p:nvSpPr>
          <p:cNvPr id="14" name="TextBox 13">
            <a:extLst>
              <a:ext uri="{FF2B5EF4-FFF2-40B4-BE49-F238E27FC236}">
                <a16:creationId xmlns:a16="http://schemas.microsoft.com/office/drawing/2014/main" id="{24466CA3-DB39-1921-99A3-15F76D412733}"/>
              </a:ext>
            </a:extLst>
          </p:cNvPr>
          <p:cNvSpPr txBox="1"/>
          <p:nvPr/>
        </p:nvSpPr>
        <p:spPr>
          <a:xfrm>
            <a:off x="0" y="4508748"/>
            <a:ext cx="4605868" cy="738664"/>
          </a:xfrm>
          <a:prstGeom prst="rect">
            <a:avLst/>
          </a:prstGeom>
          <a:solidFill>
            <a:schemeClr val="bg1"/>
          </a:solidFill>
        </p:spPr>
        <p:txBody>
          <a:bodyPr wrap="square" rtlCol="0">
            <a:spAutoFit/>
          </a:bodyPr>
          <a:lstStyle>
            <a:defPPr>
              <a:defRPr lang="en-US"/>
            </a:defPPr>
            <a:lvl1pPr>
              <a:defRPr sz="140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lvl1pPr>
          </a:lstStyle>
          <a:p>
            <a:r>
              <a:rPr lang="en-US" dirty="0"/>
              <a:t> </a:t>
            </a:r>
            <a:r>
              <a:rPr lang="en-US" dirty="0">
                <a:latin typeface="+mn-lt"/>
              </a:rPr>
              <a:t>With Employees getting fired after the acquisition of </a:t>
            </a:r>
            <a:r>
              <a:rPr lang="en-US" dirty="0" err="1">
                <a:latin typeface="+mn-lt"/>
              </a:rPr>
              <a:t>Jabong</a:t>
            </a:r>
            <a:r>
              <a:rPr lang="en-US" dirty="0">
                <a:latin typeface="+mn-lt"/>
              </a:rPr>
              <a:t> by Flipkart/Myntra, there was very low trust in the employees about job security and hence lack of motivation.</a:t>
            </a:r>
            <a:endParaRPr lang="en-IN" dirty="0">
              <a:latin typeface="+mn-lt"/>
            </a:endParaRPr>
          </a:p>
        </p:txBody>
      </p:sp>
      <p:sp>
        <p:nvSpPr>
          <p:cNvPr id="15" name="TextBox 14">
            <a:extLst>
              <a:ext uri="{FF2B5EF4-FFF2-40B4-BE49-F238E27FC236}">
                <a16:creationId xmlns:a16="http://schemas.microsoft.com/office/drawing/2014/main" id="{8CFACF02-4F39-A9FA-BC1A-97E886FEA036}"/>
              </a:ext>
            </a:extLst>
          </p:cNvPr>
          <p:cNvSpPr txBox="1"/>
          <p:nvPr/>
        </p:nvSpPr>
        <p:spPr>
          <a:xfrm>
            <a:off x="4673600" y="102466"/>
            <a:ext cx="2895600" cy="369332"/>
          </a:xfrm>
          <a:prstGeom prst="rect">
            <a:avLst/>
          </a:prstGeom>
          <a:solidFill>
            <a:schemeClr val="bg1"/>
          </a:solidFill>
        </p:spPr>
        <p:txBody>
          <a:bodyPr wrap="square" rtlCol="0">
            <a:spAutoFit/>
          </a:bodyPr>
          <a:lstStyle/>
          <a:p>
            <a:endParaRPr lang="en-IN" dirty="0"/>
          </a:p>
        </p:txBody>
      </p:sp>
      <p:sp>
        <p:nvSpPr>
          <p:cNvPr id="16" name="TextBox 15">
            <a:extLst>
              <a:ext uri="{FF2B5EF4-FFF2-40B4-BE49-F238E27FC236}">
                <a16:creationId xmlns:a16="http://schemas.microsoft.com/office/drawing/2014/main" id="{E45FEB9E-36BC-83D1-D7DA-1A3BA8A5EB91}"/>
              </a:ext>
            </a:extLst>
          </p:cNvPr>
          <p:cNvSpPr txBox="1"/>
          <p:nvPr/>
        </p:nvSpPr>
        <p:spPr>
          <a:xfrm>
            <a:off x="2777068" y="5785681"/>
            <a:ext cx="3090332" cy="369332"/>
          </a:xfrm>
          <a:prstGeom prst="rect">
            <a:avLst/>
          </a:prstGeom>
          <a:solidFill>
            <a:srgbClr val="00B050"/>
          </a:solidFill>
        </p:spPr>
        <p:txBody>
          <a:bodyPr wrap="square" rtlCol="0">
            <a:spAutoFit/>
          </a:bodyPr>
          <a:lstStyle/>
          <a:p>
            <a:r>
              <a:rPr lang="en-IN" b="1" dirty="0">
                <a:solidFill>
                  <a:schemeClr val="bg1"/>
                </a:solidFill>
              </a:rPr>
              <a:t>05 EXIT TIMING</a:t>
            </a:r>
          </a:p>
        </p:txBody>
      </p:sp>
      <p:sp>
        <p:nvSpPr>
          <p:cNvPr id="17" name="TextBox 16">
            <a:extLst>
              <a:ext uri="{FF2B5EF4-FFF2-40B4-BE49-F238E27FC236}">
                <a16:creationId xmlns:a16="http://schemas.microsoft.com/office/drawing/2014/main" id="{E0F21A1D-5468-5AE4-56CD-41A7FCFC2606}"/>
              </a:ext>
            </a:extLst>
          </p:cNvPr>
          <p:cNvSpPr txBox="1"/>
          <p:nvPr/>
        </p:nvSpPr>
        <p:spPr>
          <a:xfrm>
            <a:off x="6987116" y="5554588"/>
            <a:ext cx="5027084" cy="954107"/>
          </a:xfrm>
          <a:prstGeom prst="rect">
            <a:avLst/>
          </a:prstGeom>
          <a:solidFill>
            <a:schemeClr val="bg1"/>
          </a:solidFill>
        </p:spPr>
        <p:txBody>
          <a:bodyPr wrap="square" rtlCol="0">
            <a:spAutoFit/>
          </a:bodyPr>
          <a:lstStyle>
            <a:defPPr>
              <a:defRPr lang="en-US"/>
            </a:defPPr>
            <a:lvl1pPr>
              <a:defRPr sz="1400">
                <a:solidFill>
                  <a:schemeClr val="tx1">
                    <a:lumMod val="65000"/>
                    <a:lumOff val="35000"/>
                  </a:schemeClr>
                </a:solidFill>
                <a:latin typeface="Roboto" panose="02000000000000000000" pitchFamily="2" charset="0"/>
                <a:ea typeface="Roboto" panose="02000000000000000000" pitchFamily="2" charset="0"/>
                <a:cs typeface="Times New Roman" panose="02020603050405020304" pitchFamily="18" charset="0"/>
              </a:defRPr>
            </a:lvl1pPr>
          </a:lstStyle>
          <a:p>
            <a:r>
              <a:rPr lang="en-IN" dirty="0">
                <a:latin typeface="+mn-lt"/>
              </a:rPr>
              <a:t>With Investors sole focus on the good exit, there was no real focus on the opportunity coming to them in terms of the Exit offers presented to them by various big names such as Amazon (offering $1.2 Bn in 2015).</a:t>
            </a:r>
          </a:p>
        </p:txBody>
      </p:sp>
      <p:sp>
        <p:nvSpPr>
          <p:cNvPr id="11" name="TextBox 10">
            <a:extLst>
              <a:ext uri="{FF2B5EF4-FFF2-40B4-BE49-F238E27FC236}">
                <a16:creationId xmlns:a16="http://schemas.microsoft.com/office/drawing/2014/main" id="{CED229D5-929A-4D11-80A3-726D9E9F9546}"/>
              </a:ext>
            </a:extLst>
          </p:cNvPr>
          <p:cNvSpPr txBox="1"/>
          <p:nvPr/>
        </p:nvSpPr>
        <p:spPr>
          <a:xfrm>
            <a:off x="424069" y="6572200"/>
            <a:ext cx="9854096" cy="276999"/>
          </a:xfrm>
          <a:prstGeom prst="rect">
            <a:avLst/>
          </a:prstGeom>
          <a:noFill/>
        </p:spPr>
        <p:txBody>
          <a:bodyPr wrap="square" rtlCol="0">
            <a:spAutoFit/>
          </a:bodyPr>
          <a:lstStyle/>
          <a:p>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*all the above causes and Observations are based only on data that we have fetched from internet about </a:t>
            </a:r>
            <a:r>
              <a:rPr lang="en-US" sz="1200" dirty="0" err="1">
                <a:solidFill>
                  <a:schemeClr val="tx1">
                    <a:lumMod val="50000"/>
                    <a:lumOff val="50000"/>
                  </a:schemeClr>
                </a:solidFill>
                <a:latin typeface="Times New Roman" panose="02020603050405020304" pitchFamily="18" charset="0"/>
                <a:cs typeface="Times New Roman" panose="02020603050405020304" pitchFamily="18" charset="0"/>
              </a:rPr>
              <a:t>Jabong</a:t>
            </a: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255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57C2-8A83-C4BE-8B9D-19BDEF5A2A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463A2F-F08C-8C3F-69DA-A97E083AF605}"/>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9862985C-D04E-AC6E-603C-B177EBA6E32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he</a:t>
            </a:r>
            <a:endParaRPr lang="en-IN" dirty="0"/>
          </a:p>
        </p:txBody>
      </p:sp>
      <p:pic>
        <p:nvPicPr>
          <p:cNvPr id="5" name="Picture 2" descr="PowerPoint Design Technology">
            <a:extLst>
              <a:ext uri="{FF2B5EF4-FFF2-40B4-BE49-F238E27FC236}">
                <a16:creationId xmlns:a16="http://schemas.microsoft.com/office/drawing/2014/main" id="{3C81B65B-6608-CE10-3289-00F91B840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solidFill>
            <a:srgbClr val="00B050"/>
          </a:solidFill>
        </p:spPr>
      </p:pic>
      <p:sp>
        <p:nvSpPr>
          <p:cNvPr id="6" name="TextBox 5">
            <a:extLst>
              <a:ext uri="{FF2B5EF4-FFF2-40B4-BE49-F238E27FC236}">
                <a16:creationId xmlns:a16="http://schemas.microsoft.com/office/drawing/2014/main" id="{08F90EDB-14BF-BA01-E25D-EFAEBE81AC8C}"/>
              </a:ext>
            </a:extLst>
          </p:cNvPr>
          <p:cNvSpPr txBox="1"/>
          <p:nvPr/>
        </p:nvSpPr>
        <p:spPr>
          <a:xfrm>
            <a:off x="0" y="30094"/>
            <a:ext cx="12014200" cy="1292662"/>
          </a:xfrm>
          <a:prstGeom prst="rect">
            <a:avLst/>
          </a:prstGeom>
          <a:solidFill>
            <a:schemeClr val="bg1"/>
          </a:solidFill>
        </p:spPr>
        <p:txBody>
          <a:bodyPr wrap="square" rtlCol="0">
            <a:spAutoFit/>
          </a:bodyPr>
          <a:lstStyle>
            <a:defPPr>
              <a:defRPr lang="en-US"/>
            </a:defPPr>
            <a:lvl1pPr algn="ctr">
              <a:defRPr sz="4000" b="1">
                <a:latin typeface="Times New Roman" panose="02020603050405020304" pitchFamily="18" charset="0"/>
                <a:cs typeface="Times New Roman" panose="02020603050405020304" pitchFamily="18" charset="0"/>
              </a:defRPr>
            </a:lvl1pPr>
          </a:lstStyle>
          <a:p>
            <a:r>
              <a:rPr lang="en-IN" dirty="0"/>
              <a:t>THINGS THAT COULD’VE BEEN DONE DIFFERENTLY</a:t>
            </a:r>
          </a:p>
        </p:txBody>
      </p:sp>
      <p:sp>
        <p:nvSpPr>
          <p:cNvPr id="7" name="TextBox 6">
            <a:extLst>
              <a:ext uri="{FF2B5EF4-FFF2-40B4-BE49-F238E27FC236}">
                <a16:creationId xmlns:a16="http://schemas.microsoft.com/office/drawing/2014/main" id="{201F80A7-9172-BE6C-5A8A-378653A8E7D0}"/>
              </a:ext>
            </a:extLst>
          </p:cNvPr>
          <p:cNvSpPr txBox="1"/>
          <p:nvPr/>
        </p:nvSpPr>
        <p:spPr>
          <a:xfrm>
            <a:off x="2101362" y="1700769"/>
            <a:ext cx="3870813" cy="369332"/>
          </a:xfrm>
          <a:prstGeom prst="rect">
            <a:avLst/>
          </a:prstGeom>
          <a:solidFill>
            <a:srgbClr val="00B050"/>
          </a:solidFill>
        </p:spPr>
        <p:txBody>
          <a:bodyPr wrap="square" rtlCol="0">
            <a:spAutoFit/>
          </a:bodyPr>
          <a:lstStyle/>
          <a:p>
            <a:r>
              <a:rPr lang="en-IN" b="1" dirty="0">
                <a:solidFill>
                  <a:schemeClr val="bg1"/>
                </a:solidFill>
              </a:rPr>
              <a:t>01  WAIT FOR THE MARKET TO GROW</a:t>
            </a:r>
          </a:p>
        </p:txBody>
      </p:sp>
      <p:sp>
        <p:nvSpPr>
          <p:cNvPr id="8" name="TextBox 7">
            <a:extLst>
              <a:ext uri="{FF2B5EF4-FFF2-40B4-BE49-F238E27FC236}">
                <a16:creationId xmlns:a16="http://schemas.microsoft.com/office/drawing/2014/main" id="{F7BD59ED-4489-4476-6EB2-FEA32220A73A}"/>
              </a:ext>
            </a:extLst>
          </p:cNvPr>
          <p:cNvSpPr txBox="1"/>
          <p:nvPr/>
        </p:nvSpPr>
        <p:spPr>
          <a:xfrm>
            <a:off x="5556250" y="2734651"/>
            <a:ext cx="4880219" cy="369332"/>
          </a:xfrm>
          <a:prstGeom prst="rect">
            <a:avLst/>
          </a:prstGeom>
          <a:solidFill>
            <a:srgbClr val="00B050"/>
          </a:solidFill>
        </p:spPr>
        <p:txBody>
          <a:bodyPr wrap="square" rtlCol="0">
            <a:spAutoFit/>
          </a:bodyPr>
          <a:lstStyle/>
          <a:p>
            <a:r>
              <a:rPr lang="en-IN" b="1" dirty="0">
                <a:solidFill>
                  <a:schemeClr val="bg1"/>
                </a:solidFill>
              </a:rPr>
              <a:t>02  KEEPING THE FOCUS ON THE SINGLE TARGET</a:t>
            </a:r>
          </a:p>
        </p:txBody>
      </p:sp>
      <p:sp>
        <p:nvSpPr>
          <p:cNvPr id="9" name="TextBox 8">
            <a:extLst>
              <a:ext uri="{FF2B5EF4-FFF2-40B4-BE49-F238E27FC236}">
                <a16:creationId xmlns:a16="http://schemas.microsoft.com/office/drawing/2014/main" id="{FDB1E9BF-2344-F052-B48E-F62FC506F497}"/>
              </a:ext>
            </a:extLst>
          </p:cNvPr>
          <p:cNvSpPr txBox="1"/>
          <p:nvPr/>
        </p:nvSpPr>
        <p:spPr>
          <a:xfrm>
            <a:off x="6987116" y="1489599"/>
            <a:ext cx="5128685" cy="738664"/>
          </a:xfrm>
          <a:prstGeom prst="rect">
            <a:avLst/>
          </a:prstGeom>
          <a:solidFill>
            <a:schemeClr val="bg1"/>
          </a:solidFill>
        </p:spPr>
        <p:txBody>
          <a:bodyPr wrap="square" rtlCol="0">
            <a:spAutoFit/>
          </a:bodyPr>
          <a:lstStyle/>
          <a:p>
            <a:r>
              <a:rPr lang="en-IN" sz="1400" dirty="0">
                <a:solidFill>
                  <a:schemeClr val="tx1">
                    <a:lumMod val="65000"/>
                    <a:lumOff val="35000"/>
                  </a:schemeClr>
                </a:solidFill>
                <a:ea typeface="Roboto" panose="02000000000000000000" pitchFamily="2" charset="0"/>
                <a:cs typeface="Times New Roman" panose="02020603050405020304" pitchFamily="18" charset="0"/>
              </a:rPr>
              <a:t>Market was on a growing trend with increase in the economy and introduction of newer technology and cheaper internet favoured e-commerce businesses </a:t>
            </a:r>
          </a:p>
        </p:txBody>
      </p:sp>
      <p:sp>
        <p:nvSpPr>
          <p:cNvPr id="10" name="TextBox 9">
            <a:extLst>
              <a:ext uri="{FF2B5EF4-FFF2-40B4-BE49-F238E27FC236}">
                <a16:creationId xmlns:a16="http://schemas.microsoft.com/office/drawing/2014/main" id="{AB38CDB5-E8D0-1108-4A39-5B3765C09A48}"/>
              </a:ext>
            </a:extLst>
          </p:cNvPr>
          <p:cNvSpPr txBox="1"/>
          <p:nvPr/>
        </p:nvSpPr>
        <p:spPr>
          <a:xfrm>
            <a:off x="8466" y="2528338"/>
            <a:ext cx="4597401" cy="954107"/>
          </a:xfrm>
          <a:prstGeom prst="rect">
            <a:avLst/>
          </a:prstGeom>
          <a:solidFill>
            <a:schemeClr val="bg1"/>
          </a:solidFill>
        </p:spPr>
        <p:txBody>
          <a:bodyPr wrap="square" rtlCol="0">
            <a:spAutoFit/>
          </a:bodyPr>
          <a:lstStyle/>
          <a:p>
            <a:pPr algn="r"/>
            <a:r>
              <a:rPr lang="en-US" sz="1400" dirty="0">
                <a:solidFill>
                  <a:schemeClr val="tx1">
                    <a:lumMod val="65000"/>
                    <a:lumOff val="35000"/>
                  </a:schemeClr>
                </a:solidFill>
                <a:ea typeface="Roboto" panose="02000000000000000000" pitchFamily="2" charset="0"/>
                <a:cs typeface="Times New Roman" panose="02020603050405020304" pitchFamily="18" charset="0"/>
              </a:rPr>
              <a:t>There was never a same target of the company as the main focus of the investors was to find a good exit deal. The focus should’ve been on Growing the brand as it was making name for itself and growing rapidly.</a:t>
            </a:r>
            <a:endParaRPr lang="en-IN" sz="1400" dirty="0">
              <a:solidFill>
                <a:schemeClr val="tx1">
                  <a:lumMod val="65000"/>
                  <a:lumOff val="35000"/>
                </a:schemeClr>
              </a:solidFill>
              <a:ea typeface="Roboto" panose="02000000000000000000"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C534838B-24C1-A033-8C29-2B8B58A48D00}"/>
              </a:ext>
            </a:extLst>
          </p:cNvPr>
          <p:cNvSpPr txBox="1"/>
          <p:nvPr/>
        </p:nvSpPr>
        <p:spPr>
          <a:xfrm>
            <a:off x="63504" y="3778614"/>
            <a:ext cx="5971116" cy="369332"/>
          </a:xfrm>
          <a:prstGeom prst="rect">
            <a:avLst/>
          </a:prstGeom>
          <a:solidFill>
            <a:srgbClr val="00B050"/>
          </a:solidFill>
        </p:spPr>
        <p:txBody>
          <a:bodyPr wrap="square" rtlCol="0">
            <a:spAutoFit/>
          </a:bodyPr>
          <a:lstStyle/>
          <a:p>
            <a:r>
              <a:rPr lang="en-IN" b="1" dirty="0">
                <a:solidFill>
                  <a:schemeClr val="bg1"/>
                </a:solidFill>
              </a:rPr>
              <a:t>03 CREATING A DIFFERENTIATING FACTOR AND MAINTING IT</a:t>
            </a:r>
          </a:p>
        </p:txBody>
      </p:sp>
      <p:sp>
        <p:nvSpPr>
          <p:cNvPr id="12" name="TextBox 11">
            <a:extLst>
              <a:ext uri="{FF2B5EF4-FFF2-40B4-BE49-F238E27FC236}">
                <a16:creationId xmlns:a16="http://schemas.microsoft.com/office/drawing/2014/main" id="{839C53C8-76A5-FD41-6E80-8F403C838EFF}"/>
              </a:ext>
            </a:extLst>
          </p:cNvPr>
          <p:cNvSpPr txBox="1"/>
          <p:nvPr/>
        </p:nvSpPr>
        <p:spPr>
          <a:xfrm>
            <a:off x="6987116" y="3556145"/>
            <a:ext cx="5027084" cy="954107"/>
          </a:xfrm>
          <a:prstGeom prst="rect">
            <a:avLst/>
          </a:prstGeom>
          <a:solidFill>
            <a:schemeClr val="bg1"/>
          </a:solidFill>
        </p:spPr>
        <p:txBody>
          <a:bodyPr wrap="square" rtlCol="0">
            <a:spAutoFit/>
          </a:bodyPr>
          <a:lstStyle/>
          <a:p>
            <a:r>
              <a:rPr lang="en-US" sz="1400" dirty="0">
                <a:solidFill>
                  <a:schemeClr val="tx1">
                    <a:lumMod val="65000"/>
                    <a:lumOff val="35000"/>
                  </a:schemeClr>
                </a:solidFill>
                <a:ea typeface="Roboto" panose="02000000000000000000" pitchFamily="2" charset="0"/>
                <a:cs typeface="Times New Roman" panose="02020603050405020304" pitchFamily="18" charset="0"/>
              </a:rPr>
              <a:t>There was nothing that </a:t>
            </a:r>
            <a:r>
              <a:rPr lang="en-US" sz="1400" dirty="0" err="1">
                <a:solidFill>
                  <a:schemeClr val="tx1">
                    <a:lumMod val="65000"/>
                    <a:lumOff val="35000"/>
                  </a:schemeClr>
                </a:solidFill>
                <a:ea typeface="Roboto" panose="02000000000000000000" pitchFamily="2" charset="0"/>
                <a:cs typeface="Times New Roman" panose="02020603050405020304" pitchFamily="18" charset="0"/>
              </a:rPr>
              <a:t>Jabong</a:t>
            </a:r>
            <a:r>
              <a:rPr lang="en-US" sz="1400" dirty="0">
                <a:solidFill>
                  <a:schemeClr val="tx1">
                    <a:lumMod val="65000"/>
                    <a:lumOff val="35000"/>
                  </a:schemeClr>
                </a:solidFill>
                <a:ea typeface="Roboto" panose="02000000000000000000" pitchFamily="2" charset="0"/>
                <a:cs typeface="Times New Roman" panose="02020603050405020304" pitchFamily="18" charset="0"/>
              </a:rPr>
              <a:t> was doing and it’s competitors wasn’t. The focus should’ve been on the various marketing that they initiated like Same Day Delivery, collaboration with Stylista.com, etc.</a:t>
            </a:r>
            <a:endParaRPr lang="en-IN" sz="1400" b="1" dirty="0">
              <a:solidFill>
                <a:schemeClr val="tx1">
                  <a:lumMod val="65000"/>
                  <a:lumOff val="35000"/>
                </a:schemeClr>
              </a:solidFill>
              <a:ea typeface="Roboto" panose="02000000000000000000" pitchFamily="2" charset="0"/>
              <a:cs typeface="Times New Roman" panose="02020603050405020304" pitchFamily="18" charset="0"/>
            </a:endParaRPr>
          </a:p>
        </p:txBody>
      </p:sp>
      <p:sp>
        <p:nvSpPr>
          <p:cNvPr id="13" name="TextBox 12">
            <a:extLst>
              <a:ext uri="{FF2B5EF4-FFF2-40B4-BE49-F238E27FC236}">
                <a16:creationId xmlns:a16="http://schemas.microsoft.com/office/drawing/2014/main" id="{1EF583D5-508B-B64F-049E-E03C9CE1CC3B}"/>
              </a:ext>
            </a:extLst>
          </p:cNvPr>
          <p:cNvSpPr txBox="1"/>
          <p:nvPr/>
        </p:nvSpPr>
        <p:spPr>
          <a:xfrm>
            <a:off x="5556247" y="4773446"/>
            <a:ext cx="3684467" cy="369332"/>
          </a:xfrm>
          <a:prstGeom prst="rect">
            <a:avLst/>
          </a:prstGeom>
          <a:solidFill>
            <a:srgbClr val="00B050"/>
          </a:solidFill>
        </p:spPr>
        <p:txBody>
          <a:bodyPr wrap="square" rtlCol="0">
            <a:spAutoFit/>
          </a:bodyPr>
          <a:lstStyle/>
          <a:p>
            <a:r>
              <a:rPr lang="en-IN" b="1" dirty="0">
                <a:solidFill>
                  <a:schemeClr val="bg1"/>
                </a:solidFill>
              </a:rPr>
              <a:t>04 BETTER EXIT TIMING </a:t>
            </a:r>
          </a:p>
        </p:txBody>
      </p:sp>
      <p:sp>
        <p:nvSpPr>
          <p:cNvPr id="14" name="TextBox 13">
            <a:extLst>
              <a:ext uri="{FF2B5EF4-FFF2-40B4-BE49-F238E27FC236}">
                <a16:creationId xmlns:a16="http://schemas.microsoft.com/office/drawing/2014/main" id="{F5A7846F-AB4F-D834-0456-FC7E5F046921}"/>
              </a:ext>
            </a:extLst>
          </p:cNvPr>
          <p:cNvSpPr txBox="1"/>
          <p:nvPr/>
        </p:nvSpPr>
        <p:spPr>
          <a:xfrm>
            <a:off x="-1" y="4507717"/>
            <a:ext cx="4644151" cy="954107"/>
          </a:xfrm>
          <a:prstGeom prst="rect">
            <a:avLst/>
          </a:prstGeom>
          <a:solidFill>
            <a:schemeClr val="bg1"/>
          </a:solidFill>
        </p:spPr>
        <p:txBody>
          <a:bodyPr wrap="square" rtlCol="0">
            <a:spAutoFit/>
          </a:bodyPr>
          <a:lstStyle/>
          <a:p>
            <a:pPr algn="r"/>
            <a:r>
              <a:rPr lang="en-IN" sz="1400" dirty="0">
                <a:solidFill>
                  <a:schemeClr val="tx1">
                    <a:lumMod val="65000"/>
                    <a:lumOff val="35000"/>
                  </a:schemeClr>
                </a:solidFill>
                <a:ea typeface="Roboto" panose="02000000000000000000" pitchFamily="2" charset="0"/>
                <a:cs typeface="Times New Roman" panose="02020603050405020304" pitchFamily="18" charset="0"/>
              </a:rPr>
              <a:t>IF the target was to have a good exit, the management should’ve evaluated their value as per market and close out the deals that were offered to them. </a:t>
            </a:r>
          </a:p>
          <a:p>
            <a:pPr algn="r"/>
            <a:r>
              <a:rPr lang="en-IN" sz="1400" dirty="0">
                <a:solidFill>
                  <a:schemeClr val="tx1">
                    <a:lumMod val="65000"/>
                    <a:lumOff val="35000"/>
                  </a:schemeClr>
                </a:solidFill>
                <a:ea typeface="Roboto" panose="02000000000000000000" pitchFamily="2" charset="0"/>
                <a:cs typeface="Times New Roman" panose="02020603050405020304" pitchFamily="18" charset="0"/>
              </a:rPr>
              <a:t>(Amazon offering $1.2 Bn in 2015)</a:t>
            </a:r>
          </a:p>
        </p:txBody>
      </p:sp>
      <p:sp>
        <p:nvSpPr>
          <p:cNvPr id="16" name="TextBox 15">
            <a:extLst>
              <a:ext uri="{FF2B5EF4-FFF2-40B4-BE49-F238E27FC236}">
                <a16:creationId xmlns:a16="http://schemas.microsoft.com/office/drawing/2014/main" id="{76837EEA-1B7C-75D9-7121-F667BA7EA343}"/>
              </a:ext>
            </a:extLst>
          </p:cNvPr>
          <p:cNvSpPr txBox="1"/>
          <p:nvPr/>
        </p:nvSpPr>
        <p:spPr>
          <a:xfrm>
            <a:off x="1503485" y="5785681"/>
            <a:ext cx="4363915" cy="369332"/>
          </a:xfrm>
          <a:prstGeom prst="rect">
            <a:avLst/>
          </a:prstGeom>
          <a:solidFill>
            <a:srgbClr val="00B050"/>
          </a:solidFill>
        </p:spPr>
        <p:txBody>
          <a:bodyPr wrap="square" rtlCol="0">
            <a:spAutoFit/>
          </a:bodyPr>
          <a:lstStyle/>
          <a:p>
            <a:r>
              <a:rPr lang="en-IN" b="1" dirty="0">
                <a:solidFill>
                  <a:schemeClr val="bg1"/>
                </a:solidFill>
              </a:rPr>
              <a:t>05 FINDING OTHER INVESTMENT SOURCE</a:t>
            </a:r>
          </a:p>
        </p:txBody>
      </p:sp>
      <p:sp>
        <p:nvSpPr>
          <p:cNvPr id="17" name="TextBox 16">
            <a:extLst>
              <a:ext uri="{FF2B5EF4-FFF2-40B4-BE49-F238E27FC236}">
                <a16:creationId xmlns:a16="http://schemas.microsoft.com/office/drawing/2014/main" id="{FC767031-494E-12FA-D432-2D7D9E4F9AE8}"/>
              </a:ext>
            </a:extLst>
          </p:cNvPr>
          <p:cNvSpPr txBox="1"/>
          <p:nvPr/>
        </p:nvSpPr>
        <p:spPr>
          <a:xfrm>
            <a:off x="6987116" y="5605028"/>
            <a:ext cx="5027084" cy="954107"/>
          </a:xfrm>
          <a:prstGeom prst="rect">
            <a:avLst/>
          </a:prstGeom>
          <a:solidFill>
            <a:schemeClr val="bg1"/>
          </a:solidFill>
        </p:spPr>
        <p:txBody>
          <a:bodyPr wrap="square" rtlCol="0">
            <a:spAutoFit/>
          </a:bodyPr>
          <a:lstStyle/>
          <a:p>
            <a:r>
              <a:rPr lang="en-IN" sz="1400" dirty="0">
                <a:solidFill>
                  <a:schemeClr val="tx1">
                    <a:lumMod val="65000"/>
                    <a:lumOff val="35000"/>
                  </a:schemeClr>
                </a:solidFill>
                <a:ea typeface="Roboto" panose="02000000000000000000" pitchFamily="2" charset="0"/>
                <a:cs typeface="Times New Roman" panose="02020603050405020304" pitchFamily="18" charset="0"/>
              </a:rPr>
              <a:t>The major investors (Rocket Internet) having it’s focus on exiting, the Co-founders could look for other investment options as the competition had more funds and could offer discounts and other deals to the customer to retain them.</a:t>
            </a:r>
          </a:p>
        </p:txBody>
      </p:sp>
      <p:sp>
        <p:nvSpPr>
          <p:cNvPr id="18" name="TextBox 17">
            <a:extLst>
              <a:ext uri="{FF2B5EF4-FFF2-40B4-BE49-F238E27FC236}">
                <a16:creationId xmlns:a16="http://schemas.microsoft.com/office/drawing/2014/main" id="{F59DFF35-8B82-448C-8D7D-899A09799A53}"/>
              </a:ext>
            </a:extLst>
          </p:cNvPr>
          <p:cNvSpPr txBox="1"/>
          <p:nvPr/>
        </p:nvSpPr>
        <p:spPr>
          <a:xfrm>
            <a:off x="424069" y="6572200"/>
            <a:ext cx="9854096" cy="276999"/>
          </a:xfrm>
          <a:prstGeom prst="rect">
            <a:avLst/>
          </a:prstGeom>
          <a:noFill/>
        </p:spPr>
        <p:txBody>
          <a:bodyPr wrap="square" rtlCol="0">
            <a:spAutoFit/>
          </a:bodyPr>
          <a:lstStyle/>
          <a:p>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*all the above Insights and Observations are based only on the data that we have fetched from Internet</a:t>
            </a:r>
          </a:p>
        </p:txBody>
      </p:sp>
    </p:spTree>
    <p:extLst>
      <p:ext uri="{BB962C8B-B14F-4D97-AF65-F5344CB8AC3E}">
        <p14:creationId xmlns:p14="http://schemas.microsoft.com/office/powerpoint/2010/main" val="208746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D254C2E-25CA-4E59-A0DC-BABE50B33816}"/>
              </a:ext>
            </a:extLst>
          </p:cNvPr>
          <p:cNvGrpSpPr/>
          <p:nvPr/>
        </p:nvGrpSpPr>
        <p:grpSpPr>
          <a:xfrm>
            <a:off x="32452" y="2450824"/>
            <a:ext cx="12260754" cy="3472202"/>
            <a:chOff x="-225460" y="1872760"/>
            <a:chExt cx="12260754" cy="3472202"/>
          </a:xfrm>
        </p:grpSpPr>
        <p:grpSp>
          <p:nvGrpSpPr>
            <p:cNvPr id="6" name="Group 5">
              <a:extLst>
                <a:ext uri="{FF2B5EF4-FFF2-40B4-BE49-F238E27FC236}">
                  <a16:creationId xmlns:a16="http://schemas.microsoft.com/office/drawing/2014/main" id="{F5037570-701A-4C3F-83A2-F305DF13C8ED}"/>
                </a:ext>
              </a:extLst>
            </p:cNvPr>
            <p:cNvGrpSpPr/>
            <p:nvPr/>
          </p:nvGrpSpPr>
          <p:grpSpPr>
            <a:xfrm>
              <a:off x="-225460" y="1872760"/>
              <a:ext cx="4811405" cy="3472202"/>
              <a:chOff x="1428529" y="1092831"/>
              <a:chExt cx="4811405" cy="3472202"/>
            </a:xfrm>
          </p:grpSpPr>
          <p:grpSp>
            <p:nvGrpSpPr>
              <p:cNvPr id="31" name="Group 30">
                <a:extLst>
                  <a:ext uri="{FF2B5EF4-FFF2-40B4-BE49-F238E27FC236}">
                    <a16:creationId xmlns:a16="http://schemas.microsoft.com/office/drawing/2014/main" id="{A8DD3A73-85AB-40B7-B975-9B35E24ADA72}"/>
                  </a:ext>
                </a:extLst>
              </p:cNvPr>
              <p:cNvGrpSpPr/>
              <p:nvPr/>
            </p:nvGrpSpPr>
            <p:grpSpPr>
              <a:xfrm>
                <a:off x="1428529" y="1092831"/>
                <a:ext cx="4811405" cy="3472202"/>
                <a:chOff x="1562998" y="1724841"/>
                <a:chExt cx="5300579" cy="3825220"/>
              </a:xfrm>
            </p:grpSpPr>
            <p:sp>
              <p:nvSpPr>
                <p:cNvPr id="35" name="Rectangle 34">
                  <a:extLst>
                    <a:ext uri="{FF2B5EF4-FFF2-40B4-BE49-F238E27FC236}">
                      <a16:creationId xmlns:a16="http://schemas.microsoft.com/office/drawing/2014/main" id="{3FE07407-BB66-44F2-B7E1-934229549BEF}"/>
                    </a:ext>
                  </a:extLst>
                </p:cNvPr>
                <p:cNvSpPr/>
                <p:nvPr/>
              </p:nvSpPr>
              <p:spPr>
                <a:xfrm rot="2751331">
                  <a:off x="3511466" y="2112408"/>
                  <a:ext cx="2333330" cy="4370893"/>
                </a:xfrm>
                <a:prstGeom prst="rect">
                  <a:avLst/>
                </a:prstGeom>
                <a:gradFill flip="none" rotWithShape="1">
                  <a:gsLst>
                    <a:gs pos="0">
                      <a:schemeClr val="tx1">
                        <a:alpha val="72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EE8D8407-126A-4549-97C2-156AC8BFFD00}"/>
                    </a:ext>
                  </a:extLst>
                </p:cNvPr>
                <p:cNvSpPr/>
                <p:nvPr/>
              </p:nvSpPr>
              <p:spPr>
                <a:xfrm rot="18971628">
                  <a:off x="1562998" y="1724841"/>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8136493C-2FE2-4075-B4B4-9EB37EC623F6}"/>
                    </a:ext>
                  </a:extLst>
                </p:cNvPr>
                <p:cNvSpPr/>
                <p:nvPr/>
              </p:nvSpPr>
              <p:spPr>
                <a:xfrm rot="18971628">
                  <a:off x="2070182" y="2269325"/>
                  <a:ext cx="4461576" cy="3280736"/>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gradFill flip="none" rotWithShape="1">
                  <a:gsLst>
                    <a:gs pos="0">
                      <a:schemeClr val="accent2"/>
                    </a:gs>
                    <a:gs pos="100000">
                      <a:schemeClr val="accent2">
                        <a:lumMod val="7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F5E0CDA4-4E47-4722-B55B-7B1BC74EBC3C}"/>
                    </a:ext>
                  </a:extLst>
                </p:cNvPr>
                <p:cNvSpPr/>
                <p:nvPr/>
              </p:nvSpPr>
              <p:spPr>
                <a:xfrm rot="18971628">
                  <a:off x="2282817" y="2406096"/>
                  <a:ext cx="3987398" cy="2932059"/>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Oval 38">
                  <a:extLst>
                    <a:ext uri="{FF2B5EF4-FFF2-40B4-BE49-F238E27FC236}">
                      <a16:creationId xmlns:a16="http://schemas.microsoft.com/office/drawing/2014/main" id="{B5D1798F-D2FE-4423-B655-B049E5F906F2}"/>
                    </a:ext>
                  </a:extLst>
                </p:cNvPr>
                <p:cNvSpPr/>
                <p:nvPr/>
              </p:nvSpPr>
              <p:spPr>
                <a:xfrm>
                  <a:off x="3496007" y="1868359"/>
                  <a:ext cx="1021840" cy="488500"/>
                </a:xfrm>
                <a:prstGeom prst="ellipse">
                  <a:avLst/>
                </a:prstGeom>
                <a:gradFill flip="none" rotWithShape="1">
                  <a:gsLst>
                    <a:gs pos="0">
                      <a:schemeClr val="tx1">
                        <a:alpha val="72000"/>
                      </a:schemeClr>
                    </a:gs>
                    <a:gs pos="100000">
                      <a:schemeClr val="bg1">
                        <a:lumMod val="85000"/>
                        <a:alpha val="0"/>
                      </a:schemeClr>
                    </a:gs>
                  </a:gsLst>
                  <a:path path="circle">
                    <a:fillToRect l="50000" t="50000" r="50000" b="50000"/>
                  </a:path>
                  <a:tileRect/>
                </a:gra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Oval 39">
                  <a:extLst>
                    <a:ext uri="{FF2B5EF4-FFF2-40B4-BE49-F238E27FC236}">
                      <a16:creationId xmlns:a16="http://schemas.microsoft.com/office/drawing/2014/main" id="{F3A55BFA-8D92-48F9-A8D8-17B3E9607551}"/>
                    </a:ext>
                  </a:extLst>
                </p:cNvPr>
                <p:cNvSpPr/>
                <p:nvPr/>
              </p:nvSpPr>
              <p:spPr>
                <a:xfrm>
                  <a:off x="2041176" y="3315710"/>
                  <a:ext cx="1021840" cy="488500"/>
                </a:xfrm>
                <a:prstGeom prst="ellipse">
                  <a:avLst/>
                </a:prstGeom>
                <a:gradFill flip="none" rotWithShape="1">
                  <a:gsLst>
                    <a:gs pos="0">
                      <a:schemeClr val="tx1">
                        <a:alpha val="72000"/>
                      </a:schemeClr>
                    </a:gs>
                    <a:gs pos="100000">
                      <a:schemeClr val="bg1">
                        <a:lumMod val="85000"/>
                        <a:alpha val="0"/>
                      </a:schemeClr>
                    </a:gs>
                  </a:gsLst>
                  <a:path path="circle">
                    <a:fillToRect l="50000" t="50000" r="50000" b="50000"/>
                  </a:path>
                  <a:tileRect/>
                </a:gra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4809FABC-860C-47CB-91ED-B3DFFEC2065D}"/>
                    </a:ext>
                  </a:extLst>
                </p:cNvPr>
                <p:cNvSpPr/>
                <p:nvPr/>
              </p:nvSpPr>
              <p:spPr>
                <a:xfrm rot="8171628">
                  <a:off x="2383270" y="2572005"/>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2" name="TextBox 23">
                <a:extLst>
                  <a:ext uri="{FF2B5EF4-FFF2-40B4-BE49-F238E27FC236}">
                    <a16:creationId xmlns:a16="http://schemas.microsoft.com/office/drawing/2014/main" id="{D470212A-81E5-4531-8A48-435675BDC698}"/>
                  </a:ext>
                </a:extLst>
              </p:cNvPr>
              <p:cNvSpPr txBox="1"/>
              <p:nvPr/>
            </p:nvSpPr>
            <p:spPr>
              <a:xfrm>
                <a:off x="3556554" y="1778619"/>
                <a:ext cx="160558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Georgia" panose="02040502050405020303" pitchFamily="18" charset="0"/>
                  </a:rPr>
                  <a:t>BROWSING INTERNET FOR DATA</a:t>
                </a:r>
              </a:p>
            </p:txBody>
          </p:sp>
          <p:sp>
            <p:nvSpPr>
              <p:cNvPr id="33" name="TextBox 24">
                <a:extLst>
                  <a:ext uri="{FF2B5EF4-FFF2-40B4-BE49-F238E27FC236}">
                    <a16:creationId xmlns:a16="http://schemas.microsoft.com/office/drawing/2014/main" id="{5A801817-C010-409F-AEEC-3AA2538B6CE0}"/>
                  </a:ext>
                </a:extLst>
              </p:cNvPr>
              <p:cNvSpPr txBox="1"/>
              <p:nvPr/>
            </p:nvSpPr>
            <p:spPr>
              <a:xfrm>
                <a:off x="2303235" y="2835937"/>
                <a:ext cx="2519537" cy="6463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GB" sz="1400" dirty="0">
                    <a:latin typeface="Georgia Pro Light" panose="02040302050405020303" pitchFamily="18" charset="0"/>
                  </a:rPr>
                  <a:t>Finding relevant data was the main task of this case study and it took most of our time. </a:t>
                </a:r>
                <a:endParaRPr lang="en-US" sz="1400" dirty="0">
                  <a:latin typeface="Georgia Pro Light" panose="02040302050405020303" pitchFamily="18" charset="0"/>
                </a:endParaRPr>
              </a:p>
            </p:txBody>
          </p:sp>
          <p:sp>
            <p:nvSpPr>
              <p:cNvPr id="34" name="TextBox 25">
                <a:extLst>
                  <a:ext uri="{FF2B5EF4-FFF2-40B4-BE49-F238E27FC236}">
                    <a16:creationId xmlns:a16="http://schemas.microsoft.com/office/drawing/2014/main" id="{55B0EA4D-09DA-4CF5-A758-C43FD7EBD4F2}"/>
                  </a:ext>
                </a:extLst>
              </p:cNvPr>
              <p:cNvSpPr txBox="1"/>
              <p:nvPr/>
            </p:nvSpPr>
            <p:spPr>
              <a:xfrm>
                <a:off x="2164262" y="1388642"/>
                <a:ext cx="82320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bg1"/>
                    </a:solidFill>
                    <a:latin typeface="Georgia Pro" panose="02040802050405020203" pitchFamily="18" charset="0"/>
                  </a:rPr>
                  <a:t>01</a:t>
                </a:r>
              </a:p>
            </p:txBody>
          </p:sp>
        </p:grpSp>
        <p:grpSp>
          <p:nvGrpSpPr>
            <p:cNvPr id="7" name="Group 6">
              <a:extLst>
                <a:ext uri="{FF2B5EF4-FFF2-40B4-BE49-F238E27FC236}">
                  <a16:creationId xmlns:a16="http://schemas.microsoft.com/office/drawing/2014/main" id="{107C98ED-6D69-4460-A219-4AD5DA53A44E}"/>
                </a:ext>
              </a:extLst>
            </p:cNvPr>
            <p:cNvGrpSpPr/>
            <p:nvPr/>
          </p:nvGrpSpPr>
          <p:grpSpPr>
            <a:xfrm>
              <a:off x="3516402" y="1872760"/>
              <a:ext cx="4807613" cy="3472202"/>
              <a:chOff x="1428529" y="1092831"/>
              <a:chExt cx="4807613" cy="3472202"/>
            </a:xfrm>
          </p:grpSpPr>
          <p:grpSp>
            <p:nvGrpSpPr>
              <p:cNvPr id="20" name="Group 19">
                <a:extLst>
                  <a:ext uri="{FF2B5EF4-FFF2-40B4-BE49-F238E27FC236}">
                    <a16:creationId xmlns:a16="http://schemas.microsoft.com/office/drawing/2014/main" id="{D09FA2CB-A71B-4594-83C2-0736F6E99B4D}"/>
                  </a:ext>
                </a:extLst>
              </p:cNvPr>
              <p:cNvGrpSpPr/>
              <p:nvPr/>
            </p:nvGrpSpPr>
            <p:grpSpPr>
              <a:xfrm>
                <a:off x="1428529" y="1092831"/>
                <a:ext cx="4807613" cy="3472202"/>
                <a:chOff x="1562998" y="1724841"/>
                <a:chExt cx="5296401" cy="3825220"/>
              </a:xfrm>
            </p:grpSpPr>
            <p:sp>
              <p:nvSpPr>
                <p:cNvPr id="24" name="Rectangle 23">
                  <a:extLst>
                    <a:ext uri="{FF2B5EF4-FFF2-40B4-BE49-F238E27FC236}">
                      <a16:creationId xmlns:a16="http://schemas.microsoft.com/office/drawing/2014/main" id="{B8B42851-DDE5-4CF9-AF75-88043CA0940A}"/>
                    </a:ext>
                  </a:extLst>
                </p:cNvPr>
                <p:cNvSpPr/>
                <p:nvPr/>
              </p:nvSpPr>
              <p:spPr>
                <a:xfrm rot="2751331">
                  <a:off x="3513286" y="2108104"/>
                  <a:ext cx="2321334" cy="4370893"/>
                </a:xfrm>
                <a:prstGeom prst="rect">
                  <a:avLst/>
                </a:prstGeom>
                <a:gradFill flip="none" rotWithShape="1">
                  <a:gsLst>
                    <a:gs pos="0">
                      <a:schemeClr val="tx1">
                        <a:alpha val="72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6046FC2E-44C5-4DB1-8138-D72349419437}"/>
                    </a:ext>
                  </a:extLst>
                </p:cNvPr>
                <p:cNvSpPr/>
                <p:nvPr/>
              </p:nvSpPr>
              <p:spPr>
                <a:xfrm rot="18971628">
                  <a:off x="1562998" y="1724841"/>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76DF6C1-07F6-4BC9-AC9A-29403209A4DC}"/>
                    </a:ext>
                  </a:extLst>
                </p:cNvPr>
                <p:cNvSpPr/>
                <p:nvPr/>
              </p:nvSpPr>
              <p:spPr>
                <a:xfrm rot="18971628">
                  <a:off x="2070182" y="2269325"/>
                  <a:ext cx="4461576" cy="3280736"/>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gradFill flip="none" rotWithShape="1">
                  <a:gsLst>
                    <a:gs pos="0">
                      <a:schemeClr val="accent1"/>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2984316C-79D5-477B-BE5E-585823FBCA64}"/>
                    </a:ext>
                  </a:extLst>
                </p:cNvPr>
                <p:cNvSpPr/>
                <p:nvPr/>
              </p:nvSpPr>
              <p:spPr>
                <a:xfrm rot="18971628">
                  <a:off x="2282817" y="2406096"/>
                  <a:ext cx="3987398" cy="2932059"/>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Oval 27">
                  <a:extLst>
                    <a:ext uri="{FF2B5EF4-FFF2-40B4-BE49-F238E27FC236}">
                      <a16:creationId xmlns:a16="http://schemas.microsoft.com/office/drawing/2014/main" id="{942B97A3-AA65-447A-B29A-4F4A5D2CB8F5}"/>
                    </a:ext>
                  </a:extLst>
                </p:cNvPr>
                <p:cNvSpPr/>
                <p:nvPr/>
              </p:nvSpPr>
              <p:spPr>
                <a:xfrm>
                  <a:off x="3496007" y="1868359"/>
                  <a:ext cx="1021840" cy="488500"/>
                </a:xfrm>
                <a:prstGeom prst="ellipse">
                  <a:avLst/>
                </a:prstGeom>
                <a:gradFill flip="none" rotWithShape="1">
                  <a:gsLst>
                    <a:gs pos="0">
                      <a:schemeClr val="tx1">
                        <a:alpha val="72000"/>
                      </a:schemeClr>
                    </a:gs>
                    <a:gs pos="100000">
                      <a:schemeClr val="bg1">
                        <a:lumMod val="85000"/>
                        <a:alpha val="0"/>
                      </a:schemeClr>
                    </a:gs>
                  </a:gsLst>
                  <a:path path="circle">
                    <a:fillToRect l="50000" t="50000" r="50000" b="50000"/>
                  </a:path>
                  <a:tileRect/>
                </a:gra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Oval 28">
                  <a:extLst>
                    <a:ext uri="{FF2B5EF4-FFF2-40B4-BE49-F238E27FC236}">
                      <a16:creationId xmlns:a16="http://schemas.microsoft.com/office/drawing/2014/main" id="{39F7BDC9-9BD2-4A13-AB3D-BCA76A850CE8}"/>
                    </a:ext>
                  </a:extLst>
                </p:cNvPr>
                <p:cNvSpPr/>
                <p:nvPr/>
              </p:nvSpPr>
              <p:spPr>
                <a:xfrm>
                  <a:off x="2041176" y="3315710"/>
                  <a:ext cx="1021840" cy="488500"/>
                </a:xfrm>
                <a:prstGeom prst="ellipse">
                  <a:avLst/>
                </a:prstGeom>
                <a:gradFill flip="none" rotWithShape="1">
                  <a:gsLst>
                    <a:gs pos="0">
                      <a:schemeClr val="tx1">
                        <a:alpha val="72000"/>
                      </a:schemeClr>
                    </a:gs>
                    <a:gs pos="100000">
                      <a:schemeClr val="bg1">
                        <a:lumMod val="85000"/>
                        <a:alpha val="0"/>
                      </a:schemeClr>
                    </a:gs>
                  </a:gsLst>
                  <a:path path="circle">
                    <a:fillToRect l="50000" t="50000" r="50000" b="50000"/>
                  </a:path>
                  <a:tileRect/>
                </a:gra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30864210-E4B9-470F-829E-44F5AFDF260E}"/>
                    </a:ext>
                  </a:extLst>
                </p:cNvPr>
                <p:cNvSpPr/>
                <p:nvPr/>
              </p:nvSpPr>
              <p:spPr>
                <a:xfrm rot="8171628">
                  <a:off x="2383270" y="2572005"/>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1" name="TextBox 29">
                <a:extLst>
                  <a:ext uri="{FF2B5EF4-FFF2-40B4-BE49-F238E27FC236}">
                    <a16:creationId xmlns:a16="http://schemas.microsoft.com/office/drawing/2014/main" id="{3DFC0242-AB42-4620-9086-936D6D4B92F7}"/>
                  </a:ext>
                </a:extLst>
              </p:cNvPr>
              <p:cNvSpPr txBox="1"/>
              <p:nvPr/>
            </p:nvSpPr>
            <p:spPr>
              <a:xfrm>
                <a:off x="3617259" y="1775012"/>
                <a:ext cx="131668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Georgia" panose="02040502050405020303" pitchFamily="18" charset="0"/>
                  </a:rPr>
                  <a:t>LINKING FRAMEWORKS </a:t>
                </a:r>
              </a:p>
            </p:txBody>
          </p:sp>
          <p:sp>
            <p:nvSpPr>
              <p:cNvPr id="22" name="TextBox 30">
                <a:extLst>
                  <a:ext uri="{FF2B5EF4-FFF2-40B4-BE49-F238E27FC236}">
                    <a16:creationId xmlns:a16="http://schemas.microsoft.com/office/drawing/2014/main" id="{7012C398-D496-47F2-B28A-114AF144BA4B}"/>
                  </a:ext>
                </a:extLst>
              </p:cNvPr>
              <p:cNvSpPr txBox="1"/>
              <p:nvPr/>
            </p:nvSpPr>
            <p:spPr>
              <a:xfrm>
                <a:off x="2321512" y="2795230"/>
                <a:ext cx="2489757" cy="107721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GB" sz="1400" dirty="0">
                    <a:latin typeface="Georgia Pro Light" panose="02040302050405020303" pitchFamily="18" charset="0"/>
                  </a:rPr>
                  <a:t>Linking this case study to any framework was very challenging for us as this was not fitting into any criteria of the known frameworks.</a:t>
                </a:r>
                <a:endParaRPr lang="en-US" sz="1400" dirty="0">
                  <a:latin typeface="Georgia Pro Light" panose="02040302050405020303" pitchFamily="18" charset="0"/>
                </a:endParaRPr>
              </a:p>
            </p:txBody>
          </p:sp>
          <p:sp>
            <p:nvSpPr>
              <p:cNvPr id="23" name="TextBox 31">
                <a:extLst>
                  <a:ext uri="{FF2B5EF4-FFF2-40B4-BE49-F238E27FC236}">
                    <a16:creationId xmlns:a16="http://schemas.microsoft.com/office/drawing/2014/main" id="{CABEC4D3-B0BC-450F-A9F3-735B04F36DB4}"/>
                  </a:ext>
                </a:extLst>
              </p:cNvPr>
              <p:cNvSpPr txBox="1"/>
              <p:nvPr/>
            </p:nvSpPr>
            <p:spPr>
              <a:xfrm>
                <a:off x="2164262" y="1388642"/>
                <a:ext cx="82320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bg1"/>
                    </a:solidFill>
                    <a:latin typeface="Georgia Pro" panose="02040802050405020203" pitchFamily="18" charset="0"/>
                  </a:rPr>
                  <a:t>02</a:t>
                </a:r>
              </a:p>
            </p:txBody>
          </p:sp>
        </p:grpSp>
        <p:grpSp>
          <p:nvGrpSpPr>
            <p:cNvPr id="8" name="Group 7">
              <a:extLst>
                <a:ext uri="{FF2B5EF4-FFF2-40B4-BE49-F238E27FC236}">
                  <a16:creationId xmlns:a16="http://schemas.microsoft.com/office/drawing/2014/main" id="{028FDDD9-880A-4A09-A587-5A77C6422B7B}"/>
                </a:ext>
              </a:extLst>
            </p:cNvPr>
            <p:cNvGrpSpPr/>
            <p:nvPr/>
          </p:nvGrpSpPr>
          <p:grpSpPr>
            <a:xfrm>
              <a:off x="7258263" y="1872760"/>
              <a:ext cx="4777031" cy="3472202"/>
              <a:chOff x="1428529" y="1092831"/>
              <a:chExt cx="4777031" cy="3472202"/>
            </a:xfrm>
          </p:grpSpPr>
          <p:grpSp>
            <p:nvGrpSpPr>
              <p:cNvPr id="9" name="Group 8">
                <a:extLst>
                  <a:ext uri="{FF2B5EF4-FFF2-40B4-BE49-F238E27FC236}">
                    <a16:creationId xmlns:a16="http://schemas.microsoft.com/office/drawing/2014/main" id="{9D8A78E0-10E9-4A2C-AAAC-0FB9437B600B}"/>
                  </a:ext>
                </a:extLst>
              </p:cNvPr>
              <p:cNvGrpSpPr/>
              <p:nvPr/>
            </p:nvGrpSpPr>
            <p:grpSpPr>
              <a:xfrm>
                <a:off x="1428529" y="1092831"/>
                <a:ext cx="4777031" cy="3472202"/>
                <a:chOff x="1562998" y="1724841"/>
                <a:chExt cx="5262710" cy="3825220"/>
              </a:xfrm>
            </p:grpSpPr>
            <p:sp>
              <p:nvSpPr>
                <p:cNvPr id="13" name="Rectangle 12">
                  <a:extLst>
                    <a:ext uri="{FF2B5EF4-FFF2-40B4-BE49-F238E27FC236}">
                      <a16:creationId xmlns:a16="http://schemas.microsoft.com/office/drawing/2014/main" id="{0575E0E0-594D-4A21-9EA9-6D80750077FB}"/>
                    </a:ext>
                  </a:extLst>
                </p:cNvPr>
                <p:cNvSpPr/>
                <p:nvPr/>
              </p:nvSpPr>
              <p:spPr>
                <a:xfrm rot="2751331">
                  <a:off x="3527970" y="2073391"/>
                  <a:ext cx="2224584" cy="4370893"/>
                </a:xfrm>
                <a:prstGeom prst="rect">
                  <a:avLst/>
                </a:prstGeom>
                <a:gradFill flip="none" rotWithShape="1">
                  <a:gsLst>
                    <a:gs pos="0">
                      <a:schemeClr val="tx1">
                        <a:alpha val="72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C7587189-C75A-4028-BB05-9878266703EF}"/>
                    </a:ext>
                  </a:extLst>
                </p:cNvPr>
                <p:cNvSpPr/>
                <p:nvPr/>
              </p:nvSpPr>
              <p:spPr>
                <a:xfrm rot="18971628">
                  <a:off x="1562998" y="1724841"/>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Shape 14">
                  <a:extLst>
                    <a:ext uri="{FF2B5EF4-FFF2-40B4-BE49-F238E27FC236}">
                      <a16:creationId xmlns:a16="http://schemas.microsoft.com/office/drawing/2014/main" id="{4AD65B02-80F8-49A7-900F-6D7C9C62BA23}"/>
                    </a:ext>
                  </a:extLst>
                </p:cNvPr>
                <p:cNvSpPr/>
                <p:nvPr/>
              </p:nvSpPr>
              <p:spPr>
                <a:xfrm rot="18971628">
                  <a:off x="2070182" y="2269325"/>
                  <a:ext cx="4461576" cy="3280736"/>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gradFill flip="none" rotWithShape="1">
                  <a:gsLst>
                    <a:gs pos="0">
                      <a:schemeClr val="accent3"/>
                    </a:gs>
                    <a:gs pos="100000">
                      <a:schemeClr val="accent3">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B51A30C8-6174-4F9C-BB25-B8060440A335}"/>
                    </a:ext>
                  </a:extLst>
                </p:cNvPr>
                <p:cNvSpPr/>
                <p:nvPr/>
              </p:nvSpPr>
              <p:spPr>
                <a:xfrm rot="18971628">
                  <a:off x="2282817" y="2406096"/>
                  <a:ext cx="3987398" cy="2932059"/>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35D24C7B-0F67-4CAA-B86F-07CACE691DD4}"/>
                    </a:ext>
                  </a:extLst>
                </p:cNvPr>
                <p:cNvSpPr/>
                <p:nvPr/>
              </p:nvSpPr>
              <p:spPr>
                <a:xfrm>
                  <a:off x="3496007" y="1868359"/>
                  <a:ext cx="1021840" cy="488500"/>
                </a:xfrm>
                <a:prstGeom prst="ellipse">
                  <a:avLst/>
                </a:prstGeom>
                <a:gradFill flip="none" rotWithShape="1">
                  <a:gsLst>
                    <a:gs pos="0">
                      <a:schemeClr val="tx1">
                        <a:alpha val="72000"/>
                      </a:schemeClr>
                    </a:gs>
                    <a:gs pos="100000">
                      <a:schemeClr val="bg1">
                        <a:lumMod val="85000"/>
                        <a:alpha val="0"/>
                      </a:schemeClr>
                    </a:gs>
                  </a:gsLst>
                  <a:path path="circle">
                    <a:fillToRect l="50000" t="50000" r="50000" b="50000"/>
                  </a:path>
                  <a:tileRect/>
                </a:gra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9660D449-5617-4C50-865E-B56D1CD282F1}"/>
                    </a:ext>
                  </a:extLst>
                </p:cNvPr>
                <p:cNvSpPr/>
                <p:nvPr/>
              </p:nvSpPr>
              <p:spPr>
                <a:xfrm>
                  <a:off x="2041176" y="3315710"/>
                  <a:ext cx="1021840" cy="488500"/>
                </a:xfrm>
                <a:prstGeom prst="ellipse">
                  <a:avLst/>
                </a:prstGeom>
                <a:gradFill flip="none" rotWithShape="1">
                  <a:gsLst>
                    <a:gs pos="0">
                      <a:schemeClr val="tx1">
                        <a:alpha val="72000"/>
                      </a:schemeClr>
                    </a:gs>
                    <a:gs pos="100000">
                      <a:schemeClr val="bg1">
                        <a:lumMod val="85000"/>
                        <a:alpha val="0"/>
                      </a:schemeClr>
                    </a:gs>
                  </a:gsLst>
                  <a:path path="circle">
                    <a:fillToRect l="50000" t="50000" r="50000" b="50000"/>
                  </a:path>
                  <a:tileRect/>
                </a:gra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6B7CE257-E5B0-48CB-BBF1-5F5BFAD0F120}"/>
                    </a:ext>
                  </a:extLst>
                </p:cNvPr>
                <p:cNvSpPr/>
                <p:nvPr/>
              </p:nvSpPr>
              <p:spPr>
                <a:xfrm rot="8171628">
                  <a:off x="2383270" y="2572005"/>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0" name="TextBox 41">
                <a:extLst>
                  <a:ext uri="{FF2B5EF4-FFF2-40B4-BE49-F238E27FC236}">
                    <a16:creationId xmlns:a16="http://schemas.microsoft.com/office/drawing/2014/main" id="{862F82D6-F4DD-4E3E-BB94-0C72EE58C55F}"/>
                  </a:ext>
                </a:extLst>
              </p:cNvPr>
              <p:cNvSpPr txBox="1"/>
              <p:nvPr/>
            </p:nvSpPr>
            <p:spPr>
              <a:xfrm>
                <a:off x="3542060" y="1775012"/>
                <a:ext cx="1518821"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Georgia" panose="02040502050405020303" pitchFamily="18" charset="0"/>
                  </a:rPr>
                  <a:t>DECIDING THE TIMELINE</a:t>
                </a:r>
              </a:p>
            </p:txBody>
          </p:sp>
          <p:sp>
            <p:nvSpPr>
              <p:cNvPr id="11" name="TextBox 42">
                <a:extLst>
                  <a:ext uri="{FF2B5EF4-FFF2-40B4-BE49-F238E27FC236}">
                    <a16:creationId xmlns:a16="http://schemas.microsoft.com/office/drawing/2014/main" id="{3423DBAD-E148-46BE-93E9-40B5350FCC83}"/>
                  </a:ext>
                </a:extLst>
              </p:cNvPr>
              <p:cNvSpPr txBox="1"/>
              <p:nvPr/>
            </p:nvSpPr>
            <p:spPr>
              <a:xfrm>
                <a:off x="2423818" y="2712849"/>
                <a:ext cx="2286739" cy="129266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GB" sz="1400" dirty="0">
                    <a:latin typeface="Georgia Pro Light" panose="02040302050405020303" pitchFamily="18" charset="0"/>
                  </a:rPr>
                  <a:t>The sequence of presenting and aligning data was something that we struggled with as multiple events were happening at different phase of the study.</a:t>
                </a:r>
                <a:endParaRPr lang="en-US" sz="1400" dirty="0">
                  <a:latin typeface="Georgia Pro Light" panose="02040302050405020303" pitchFamily="18" charset="0"/>
                </a:endParaRPr>
              </a:p>
            </p:txBody>
          </p:sp>
          <p:sp>
            <p:nvSpPr>
              <p:cNvPr id="12" name="TextBox 43">
                <a:extLst>
                  <a:ext uri="{FF2B5EF4-FFF2-40B4-BE49-F238E27FC236}">
                    <a16:creationId xmlns:a16="http://schemas.microsoft.com/office/drawing/2014/main" id="{C3536A54-77C2-4331-ABA2-FB4B658CEF49}"/>
                  </a:ext>
                </a:extLst>
              </p:cNvPr>
              <p:cNvSpPr txBox="1"/>
              <p:nvPr/>
            </p:nvSpPr>
            <p:spPr>
              <a:xfrm>
                <a:off x="2164262" y="1388642"/>
                <a:ext cx="82320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bg1"/>
                    </a:solidFill>
                    <a:latin typeface="Georgia Pro" panose="02040802050405020203" pitchFamily="18" charset="0"/>
                  </a:rPr>
                  <a:t>03</a:t>
                </a:r>
              </a:p>
            </p:txBody>
          </p:sp>
        </p:grpSp>
      </p:grpSp>
      <p:sp>
        <p:nvSpPr>
          <p:cNvPr id="5" name="TextBox 52">
            <a:extLst>
              <a:ext uri="{FF2B5EF4-FFF2-40B4-BE49-F238E27FC236}">
                <a16:creationId xmlns:a16="http://schemas.microsoft.com/office/drawing/2014/main" id="{90471094-5E59-4FDE-9BB7-D055C4B496A2}"/>
              </a:ext>
            </a:extLst>
          </p:cNvPr>
          <p:cNvSpPr txBox="1"/>
          <p:nvPr/>
        </p:nvSpPr>
        <p:spPr>
          <a:xfrm>
            <a:off x="-101206" y="934974"/>
            <a:ext cx="1208055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latin typeface="Times New Roman" panose="02020603050405020304" pitchFamily="18" charset="0"/>
                <a:ea typeface="Open Sans" panose="020B0606030504020204" pitchFamily="34" charset="0"/>
                <a:cs typeface="Times New Roman" panose="02020603050405020304" pitchFamily="18" charset="0"/>
              </a:rPr>
              <a:t>CHALLENGES</a:t>
            </a:r>
            <a:r>
              <a:rPr lang="en-US" sz="4000" b="1" dirty="0">
                <a:latin typeface="Times New Roman" panose="02020603050405020304" pitchFamily="18" charset="0"/>
                <a:ea typeface="Open Sans" panose="020B0606030504020204" pitchFamily="34" charset="0"/>
                <a:cs typeface="Times New Roman" panose="02020603050405020304" pitchFamily="18" charset="0"/>
              </a:rPr>
              <a:t>   </a:t>
            </a:r>
            <a:r>
              <a:rPr lang="en-US" sz="5400" b="1" dirty="0">
                <a:latin typeface="Times New Roman" panose="02020603050405020304" pitchFamily="18" charset="0"/>
                <a:ea typeface="Open Sans" panose="020B0606030504020204" pitchFamily="34" charset="0"/>
                <a:cs typeface="Times New Roman" panose="02020603050405020304" pitchFamily="18" charset="0"/>
              </a:rPr>
              <a:t>FACED</a:t>
            </a:r>
            <a:endParaRPr lang="en-US" sz="4000" b="1" dirty="0">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28927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2CE14F-FBC8-4B6C-95D1-39946E0E2E29}"/>
              </a:ext>
            </a:extLst>
          </p:cNvPr>
          <p:cNvGrpSpPr/>
          <p:nvPr/>
        </p:nvGrpSpPr>
        <p:grpSpPr>
          <a:xfrm>
            <a:off x="1714390" y="1559887"/>
            <a:ext cx="8763220" cy="4733770"/>
            <a:chOff x="1714390" y="1062113"/>
            <a:chExt cx="8763220" cy="4733770"/>
          </a:xfrm>
        </p:grpSpPr>
        <p:sp>
          <p:nvSpPr>
            <p:cNvPr id="13" name="Freeform: Shape 12">
              <a:extLst>
                <a:ext uri="{FF2B5EF4-FFF2-40B4-BE49-F238E27FC236}">
                  <a16:creationId xmlns:a16="http://schemas.microsoft.com/office/drawing/2014/main" id="{ABE3A7F2-A37F-48DE-BE3C-6BFE8C7AB1FD}"/>
                </a:ext>
              </a:extLst>
            </p:cNvPr>
            <p:cNvSpPr/>
            <p:nvPr/>
          </p:nvSpPr>
          <p:spPr>
            <a:xfrm flipH="1" flipV="1">
              <a:off x="1714390" y="1062114"/>
              <a:ext cx="4388293" cy="4733769"/>
            </a:xfrm>
            <a:custGeom>
              <a:avLst/>
              <a:gdLst>
                <a:gd name="connsiteX0" fmla="*/ 150897 w 6693029"/>
                <a:gd name="connsiteY0" fmla="*/ 75535 h 7219950"/>
                <a:gd name="connsiteX1" fmla="*/ 60217 w 6693029"/>
                <a:gd name="connsiteY1" fmla="*/ 55513 h 7219950"/>
                <a:gd name="connsiteX2" fmla="*/ 73431 w 6693029"/>
                <a:gd name="connsiteY2" fmla="*/ 57683 h 7219950"/>
                <a:gd name="connsiteX3" fmla="*/ 341248 w 6693029"/>
                <a:gd name="connsiteY3" fmla="*/ 124461 h 7219950"/>
                <a:gd name="connsiteX4" fmla="*/ 235686 w 6693029"/>
                <a:gd name="connsiteY4" fmla="*/ 95074 h 7219950"/>
                <a:gd name="connsiteX5" fmla="*/ 265433 w 6693029"/>
                <a:gd name="connsiteY5" fmla="*/ 101928 h 7219950"/>
                <a:gd name="connsiteX6" fmla="*/ 5035630 w 6693029"/>
                <a:gd name="connsiteY6" fmla="*/ 7219950 h 7219950"/>
                <a:gd name="connsiteX7" fmla="*/ 6693029 w 6693029"/>
                <a:gd name="connsiteY7" fmla="*/ 5414963 h 7219950"/>
                <a:gd name="connsiteX8" fmla="*/ 5790535 w 6693029"/>
                <a:gd name="connsiteY8" fmla="*/ 5414962 h 7219950"/>
                <a:gd name="connsiteX9" fmla="*/ 5531968 w 6693029"/>
                <a:gd name="connsiteY9" fmla="*/ 4267057 h 7219950"/>
                <a:gd name="connsiteX10" fmla="*/ 5053379 w 6693029"/>
                <a:gd name="connsiteY10" fmla="*/ 2981422 h 7219950"/>
                <a:gd name="connsiteX11" fmla="*/ 4424635 w 6693029"/>
                <a:gd name="connsiteY11" fmla="*/ 1888675 h 7219950"/>
                <a:gd name="connsiteX12" fmla="*/ 1290280 w 6693029"/>
                <a:gd name="connsiteY12" fmla="*/ 0 h 7219950"/>
                <a:gd name="connsiteX13" fmla="*/ 0 w 6693029"/>
                <a:gd name="connsiteY13" fmla="*/ 0 h 7219950"/>
                <a:gd name="connsiteX14" fmla="*/ 0 w 6693029"/>
                <a:gd name="connsiteY14" fmla="*/ 283986 h 7219950"/>
                <a:gd name="connsiteX15" fmla="*/ 185210 w 6693029"/>
                <a:gd name="connsiteY15" fmla="*/ 206972 h 7219950"/>
                <a:gd name="connsiteX16" fmla="*/ 185527 w 6693029"/>
                <a:gd name="connsiteY16" fmla="*/ 206841 h 7219950"/>
                <a:gd name="connsiteX17" fmla="*/ 386422 w 6693029"/>
                <a:gd name="connsiteY17" fmla="*/ 137887 h 7219950"/>
                <a:gd name="connsiteX18" fmla="*/ 455090 w 6693029"/>
                <a:gd name="connsiteY18" fmla="*/ 158296 h 7219950"/>
                <a:gd name="connsiteX19" fmla="*/ 455098 w 6693029"/>
                <a:gd name="connsiteY19" fmla="*/ 158299 h 7219950"/>
                <a:gd name="connsiteX20" fmla="*/ 629131 w 6693029"/>
                <a:gd name="connsiteY20" fmla="*/ 221782 h 7219950"/>
                <a:gd name="connsiteX21" fmla="*/ 684600 w 6693029"/>
                <a:gd name="connsiteY21" fmla="*/ 244925 h 7219950"/>
                <a:gd name="connsiteX22" fmla="*/ 801564 w 6693029"/>
                <a:gd name="connsiteY22" fmla="*/ 295618 h 7219950"/>
                <a:gd name="connsiteX23" fmla="*/ 865276 w 6693029"/>
                <a:gd name="connsiteY23" fmla="*/ 325936 h 7219950"/>
                <a:gd name="connsiteX24" fmla="*/ 972969 w 6693029"/>
                <a:gd name="connsiteY24" fmla="*/ 380144 h 7219950"/>
                <a:gd name="connsiteX25" fmla="*/ 1036816 w 6693029"/>
                <a:gd name="connsiteY25" fmla="*/ 414338 h 7219950"/>
                <a:gd name="connsiteX26" fmla="*/ 1145451 w 6693029"/>
                <a:gd name="connsiteY26" fmla="*/ 476793 h 7219950"/>
                <a:gd name="connsiteX27" fmla="*/ 1203493 w 6693029"/>
                <a:gd name="connsiteY27" fmla="*/ 511416 h 7219950"/>
                <a:gd name="connsiteX28" fmla="*/ 1331149 w 6693029"/>
                <a:gd name="connsiteY28" fmla="*/ 594188 h 7219950"/>
                <a:gd name="connsiteX29" fmla="*/ 1366361 w 6693029"/>
                <a:gd name="connsiteY29" fmla="*/ 617390 h 7219950"/>
                <a:gd name="connsiteX30" fmla="*/ 1525750 w 6693029"/>
                <a:gd name="connsiteY30" fmla="*/ 732816 h 7219950"/>
                <a:gd name="connsiteX31" fmla="*/ 1567420 w 6693029"/>
                <a:gd name="connsiteY31" fmla="*/ 765693 h 7219950"/>
                <a:gd name="connsiteX32" fmla="*/ 1673331 w 6693029"/>
                <a:gd name="connsiteY32" fmla="*/ 850703 h 7219950"/>
                <a:gd name="connsiteX33" fmla="*/ 1913135 w 6693029"/>
                <a:gd name="connsiteY33" fmla="*/ 1064633 h 7219950"/>
                <a:gd name="connsiteX34" fmla="*/ 1960005 w 6693029"/>
                <a:gd name="connsiteY34" fmla="*/ 1110079 h 7219950"/>
                <a:gd name="connsiteX35" fmla="*/ 2192470 w 6693029"/>
                <a:gd name="connsiteY35" fmla="*/ 1351659 h 7219950"/>
                <a:gd name="connsiteX36" fmla="*/ 2216878 w 6693029"/>
                <a:gd name="connsiteY36" fmla="*/ 1379821 h 7219950"/>
                <a:gd name="connsiteX37" fmla="*/ 2429533 w 6693029"/>
                <a:gd name="connsiteY37" fmla="*/ 1635033 h 7219950"/>
                <a:gd name="connsiteX38" fmla="*/ 2460169 w 6693029"/>
                <a:gd name="connsiteY38" fmla="*/ 1673459 h 7219950"/>
                <a:gd name="connsiteX39" fmla="*/ 2667694 w 6693029"/>
                <a:gd name="connsiteY39" fmla="*/ 1959627 h 7219950"/>
                <a:gd name="connsiteX40" fmla="*/ 2708138 w 6693029"/>
                <a:gd name="connsiteY40" fmla="*/ 2019352 h 7219950"/>
                <a:gd name="connsiteX41" fmla="*/ 2902922 w 6693029"/>
                <a:gd name="connsiteY41" fmla="*/ 2327352 h 7219950"/>
                <a:gd name="connsiteX42" fmla="*/ 2929228 w 6693029"/>
                <a:gd name="connsiteY42" fmla="*/ 2373050 h 7219950"/>
                <a:gd name="connsiteX43" fmla="*/ 3104768 w 6693029"/>
                <a:gd name="connsiteY43" fmla="*/ 2691594 h 7219950"/>
                <a:gd name="connsiteX44" fmla="*/ 3124214 w 6693029"/>
                <a:gd name="connsiteY44" fmla="*/ 2728274 h 7219950"/>
                <a:gd name="connsiteX45" fmla="*/ 3292265 w 6693029"/>
                <a:gd name="connsiteY45" fmla="*/ 3079530 h 7219950"/>
                <a:gd name="connsiteX46" fmla="*/ 3324072 w 6693029"/>
                <a:gd name="connsiteY46" fmla="*/ 3150655 h 7219950"/>
                <a:gd name="connsiteX47" fmla="*/ 3402295 w 6693029"/>
                <a:gd name="connsiteY47" fmla="*/ 3340287 h 7219950"/>
                <a:gd name="connsiteX48" fmla="*/ 3523028 w 6693029"/>
                <a:gd name="connsiteY48" fmla="*/ 3649390 h 7219950"/>
                <a:gd name="connsiteX49" fmla="*/ 3588226 w 6693029"/>
                <a:gd name="connsiteY49" fmla="*/ 3834715 h 7219950"/>
                <a:gd name="connsiteX50" fmla="*/ 3690185 w 6693029"/>
                <a:gd name="connsiteY50" fmla="*/ 4152408 h 7219950"/>
                <a:gd name="connsiteX51" fmla="*/ 3746439 w 6693029"/>
                <a:gd name="connsiteY51" fmla="*/ 4342973 h 7219950"/>
                <a:gd name="connsiteX52" fmla="*/ 3837708 w 6693029"/>
                <a:gd name="connsiteY52" fmla="*/ 4699043 h 7219950"/>
                <a:gd name="connsiteX53" fmla="*/ 3878936 w 6693029"/>
                <a:gd name="connsiteY53" fmla="*/ 4869555 h 7219950"/>
                <a:gd name="connsiteX54" fmla="*/ 3985547 w 6693029"/>
                <a:gd name="connsiteY54" fmla="*/ 5414963 h 7219950"/>
                <a:gd name="connsiteX55" fmla="*/ 3083054 w 6693029"/>
                <a:gd name="connsiteY55" fmla="*/ 5414963 h 7219950"/>
                <a:gd name="connsiteX0" fmla="*/ 150897 w 6693029"/>
                <a:gd name="connsiteY0" fmla="*/ 75535 h 7219950"/>
                <a:gd name="connsiteX1" fmla="*/ 60217 w 6693029"/>
                <a:gd name="connsiteY1" fmla="*/ 55513 h 7219950"/>
                <a:gd name="connsiteX2" fmla="*/ 73431 w 6693029"/>
                <a:gd name="connsiteY2" fmla="*/ 57683 h 7219950"/>
                <a:gd name="connsiteX3" fmla="*/ 150897 w 6693029"/>
                <a:gd name="connsiteY3" fmla="*/ 75535 h 7219950"/>
                <a:gd name="connsiteX4" fmla="*/ 341248 w 6693029"/>
                <a:gd name="connsiteY4" fmla="*/ 124461 h 7219950"/>
                <a:gd name="connsiteX5" fmla="*/ 235686 w 6693029"/>
                <a:gd name="connsiteY5" fmla="*/ 95074 h 7219950"/>
                <a:gd name="connsiteX6" fmla="*/ 265433 w 6693029"/>
                <a:gd name="connsiteY6" fmla="*/ 101928 h 7219950"/>
                <a:gd name="connsiteX7" fmla="*/ 341248 w 6693029"/>
                <a:gd name="connsiteY7" fmla="*/ 124461 h 7219950"/>
                <a:gd name="connsiteX8" fmla="*/ 5035630 w 6693029"/>
                <a:gd name="connsiteY8" fmla="*/ 7219950 h 7219950"/>
                <a:gd name="connsiteX9" fmla="*/ 6693029 w 6693029"/>
                <a:gd name="connsiteY9" fmla="*/ 5414963 h 7219950"/>
                <a:gd name="connsiteX10" fmla="*/ 5790535 w 6693029"/>
                <a:gd name="connsiteY10" fmla="*/ 5414962 h 7219950"/>
                <a:gd name="connsiteX11" fmla="*/ 5531968 w 6693029"/>
                <a:gd name="connsiteY11" fmla="*/ 4267057 h 7219950"/>
                <a:gd name="connsiteX12" fmla="*/ 5053379 w 6693029"/>
                <a:gd name="connsiteY12" fmla="*/ 2981422 h 7219950"/>
                <a:gd name="connsiteX13" fmla="*/ 4424635 w 6693029"/>
                <a:gd name="connsiteY13" fmla="*/ 1888675 h 7219950"/>
                <a:gd name="connsiteX14" fmla="*/ 1290280 w 6693029"/>
                <a:gd name="connsiteY14" fmla="*/ 0 h 7219950"/>
                <a:gd name="connsiteX15" fmla="*/ 0 w 6693029"/>
                <a:gd name="connsiteY15" fmla="*/ 0 h 7219950"/>
                <a:gd name="connsiteX16" fmla="*/ 185210 w 6693029"/>
                <a:gd name="connsiteY16" fmla="*/ 206972 h 7219950"/>
                <a:gd name="connsiteX17" fmla="*/ 185527 w 6693029"/>
                <a:gd name="connsiteY17" fmla="*/ 206841 h 7219950"/>
                <a:gd name="connsiteX18" fmla="*/ 386422 w 6693029"/>
                <a:gd name="connsiteY18" fmla="*/ 137887 h 7219950"/>
                <a:gd name="connsiteX19" fmla="*/ 455090 w 6693029"/>
                <a:gd name="connsiteY19" fmla="*/ 158296 h 7219950"/>
                <a:gd name="connsiteX20" fmla="*/ 455098 w 6693029"/>
                <a:gd name="connsiteY20" fmla="*/ 158299 h 7219950"/>
                <a:gd name="connsiteX21" fmla="*/ 629131 w 6693029"/>
                <a:gd name="connsiteY21" fmla="*/ 221782 h 7219950"/>
                <a:gd name="connsiteX22" fmla="*/ 684600 w 6693029"/>
                <a:gd name="connsiteY22" fmla="*/ 244925 h 7219950"/>
                <a:gd name="connsiteX23" fmla="*/ 801564 w 6693029"/>
                <a:gd name="connsiteY23" fmla="*/ 295618 h 7219950"/>
                <a:gd name="connsiteX24" fmla="*/ 865276 w 6693029"/>
                <a:gd name="connsiteY24" fmla="*/ 325936 h 7219950"/>
                <a:gd name="connsiteX25" fmla="*/ 972969 w 6693029"/>
                <a:gd name="connsiteY25" fmla="*/ 380144 h 7219950"/>
                <a:gd name="connsiteX26" fmla="*/ 1036816 w 6693029"/>
                <a:gd name="connsiteY26" fmla="*/ 414338 h 7219950"/>
                <a:gd name="connsiteX27" fmla="*/ 1145451 w 6693029"/>
                <a:gd name="connsiteY27" fmla="*/ 476793 h 7219950"/>
                <a:gd name="connsiteX28" fmla="*/ 1203493 w 6693029"/>
                <a:gd name="connsiteY28" fmla="*/ 511416 h 7219950"/>
                <a:gd name="connsiteX29" fmla="*/ 1331149 w 6693029"/>
                <a:gd name="connsiteY29" fmla="*/ 594188 h 7219950"/>
                <a:gd name="connsiteX30" fmla="*/ 1366361 w 6693029"/>
                <a:gd name="connsiteY30" fmla="*/ 617390 h 7219950"/>
                <a:gd name="connsiteX31" fmla="*/ 1525750 w 6693029"/>
                <a:gd name="connsiteY31" fmla="*/ 732816 h 7219950"/>
                <a:gd name="connsiteX32" fmla="*/ 1567420 w 6693029"/>
                <a:gd name="connsiteY32" fmla="*/ 765693 h 7219950"/>
                <a:gd name="connsiteX33" fmla="*/ 1673331 w 6693029"/>
                <a:gd name="connsiteY33" fmla="*/ 850703 h 7219950"/>
                <a:gd name="connsiteX34" fmla="*/ 1913135 w 6693029"/>
                <a:gd name="connsiteY34" fmla="*/ 1064633 h 7219950"/>
                <a:gd name="connsiteX35" fmla="*/ 1960005 w 6693029"/>
                <a:gd name="connsiteY35" fmla="*/ 1110079 h 7219950"/>
                <a:gd name="connsiteX36" fmla="*/ 2192470 w 6693029"/>
                <a:gd name="connsiteY36" fmla="*/ 1351659 h 7219950"/>
                <a:gd name="connsiteX37" fmla="*/ 2216878 w 6693029"/>
                <a:gd name="connsiteY37" fmla="*/ 1379821 h 7219950"/>
                <a:gd name="connsiteX38" fmla="*/ 2429533 w 6693029"/>
                <a:gd name="connsiteY38" fmla="*/ 1635033 h 7219950"/>
                <a:gd name="connsiteX39" fmla="*/ 2460169 w 6693029"/>
                <a:gd name="connsiteY39" fmla="*/ 1673459 h 7219950"/>
                <a:gd name="connsiteX40" fmla="*/ 2667694 w 6693029"/>
                <a:gd name="connsiteY40" fmla="*/ 1959627 h 7219950"/>
                <a:gd name="connsiteX41" fmla="*/ 2708138 w 6693029"/>
                <a:gd name="connsiteY41" fmla="*/ 2019352 h 7219950"/>
                <a:gd name="connsiteX42" fmla="*/ 2902922 w 6693029"/>
                <a:gd name="connsiteY42" fmla="*/ 2327352 h 7219950"/>
                <a:gd name="connsiteX43" fmla="*/ 2929228 w 6693029"/>
                <a:gd name="connsiteY43" fmla="*/ 2373050 h 7219950"/>
                <a:gd name="connsiteX44" fmla="*/ 3104768 w 6693029"/>
                <a:gd name="connsiteY44" fmla="*/ 2691594 h 7219950"/>
                <a:gd name="connsiteX45" fmla="*/ 3124214 w 6693029"/>
                <a:gd name="connsiteY45" fmla="*/ 2728274 h 7219950"/>
                <a:gd name="connsiteX46" fmla="*/ 3292265 w 6693029"/>
                <a:gd name="connsiteY46" fmla="*/ 3079530 h 7219950"/>
                <a:gd name="connsiteX47" fmla="*/ 3324072 w 6693029"/>
                <a:gd name="connsiteY47" fmla="*/ 3150655 h 7219950"/>
                <a:gd name="connsiteX48" fmla="*/ 3402295 w 6693029"/>
                <a:gd name="connsiteY48" fmla="*/ 3340287 h 7219950"/>
                <a:gd name="connsiteX49" fmla="*/ 3523028 w 6693029"/>
                <a:gd name="connsiteY49" fmla="*/ 3649390 h 7219950"/>
                <a:gd name="connsiteX50" fmla="*/ 3588226 w 6693029"/>
                <a:gd name="connsiteY50" fmla="*/ 3834715 h 7219950"/>
                <a:gd name="connsiteX51" fmla="*/ 3690185 w 6693029"/>
                <a:gd name="connsiteY51" fmla="*/ 4152408 h 7219950"/>
                <a:gd name="connsiteX52" fmla="*/ 3746439 w 6693029"/>
                <a:gd name="connsiteY52" fmla="*/ 4342973 h 7219950"/>
                <a:gd name="connsiteX53" fmla="*/ 3837708 w 6693029"/>
                <a:gd name="connsiteY53" fmla="*/ 4699043 h 7219950"/>
                <a:gd name="connsiteX54" fmla="*/ 3878936 w 6693029"/>
                <a:gd name="connsiteY54" fmla="*/ 4869555 h 7219950"/>
                <a:gd name="connsiteX55" fmla="*/ 3985547 w 6693029"/>
                <a:gd name="connsiteY55" fmla="*/ 5414963 h 7219950"/>
                <a:gd name="connsiteX56" fmla="*/ 3083054 w 6693029"/>
                <a:gd name="connsiteY56" fmla="*/ 5414963 h 7219950"/>
                <a:gd name="connsiteX57" fmla="*/ 5035630 w 6693029"/>
                <a:gd name="connsiteY57" fmla="*/ 7219950 h 7219950"/>
                <a:gd name="connsiteX0" fmla="*/ 150897 w 6693029"/>
                <a:gd name="connsiteY0" fmla="*/ 75535 h 7219950"/>
                <a:gd name="connsiteX1" fmla="*/ 60217 w 6693029"/>
                <a:gd name="connsiteY1" fmla="*/ 55513 h 7219950"/>
                <a:gd name="connsiteX2" fmla="*/ 73431 w 6693029"/>
                <a:gd name="connsiteY2" fmla="*/ 57683 h 7219950"/>
                <a:gd name="connsiteX3" fmla="*/ 150897 w 6693029"/>
                <a:gd name="connsiteY3" fmla="*/ 75535 h 7219950"/>
                <a:gd name="connsiteX4" fmla="*/ 341248 w 6693029"/>
                <a:gd name="connsiteY4" fmla="*/ 124461 h 7219950"/>
                <a:gd name="connsiteX5" fmla="*/ 235686 w 6693029"/>
                <a:gd name="connsiteY5" fmla="*/ 95074 h 7219950"/>
                <a:gd name="connsiteX6" fmla="*/ 265433 w 6693029"/>
                <a:gd name="connsiteY6" fmla="*/ 101928 h 7219950"/>
                <a:gd name="connsiteX7" fmla="*/ 341248 w 6693029"/>
                <a:gd name="connsiteY7" fmla="*/ 124461 h 7219950"/>
                <a:gd name="connsiteX8" fmla="*/ 5035630 w 6693029"/>
                <a:gd name="connsiteY8" fmla="*/ 7219950 h 7219950"/>
                <a:gd name="connsiteX9" fmla="*/ 6693029 w 6693029"/>
                <a:gd name="connsiteY9" fmla="*/ 5414963 h 7219950"/>
                <a:gd name="connsiteX10" fmla="*/ 5790535 w 6693029"/>
                <a:gd name="connsiteY10" fmla="*/ 5414962 h 7219950"/>
                <a:gd name="connsiteX11" fmla="*/ 5531968 w 6693029"/>
                <a:gd name="connsiteY11" fmla="*/ 4267057 h 7219950"/>
                <a:gd name="connsiteX12" fmla="*/ 5053379 w 6693029"/>
                <a:gd name="connsiteY12" fmla="*/ 2981422 h 7219950"/>
                <a:gd name="connsiteX13" fmla="*/ 4424635 w 6693029"/>
                <a:gd name="connsiteY13" fmla="*/ 1888675 h 7219950"/>
                <a:gd name="connsiteX14" fmla="*/ 1290280 w 6693029"/>
                <a:gd name="connsiteY14" fmla="*/ 0 h 7219950"/>
                <a:gd name="connsiteX15" fmla="*/ 0 w 6693029"/>
                <a:gd name="connsiteY15" fmla="*/ 0 h 7219950"/>
                <a:gd name="connsiteX16" fmla="*/ 185210 w 6693029"/>
                <a:gd name="connsiteY16" fmla="*/ 206972 h 7219950"/>
                <a:gd name="connsiteX17" fmla="*/ 386422 w 6693029"/>
                <a:gd name="connsiteY17" fmla="*/ 137887 h 7219950"/>
                <a:gd name="connsiteX18" fmla="*/ 455090 w 6693029"/>
                <a:gd name="connsiteY18" fmla="*/ 158296 h 7219950"/>
                <a:gd name="connsiteX19" fmla="*/ 455098 w 6693029"/>
                <a:gd name="connsiteY19" fmla="*/ 158299 h 7219950"/>
                <a:gd name="connsiteX20" fmla="*/ 629131 w 6693029"/>
                <a:gd name="connsiteY20" fmla="*/ 221782 h 7219950"/>
                <a:gd name="connsiteX21" fmla="*/ 684600 w 6693029"/>
                <a:gd name="connsiteY21" fmla="*/ 244925 h 7219950"/>
                <a:gd name="connsiteX22" fmla="*/ 801564 w 6693029"/>
                <a:gd name="connsiteY22" fmla="*/ 295618 h 7219950"/>
                <a:gd name="connsiteX23" fmla="*/ 865276 w 6693029"/>
                <a:gd name="connsiteY23" fmla="*/ 325936 h 7219950"/>
                <a:gd name="connsiteX24" fmla="*/ 972969 w 6693029"/>
                <a:gd name="connsiteY24" fmla="*/ 380144 h 7219950"/>
                <a:gd name="connsiteX25" fmla="*/ 1036816 w 6693029"/>
                <a:gd name="connsiteY25" fmla="*/ 414338 h 7219950"/>
                <a:gd name="connsiteX26" fmla="*/ 1145451 w 6693029"/>
                <a:gd name="connsiteY26" fmla="*/ 476793 h 7219950"/>
                <a:gd name="connsiteX27" fmla="*/ 1203493 w 6693029"/>
                <a:gd name="connsiteY27" fmla="*/ 511416 h 7219950"/>
                <a:gd name="connsiteX28" fmla="*/ 1331149 w 6693029"/>
                <a:gd name="connsiteY28" fmla="*/ 594188 h 7219950"/>
                <a:gd name="connsiteX29" fmla="*/ 1366361 w 6693029"/>
                <a:gd name="connsiteY29" fmla="*/ 617390 h 7219950"/>
                <a:gd name="connsiteX30" fmla="*/ 1525750 w 6693029"/>
                <a:gd name="connsiteY30" fmla="*/ 732816 h 7219950"/>
                <a:gd name="connsiteX31" fmla="*/ 1567420 w 6693029"/>
                <a:gd name="connsiteY31" fmla="*/ 765693 h 7219950"/>
                <a:gd name="connsiteX32" fmla="*/ 1673331 w 6693029"/>
                <a:gd name="connsiteY32" fmla="*/ 850703 h 7219950"/>
                <a:gd name="connsiteX33" fmla="*/ 1913135 w 6693029"/>
                <a:gd name="connsiteY33" fmla="*/ 1064633 h 7219950"/>
                <a:gd name="connsiteX34" fmla="*/ 1960005 w 6693029"/>
                <a:gd name="connsiteY34" fmla="*/ 1110079 h 7219950"/>
                <a:gd name="connsiteX35" fmla="*/ 2192470 w 6693029"/>
                <a:gd name="connsiteY35" fmla="*/ 1351659 h 7219950"/>
                <a:gd name="connsiteX36" fmla="*/ 2216878 w 6693029"/>
                <a:gd name="connsiteY36" fmla="*/ 1379821 h 7219950"/>
                <a:gd name="connsiteX37" fmla="*/ 2429533 w 6693029"/>
                <a:gd name="connsiteY37" fmla="*/ 1635033 h 7219950"/>
                <a:gd name="connsiteX38" fmla="*/ 2460169 w 6693029"/>
                <a:gd name="connsiteY38" fmla="*/ 1673459 h 7219950"/>
                <a:gd name="connsiteX39" fmla="*/ 2667694 w 6693029"/>
                <a:gd name="connsiteY39" fmla="*/ 1959627 h 7219950"/>
                <a:gd name="connsiteX40" fmla="*/ 2708138 w 6693029"/>
                <a:gd name="connsiteY40" fmla="*/ 2019352 h 7219950"/>
                <a:gd name="connsiteX41" fmla="*/ 2902922 w 6693029"/>
                <a:gd name="connsiteY41" fmla="*/ 2327352 h 7219950"/>
                <a:gd name="connsiteX42" fmla="*/ 2929228 w 6693029"/>
                <a:gd name="connsiteY42" fmla="*/ 2373050 h 7219950"/>
                <a:gd name="connsiteX43" fmla="*/ 3104768 w 6693029"/>
                <a:gd name="connsiteY43" fmla="*/ 2691594 h 7219950"/>
                <a:gd name="connsiteX44" fmla="*/ 3124214 w 6693029"/>
                <a:gd name="connsiteY44" fmla="*/ 2728274 h 7219950"/>
                <a:gd name="connsiteX45" fmla="*/ 3292265 w 6693029"/>
                <a:gd name="connsiteY45" fmla="*/ 3079530 h 7219950"/>
                <a:gd name="connsiteX46" fmla="*/ 3324072 w 6693029"/>
                <a:gd name="connsiteY46" fmla="*/ 3150655 h 7219950"/>
                <a:gd name="connsiteX47" fmla="*/ 3402295 w 6693029"/>
                <a:gd name="connsiteY47" fmla="*/ 3340287 h 7219950"/>
                <a:gd name="connsiteX48" fmla="*/ 3523028 w 6693029"/>
                <a:gd name="connsiteY48" fmla="*/ 3649390 h 7219950"/>
                <a:gd name="connsiteX49" fmla="*/ 3588226 w 6693029"/>
                <a:gd name="connsiteY49" fmla="*/ 3834715 h 7219950"/>
                <a:gd name="connsiteX50" fmla="*/ 3690185 w 6693029"/>
                <a:gd name="connsiteY50" fmla="*/ 4152408 h 7219950"/>
                <a:gd name="connsiteX51" fmla="*/ 3746439 w 6693029"/>
                <a:gd name="connsiteY51" fmla="*/ 4342973 h 7219950"/>
                <a:gd name="connsiteX52" fmla="*/ 3837708 w 6693029"/>
                <a:gd name="connsiteY52" fmla="*/ 4699043 h 7219950"/>
                <a:gd name="connsiteX53" fmla="*/ 3878936 w 6693029"/>
                <a:gd name="connsiteY53" fmla="*/ 4869555 h 7219950"/>
                <a:gd name="connsiteX54" fmla="*/ 3985547 w 6693029"/>
                <a:gd name="connsiteY54" fmla="*/ 5414963 h 7219950"/>
                <a:gd name="connsiteX55" fmla="*/ 3083054 w 6693029"/>
                <a:gd name="connsiteY55" fmla="*/ 5414963 h 7219950"/>
                <a:gd name="connsiteX56" fmla="*/ 5035630 w 6693029"/>
                <a:gd name="connsiteY56" fmla="*/ 7219950 h 7219950"/>
                <a:gd name="connsiteX0" fmla="*/ 150897 w 6693029"/>
                <a:gd name="connsiteY0" fmla="*/ 75535 h 7219950"/>
                <a:gd name="connsiteX1" fmla="*/ 60217 w 6693029"/>
                <a:gd name="connsiteY1" fmla="*/ 55513 h 7219950"/>
                <a:gd name="connsiteX2" fmla="*/ 73431 w 6693029"/>
                <a:gd name="connsiteY2" fmla="*/ 57683 h 7219950"/>
                <a:gd name="connsiteX3" fmla="*/ 150897 w 6693029"/>
                <a:gd name="connsiteY3" fmla="*/ 75535 h 7219950"/>
                <a:gd name="connsiteX4" fmla="*/ 341248 w 6693029"/>
                <a:gd name="connsiteY4" fmla="*/ 124461 h 7219950"/>
                <a:gd name="connsiteX5" fmla="*/ 235686 w 6693029"/>
                <a:gd name="connsiteY5" fmla="*/ 95074 h 7219950"/>
                <a:gd name="connsiteX6" fmla="*/ 265433 w 6693029"/>
                <a:gd name="connsiteY6" fmla="*/ 101928 h 7219950"/>
                <a:gd name="connsiteX7" fmla="*/ 341248 w 6693029"/>
                <a:gd name="connsiteY7" fmla="*/ 124461 h 7219950"/>
                <a:gd name="connsiteX8" fmla="*/ 5035630 w 6693029"/>
                <a:gd name="connsiteY8" fmla="*/ 7219950 h 7219950"/>
                <a:gd name="connsiteX9" fmla="*/ 6693029 w 6693029"/>
                <a:gd name="connsiteY9" fmla="*/ 5414963 h 7219950"/>
                <a:gd name="connsiteX10" fmla="*/ 5790535 w 6693029"/>
                <a:gd name="connsiteY10" fmla="*/ 5414962 h 7219950"/>
                <a:gd name="connsiteX11" fmla="*/ 5531968 w 6693029"/>
                <a:gd name="connsiteY11" fmla="*/ 4267057 h 7219950"/>
                <a:gd name="connsiteX12" fmla="*/ 5053379 w 6693029"/>
                <a:gd name="connsiteY12" fmla="*/ 2981422 h 7219950"/>
                <a:gd name="connsiteX13" fmla="*/ 4424635 w 6693029"/>
                <a:gd name="connsiteY13" fmla="*/ 1888675 h 7219950"/>
                <a:gd name="connsiteX14" fmla="*/ 1290280 w 6693029"/>
                <a:gd name="connsiteY14" fmla="*/ 0 h 7219950"/>
                <a:gd name="connsiteX15" fmla="*/ 0 w 6693029"/>
                <a:gd name="connsiteY15" fmla="*/ 0 h 7219950"/>
                <a:gd name="connsiteX16" fmla="*/ 386422 w 6693029"/>
                <a:gd name="connsiteY16" fmla="*/ 137887 h 7219950"/>
                <a:gd name="connsiteX17" fmla="*/ 455090 w 6693029"/>
                <a:gd name="connsiteY17" fmla="*/ 158296 h 7219950"/>
                <a:gd name="connsiteX18" fmla="*/ 455098 w 6693029"/>
                <a:gd name="connsiteY18" fmla="*/ 158299 h 7219950"/>
                <a:gd name="connsiteX19" fmla="*/ 629131 w 6693029"/>
                <a:gd name="connsiteY19" fmla="*/ 221782 h 7219950"/>
                <a:gd name="connsiteX20" fmla="*/ 684600 w 6693029"/>
                <a:gd name="connsiteY20" fmla="*/ 244925 h 7219950"/>
                <a:gd name="connsiteX21" fmla="*/ 801564 w 6693029"/>
                <a:gd name="connsiteY21" fmla="*/ 295618 h 7219950"/>
                <a:gd name="connsiteX22" fmla="*/ 865276 w 6693029"/>
                <a:gd name="connsiteY22" fmla="*/ 325936 h 7219950"/>
                <a:gd name="connsiteX23" fmla="*/ 972969 w 6693029"/>
                <a:gd name="connsiteY23" fmla="*/ 380144 h 7219950"/>
                <a:gd name="connsiteX24" fmla="*/ 1036816 w 6693029"/>
                <a:gd name="connsiteY24" fmla="*/ 414338 h 7219950"/>
                <a:gd name="connsiteX25" fmla="*/ 1145451 w 6693029"/>
                <a:gd name="connsiteY25" fmla="*/ 476793 h 7219950"/>
                <a:gd name="connsiteX26" fmla="*/ 1203493 w 6693029"/>
                <a:gd name="connsiteY26" fmla="*/ 511416 h 7219950"/>
                <a:gd name="connsiteX27" fmla="*/ 1331149 w 6693029"/>
                <a:gd name="connsiteY27" fmla="*/ 594188 h 7219950"/>
                <a:gd name="connsiteX28" fmla="*/ 1366361 w 6693029"/>
                <a:gd name="connsiteY28" fmla="*/ 617390 h 7219950"/>
                <a:gd name="connsiteX29" fmla="*/ 1525750 w 6693029"/>
                <a:gd name="connsiteY29" fmla="*/ 732816 h 7219950"/>
                <a:gd name="connsiteX30" fmla="*/ 1567420 w 6693029"/>
                <a:gd name="connsiteY30" fmla="*/ 765693 h 7219950"/>
                <a:gd name="connsiteX31" fmla="*/ 1673331 w 6693029"/>
                <a:gd name="connsiteY31" fmla="*/ 850703 h 7219950"/>
                <a:gd name="connsiteX32" fmla="*/ 1913135 w 6693029"/>
                <a:gd name="connsiteY32" fmla="*/ 1064633 h 7219950"/>
                <a:gd name="connsiteX33" fmla="*/ 1960005 w 6693029"/>
                <a:gd name="connsiteY33" fmla="*/ 1110079 h 7219950"/>
                <a:gd name="connsiteX34" fmla="*/ 2192470 w 6693029"/>
                <a:gd name="connsiteY34" fmla="*/ 1351659 h 7219950"/>
                <a:gd name="connsiteX35" fmla="*/ 2216878 w 6693029"/>
                <a:gd name="connsiteY35" fmla="*/ 1379821 h 7219950"/>
                <a:gd name="connsiteX36" fmla="*/ 2429533 w 6693029"/>
                <a:gd name="connsiteY36" fmla="*/ 1635033 h 7219950"/>
                <a:gd name="connsiteX37" fmla="*/ 2460169 w 6693029"/>
                <a:gd name="connsiteY37" fmla="*/ 1673459 h 7219950"/>
                <a:gd name="connsiteX38" fmla="*/ 2667694 w 6693029"/>
                <a:gd name="connsiteY38" fmla="*/ 1959627 h 7219950"/>
                <a:gd name="connsiteX39" fmla="*/ 2708138 w 6693029"/>
                <a:gd name="connsiteY39" fmla="*/ 2019352 h 7219950"/>
                <a:gd name="connsiteX40" fmla="*/ 2902922 w 6693029"/>
                <a:gd name="connsiteY40" fmla="*/ 2327352 h 7219950"/>
                <a:gd name="connsiteX41" fmla="*/ 2929228 w 6693029"/>
                <a:gd name="connsiteY41" fmla="*/ 2373050 h 7219950"/>
                <a:gd name="connsiteX42" fmla="*/ 3104768 w 6693029"/>
                <a:gd name="connsiteY42" fmla="*/ 2691594 h 7219950"/>
                <a:gd name="connsiteX43" fmla="*/ 3124214 w 6693029"/>
                <a:gd name="connsiteY43" fmla="*/ 2728274 h 7219950"/>
                <a:gd name="connsiteX44" fmla="*/ 3292265 w 6693029"/>
                <a:gd name="connsiteY44" fmla="*/ 3079530 h 7219950"/>
                <a:gd name="connsiteX45" fmla="*/ 3324072 w 6693029"/>
                <a:gd name="connsiteY45" fmla="*/ 3150655 h 7219950"/>
                <a:gd name="connsiteX46" fmla="*/ 3402295 w 6693029"/>
                <a:gd name="connsiteY46" fmla="*/ 3340287 h 7219950"/>
                <a:gd name="connsiteX47" fmla="*/ 3523028 w 6693029"/>
                <a:gd name="connsiteY47" fmla="*/ 3649390 h 7219950"/>
                <a:gd name="connsiteX48" fmla="*/ 3588226 w 6693029"/>
                <a:gd name="connsiteY48" fmla="*/ 3834715 h 7219950"/>
                <a:gd name="connsiteX49" fmla="*/ 3690185 w 6693029"/>
                <a:gd name="connsiteY49" fmla="*/ 4152408 h 7219950"/>
                <a:gd name="connsiteX50" fmla="*/ 3746439 w 6693029"/>
                <a:gd name="connsiteY50" fmla="*/ 4342973 h 7219950"/>
                <a:gd name="connsiteX51" fmla="*/ 3837708 w 6693029"/>
                <a:gd name="connsiteY51" fmla="*/ 4699043 h 7219950"/>
                <a:gd name="connsiteX52" fmla="*/ 3878936 w 6693029"/>
                <a:gd name="connsiteY52" fmla="*/ 4869555 h 7219950"/>
                <a:gd name="connsiteX53" fmla="*/ 3985547 w 6693029"/>
                <a:gd name="connsiteY53" fmla="*/ 5414963 h 7219950"/>
                <a:gd name="connsiteX54" fmla="*/ 3083054 w 6693029"/>
                <a:gd name="connsiteY54" fmla="*/ 5414963 h 7219950"/>
                <a:gd name="connsiteX55" fmla="*/ 5035630 w 6693029"/>
                <a:gd name="connsiteY55" fmla="*/ 7219950 h 721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693029" h="7219950">
                  <a:moveTo>
                    <a:pt x="150897" y="75535"/>
                  </a:moveTo>
                  <a:lnTo>
                    <a:pt x="60217" y="55513"/>
                  </a:lnTo>
                  <a:lnTo>
                    <a:pt x="73431" y="57683"/>
                  </a:lnTo>
                  <a:lnTo>
                    <a:pt x="150897" y="75535"/>
                  </a:lnTo>
                  <a:close/>
                  <a:moveTo>
                    <a:pt x="341248" y="124461"/>
                  </a:moveTo>
                  <a:lnTo>
                    <a:pt x="235686" y="95074"/>
                  </a:lnTo>
                  <a:lnTo>
                    <a:pt x="265433" y="101928"/>
                  </a:lnTo>
                  <a:lnTo>
                    <a:pt x="341248" y="124461"/>
                  </a:lnTo>
                  <a:close/>
                  <a:moveTo>
                    <a:pt x="5035630" y="7219950"/>
                  </a:moveTo>
                  <a:lnTo>
                    <a:pt x="6693029" y="5414963"/>
                  </a:lnTo>
                  <a:lnTo>
                    <a:pt x="5790535" y="5414962"/>
                  </a:lnTo>
                  <a:cubicBezTo>
                    <a:pt x="5724303" y="5016494"/>
                    <a:pt x="5637429" y="4633035"/>
                    <a:pt x="5531968" y="4267057"/>
                  </a:cubicBezTo>
                  <a:cubicBezTo>
                    <a:pt x="5400141" y="3809586"/>
                    <a:pt x="5239273" y="3379430"/>
                    <a:pt x="5053379" y="2981422"/>
                  </a:cubicBezTo>
                  <a:cubicBezTo>
                    <a:pt x="4867485" y="2583414"/>
                    <a:pt x="4656565" y="2217555"/>
                    <a:pt x="4424635" y="1888675"/>
                  </a:cubicBezTo>
                  <a:cubicBezTo>
                    <a:pt x="3589686" y="704707"/>
                    <a:pt x="2482447" y="0"/>
                    <a:pt x="1290280" y="0"/>
                  </a:cubicBezTo>
                  <a:lnTo>
                    <a:pt x="0" y="0"/>
                  </a:lnTo>
                  <a:lnTo>
                    <a:pt x="386422" y="137887"/>
                  </a:lnTo>
                  <a:lnTo>
                    <a:pt x="455090" y="158296"/>
                  </a:lnTo>
                  <a:cubicBezTo>
                    <a:pt x="455093" y="158297"/>
                    <a:pt x="455095" y="158298"/>
                    <a:pt x="455098" y="158299"/>
                  </a:cubicBezTo>
                  <a:lnTo>
                    <a:pt x="629131" y="221782"/>
                  </a:lnTo>
                  <a:lnTo>
                    <a:pt x="684600" y="244925"/>
                  </a:lnTo>
                  <a:lnTo>
                    <a:pt x="801564" y="295618"/>
                  </a:lnTo>
                  <a:lnTo>
                    <a:pt x="865276" y="325936"/>
                  </a:lnTo>
                  <a:lnTo>
                    <a:pt x="972969" y="380144"/>
                  </a:lnTo>
                  <a:lnTo>
                    <a:pt x="1036816" y="414338"/>
                  </a:lnTo>
                  <a:lnTo>
                    <a:pt x="1145451" y="476793"/>
                  </a:lnTo>
                  <a:lnTo>
                    <a:pt x="1203493" y="511416"/>
                  </a:lnTo>
                  <a:lnTo>
                    <a:pt x="1331149" y="594188"/>
                  </a:lnTo>
                  <a:lnTo>
                    <a:pt x="1366361" y="617390"/>
                  </a:lnTo>
                  <a:lnTo>
                    <a:pt x="1525750" y="732816"/>
                  </a:lnTo>
                  <a:lnTo>
                    <a:pt x="1567420" y="765693"/>
                  </a:lnTo>
                  <a:lnTo>
                    <a:pt x="1673331" y="850703"/>
                  </a:lnTo>
                  <a:lnTo>
                    <a:pt x="1913135" y="1064633"/>
                  </a:lnTo>
                  <a:lnTo>
                    <a:pt x="1960005" y="1110079"/>
                  </a:lnTo>
                  <a:lnTo>
                    <a:pt x="2192470" y="1351659"/>
                  </a:lnTo>
                  <a:lnTo>
                    <a:pt x="2216878" y="1379821"/>
                  </a:lnTo>
                  <a:lnTo>
                    <a:pt x="2429533" y="1635033"/>
                  </a:lnTo>
                  <a:lnTo>
                    <a:pt x="2460169" y="1673459"/>
                  </a:lnTo>
                  <a:lnTo>
                    <a:pt x="2667694" y="1959627"/>
                  </a:lnTo>
                  <a:lnTo>
                    <a:pt x="2708138" y="2019352"/>
                  </a:lnTo>
                  <a:lnTo>
                    <a:pt x="2902922" y="2327352"/>
                  </a:lnTo>
                  <a:lnTo>
                    <a:pt x="2929228" y="2373050"/>
                  </a:lnTo>
                  <a:lnTo>
                    <a:pt x="3104768" y="2691594"/>
                  </a:lnTo>
                  <a:lnTo>
                    <a:pt x="3124214" y="2728274"/>
                  </a:lnTo>
                  <a:lnTo>
                    <a:pt x="3292265" y="3079530"/>
                  </a:lnTo>
                  <a:lnTo>
                    <a:pt x="3324072" y="3150655"/>
                  </a:lnTo>
                  <a:lnTo>
                    <a:pt x="3402295" y="3340287"/>
                  </a:lnTo>
                  <a:lnTo>
                    <a:pt x="3523028" y="3649390"/>
                  </a:lnTo>
                  <a:lnTo>
                    <a:pt x="3588226" y="3834715"/>
                  </a:lnTo>
                  <a:lnTo>
                    <a:pt x="3690185" y="4152408"/>
                  </a:lnTo>
                  <a:lnTo>
                    <a:pt x="3746439" y="4342973"/>
                  </a:lnTo>
                  <a:lnTo>
                    <a:pt x="3837708" y="4699043"/>
                  </a:lnTo>
                  <a:lnTo>
                    <a:pt x="3878936" y="4869555"/>
                  </a:lnTo>
                  <a:lnTo>
                    <a:pt x="3985547" y="5414963"/>
                  </a:lnTo>
                  <a:lnTo>
                    <a:pt x="3083054" y="5414963"/>
                  </a:lnTo>
                  <a:lnTo>
                    <a:pt x="5035630" y="7219950"/>
                  </a:lnTo>
                  <a:close/>
                </a:path>
              </a:pathLst>
            </a:custGeom>
            <a:solidFill>
              <a:schemeClr val="bg1">
                <a:lumMod val="95000"/>
              </a:schemeClr>
            </a:solidFill>
            <a:ln>
              <a:noFill/>
            </a:ln>
            <a:effectLst>
              <a:outerShdw blurRad="76200" dir="17460000" sy="23000" kx="1200000" algn="b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tx1"/>
                </a:solidFill>
              </a:endParaRPr>
            </a:p>
          </p:txBody>
        </p:sp>
        <p:grpSp>
          <p:nvGrpSpPr>
            <p:cNvPr id="14" name="Group 13">
              <a:extLst>
                <a:ext uri="{FF2B5EF4-FFF2-40B4-BE49-F238E27FC236}">
                  <a16:creationId xmlns:a16="http://schemas.microsoft.com/office/drawing/2014/main" id="{0C35C59C-BDD9-4D79-8704-35A47970A46F}"/>
                </a:ext>
              </a:extLst>
            </p:cNvPr>
            <p:cNvGrpSpPr/>
            <p:nvPr/>
          </p:nvGrpSpPr>
          <p:grpSpPr>
            <a:xfrm>
              <a:off x="1728831" y="1062113"/>
              <a:ext cx="8748779" cy="4733769"/>
              <a:chOff x="1003267" y="1062115"/>
              <a:chExt cx="8748779" cy="4733769"/>
            </a:xfrm>
          </p:grpSpPr>
          <p:sp>
            <p:nvSpPr>
              <p:cNvPr id="15" name="Rectangle: Rounded Corners 14">
                <a:extLst>
                  <a:ext uri="{FF2B5EF4-FFF2-40B4-BE49-F238E27FC236}">
                    <a16:creationId xmlns:a16="http://schemas.microsoft.com/office/drawing/2014/main" id="{70F8A92F-5B00-4385-B7DD-E8241FB35576}"/>
                  </a:ext>
                </a:extLst>
              </p:cNvPr>
              <p:cNvSpPr/>
              <p:nvPr/>
            </p:nvSpPr>
            <p:spPr>
              <a:xfrm>
                <a:off x="3760232" y="4813938"/>
                <a:ext cx="5371101" cy="7784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6" name="Rectangle: Rounded Corners 15">
                <a:extLst>
                  <a:ext uri="{FF2B5EF4-FFF2-40B4-BE49-F238E27FC236}">
                    <a16:creationId xmlns:a16="http://schemas.microsoft.com/office/drawing/2014/main" id="{F3CCD12A-0995-4BC3-BDE9-EB1A9C15904F}"/>
                  </a:ext>
                </a:extLst>
              </p:cNvPr>
              <p:cNvSpPr/>
              <p:nvPr/>
            </p:nvSpPr>
            <p:spPr>
              <a:xfrm>
                <a:off x="3163443" y="4035518"/>
                <a:ext cx="5967890" cy="77842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7" name="Rectangle: Rounded Corners 16">
                <a:extLst>
                  <a:ext uri="{FF2B5EF4-FFF2-40B4-BE49-F238E27FC236}">
                    <a16:creationId xmlns:a16="http://schemas.microsoft.com/office/drawing/2014/main" id="{9340A485-9728-4232-912E-D0559FE0F296}"/>
                  </a:ext>
                </a:extLst>
              </p:cNvPr>
              <p:cNvSpPr/>
              <p:nvPr/>
            </p:nvSpPr>
            <p:spPr>
              <a:xfrm>
                <a:off x="2449891" y="3257098"/>
                <a:ext cx="6681442" cy="7784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8" name="Rectangle: Rounded Corners 17">
                <a:extLst>
                  <a:ext uri="{FF2B5EF4-FFF2-40B4-BE49-F238E27FC236}">
                    <a16:creationId xmlns:a16="http://schemas.microsoft.com/office/drawing/2014/main" id="{6577ABBC-812F-47BF-B1A2-CBEFEF547AD1}"/>
                  </a:ext>
                </a:extLst>
              </p:cNvPr>
              <p:cNvSpPr/>
              <p:nvPr/>
            </p:nvSpPr>
            <p:spPr>
              <a:xfrm>
                <a:off x="2449891" y="2478677"/>
                <a:ext cx="6681442" cy="7784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9" name="Freeform: Shape 18">
                <a:extLst>
                  <a:ext uri="{FF2B5EF4-FFF2-40B4-BE49-F238E27FC236}">
                    <a16:creationId xmlns:a16="http://schemas.microsoft.com/office/drawing/2014/main" id="{69683FBD-CAA8-48F1-9E97-0B3E02E650AB}"/>
                  </a:ext>
                </a:extLst>
              </p:cNvPr>
              <p:cNvSpPr/>
              <p:nvPr/>
            </p:nvSpPr>
            <p:spPr>
              <a:xfrm flipH="1" flipV="1">
                <a:off x="1003267" y="1062115"/>
                <a:ext cx="4388293" cy="4733769"/>
              </a:xfrm>
              <a:custGeom>
                <a:avLst/>
                <a:gdLst>
                  <a:gd name="connsiteX0" fmla="*/ 150897 w 6693029"/>
                  <a:gd name="connsiteY0" fmla="*/ 75535 h 7219950"/>
                  <a:gd name="connsiteX1" fmla="*/ 60217 w 6693029"/>
                  <a:gd name="connsiteY1" fmla="*/ 55513 h 7219950"/>
                  <a:gd name="connsiteX2" fmla="*/ 73431 w 6693029"/>
                  <a:gd name="connsiteY2" fmla="*/ 57683 h 7219950"/>
                  <a:gd name="connsiteX3" fmla="*/ 341248 w 6693029"/>
                  <a:gd name="connsiteY3" fmla="*/ 124461 h 7219950"/>
                  <a:gd name="connsiteX4" fmla="*/ 235686 w 6693029"/>
                  <a:gd name="connsiteY4" fmla="*/ 95074 h 7219950"/>
                  <a:gd name="connsiteX5" fmla="*/ 265433 w 6693029"/>
                  <a:gd name="connsiteY5" fmla="*/ 101928 h 7219950"/>
                  <a:gd name="connsiteX6" fmla="*/ 5035630 w 6693029"/>
                  <a:gd name="connsiteY6" fmla="*/ 7219950 h 7219950"/>
                  <a:gd name="connsiteX7" fmla="*/ 6693029 w 6693029"/>
                  <a:gd name="connsiteY7" fmla="*/ 5414963 h 7219950"/>
                  <a:gd name="connsiteX8" fmla="*/ 5790535 w 6693029"/>
                  <a:gd name="connsiteY8" fmla="*/ 5414962 h 7219950"/>
                  <a:gd name="connsiteX9" fmla="*/ 5531968 w 6693029"/>
                  <a:gd name="connsiteY9" fmla="*/ 4267057 h 7219950"/>
                  <a:gd name="connsiteX10" fmla="*/ 5053379 w 6693029"/>
                  <a:gd name="connsiteY10" fmla="*/ 2981422 h 7219950"/>
                  <a:gd name="connsiteX11" fmla="*/ 4424635 w 6693029"/>
                  <a:gd name="connsiteY11" fmla="*/ 1888675 h 7219950"/>
                  <a:gd name="connsiteX12" fmla="*/ 1290280 w 6693029"/>
                  <a:gd name="connsiteY12" fmla="*/ 0 h 7219950"/>
                  <a:gd name="connsiteX13" fmla="*/ 0 w 6693029"/>
                  <a:gd name="connsiteY13" fmla="*/ 0 h 7219950"/>
                  <a:gd name="connsiteX14" fmla="*/ 0 w 6693029"/>
                  <a:gd name="connsiteY14" fmla="*/ 283986 h 7219950"/>
                  <a:gd name="connsiteX15" fmla="*/ 185210 w 6693029"/>
                  <a:gd name="connsiteY15" fmla="*/ 206972 h 7219950"/>
                  <a:gd name="connsiteX16" fmla="*/ 185527 w 6693029"/>
                  <a:gd name="connsiteY16" fmla="*/ 206841 h 7219950"/>
                  <a:gd name="connsiteX17" fmla="*/ 386422 w 6693029"/>
                  <a:gd name="connsiteY17" fmla="*/ 137887 h 7219950"/>
                  <a:gd name="connsiteX18" fmla="*/ 455090 w 6693029"/>
                  <a:gd name="connsiteY18" fmla="*/ 158296 h 7219950"/>
                  <a:gd name="connsiteX19" fmla="*/ 455098 w 6693029"/>
                  <a:gd name="connsiteY19" fmla="*/ 158299 h 7219950"/>
                  <a:gd name="connsiteX20" fmla="*/ 629131 w 6693029"/>
                  <a:gd name="connsiteY20" fmla="*/ 221782 h 7219950"/>
                  <a:gd name="connsiteX21" fmla="*/ 684600 w 6693029"/>
                  <a:gd name="connsiteY21" fmla="*/ 244925 h 7219950"/>
                  <a:gd name="connsiteX22" fmla="*/ 801564 w 6693029"/>
                  <a:gd name="connsiteY22" fmla="*/ 295618 h 7219950"/>
                  <a:gd name="connsiteX23" fmla="*/ 865276 w 6693029"/>
                  <a:gd name="connsiteY23" fmla="*/ 325936 h 7219950"/>
                  <a:gd name="connsiteX24" fmla="*/ 972969 w 6693029"/>
                  <a:gd name="connsiteY24" fmla="*/ 380144 h 7219950"/>
                  <a:gd name="connsiteX25" fmla="*/ 1036816 w 6693029"/>
                  <a:gd name="connsiteY25" fmla="*/ 414338 h 7219950"/>
                  <a:gd name="connsiteX26" fmla="*/ 1145451 w 6693029"/>
                  <a:gd name="connsiteY26" fmla="*/ 476793 h 7219950"/>
                  <a:gd name="connsiteX27" fmla="*/ 1203493 w 6693029"/>
                  <a:gd name="connsiteY27" fmla="*/ 511416 h 7219950"/>
                  <a:gd name="connsiteX28" fmla="*/ 1331149 w 6693029"/>
                  <a:gd name="connsiteY28" fmla="*/ 594188 h 7219950"/>
                  <a:gd name="connsiteX29" fmla="*/ 1366361 w 6693029"/>
                  <a:gd name="connsiteY29" fmla="*/ 617390 h 7219950"/>
                  <a:gd name="connsiteX30" fmla="*/ 1525750 w 6693029"/>
                  <a:gd name="connsiteY30" fmla="*/ 732816 h 7219950"/>
                  <a:gd name="connsiteX31" fmla="*/ 1567420 w 6693029"/>
                  <a:gd name="connsiteY31" fmla="*/ 765693 h 7219950"/>
                  <a:gd name="connsiteX32" fmla="*/ 1673331 w 6693029"/>
                  <a:gd name="connsiteY32" fmla="*/ 850703 h 7219950"/>
                  <a:gd name="connsiteX33" fmla="*/ 1913135 w 6693029"/>
                  <a:gd name="connsiteY33" fmla="*/ 1064633 h 7219950"/>
                  <a:gd name="connsiteX34" fmla="*/ 1960005 w 6693029"/>
                  <a:gd name="connsiteY34" fmla="*/ 1110079 h 7219950"/>
                  <a:gd name="connsiteX35" fmla="*/ 2192470 w 6693029"/>
                  <a:gd name="connsiteY35" fmla="*/ 1351659 h 7219950"/>
                  <a:gd name="connsiteX36" fmla="*/ 2216878 w 6693029"/>
                  <a:gd name="connsiteY36" fmla="*/ 1379821 h 7219950"/>
                  <a:gd name="connsiteX37" fmla="*/ 2429533 w 6693029"/>
                  <a:gd name="connsiteY37" fmla="*/ 1635033 h 7219950"/>
                  <a:gd name="connsiteX38" fmla="*/ 2460169 w 6693029"/>
                  <a:gd name="connsiteY38" fmla="*/ 1673459 h 7219950"/>
                  <a:gd name="connsiteX39" fmla="*/ 2667694 w 6693029"/>
                  <a:gd name="connsiteY39" fmla="*/ 1959627 h 7219950"/>
                  <a:gd name="connsiteX40" fmla="*/ 2708138 w 6693029"/>
                  <a:gd name="connsiteY40" fmla="*/ 2019352 h 7219950"/>
                  <a:gd name="connsiteX41" fmla="*/ 2902922 w 6693029"/>
                  <a:gd name="connsiteY41" fmla="*/ 2327352 h 7219950"/>
                  <a:gd name="connsiteX42" fmla="*/ 2929228 w 6693029"/>
                  <a:gd name="connsiteY42" fmla="*/ 2373050 h 7219950"/>
                  <a:gd name="connsiteX43" fmla="*/ 3104768 w 6693029"/>
                  <a:gd name="connsiteY43" fmla="*/ 2691594 h 7219950"/>
                  <a:gd name="connsiteX44" fmla="*/ 3124214 w 6693029"/>
                  <a:gd name="connsiteY44" fmla="*/ 2728274 h 7219950"/>
                  <a:gd name="connsiteX45" fmla="*/ 3292265 w 6693029"/>
                  <a:gd name="connsiteY45" fmla="*/ 3079530 h 7219950"/>
                  <a:gd name="connsiteX46" fmla="*/ 3324072 w 6693029"/>
                  <a:gd name="connsiteY46" fmla="*/ 3150655 h 7219950"/>
                  <a:gd name="connsiteX47" fmla="*/ 3402295 w 6693029"/>
                  <a:gd name="connsiteY47" fmla="*/ 3340287 h 7219950"/>
                  <a:gd name="connsiteX48" fmla="*/ 3523028 w 6693029"/>
                  <a:gd name="connsiteY48" fmla="*/ 3649390 h 7219950"/>
                  <a:gd name="connsiteX49" fmla="*/ 3588226 w 6693029"/>
                  <a:gd name="connsiteY49" fmla="*/ 3834715 h 7219950"/>
                  <a:gd name="connsiteX50" fmla="*/ 3690185 w 6693029"/>
                  <a:gd name="connsiteY50" fmla="*/ 4152408 h 7219950"/>
                  <a:gd name="connsiteX51" fmla="*/ 3746439 w 6693029"/>
                  <a:gd name="connsiteY51" fmla="*/ 4342973 h 7219950"/>
                  <a:gd name="connsiteX52" fmla="*/ 3837708 w 6693029"/>
                  <a:gd name="connsiteY52" fmla="*/ 4699043 h 7219950"/>
                  <a:gd name="connsiteX53" fmla="*/ 3878936 w 6693029"/>
                  <a:gd name="connsiteY53" fmla="*/ 4869555 h 7219950"/>
                  <a:gd name="connsiteX54" fmla="*/ 3985547 w 6693029"/>
                  <a:gd name="connsiteY54" fmla="*/ 5414963 h 7219950"/>
                  <a:gd name="connsiteX55" fmla="*/ 3083054 w 6693029"/>
                  <a:gd name="connsiteY55" fmla="*/ 5414963 h 7219950"/>
                  <a:gd name="connsiteX0" fmla="*/ 150897 w 6693029"/>
                  <a:gd name="connsiteY0" fmla="*/ 75535 h 7219950"/>
                  <a:gd name="connsiteX1" fmla="*/ 60217 w 6693029"/>
                  <a:gd name="connsiteY1" fmla="*/ 55513 h 7219950"/>
                  <a:gd name="connsiteX2" fmla="*/ 73431 w 6693029"/>
                  <a:gd name="connsiteY2" fmla="*/ 57683 h 7219950"/>
                  <a:gd name="connsiteX3" fmla="*/ 150897 w 6693029"/>
                  <a:gd name="connsiteY3" fmla="*/ 75535 h 7219950"/>
                  <a:gd name="connsiteX4" fmla="*/ 341248 w 6693029"/>
                  <a:gd name="connsiteY4" fmla="*/ 124461 h 7219950"/>
                  <a:gd name="connsiteX5" fmla="*/ 235686 w 6693029"/>
                  <a:gd name="connsiteY5" fmla="*/ 95074 h 7219950"/>
                  <a:gd name="connsiteX6" fmla="*/ 265433 w 6693029"/>
                  <a:gd name="connsiteY6" fmla="*/ 101928 h 7219950"/>
                  <a:gd name="connsiteX7" fmla="*/ 341248 w 6693029"/>
                  <a:gd name="connsiteY7" fmla="*/ 124461 h 7219950"/>
                  <a:gd name="connsiteX8" fmla="*/ 5035630 w 6693029"/>
                  <a:gd name="connsiteY8" fmla="*/ 7219950 h 7219950"/>
                  <a:gd name="connsiteX9" fmla="*/ 6693029 w 6693029"/>
                  <a:gd name="connsiteY9" fmla="*/ 5414963 h 7219950"/>
                  <a:gd name="connsiteX10" fmla="*/ 5790535 w 6693029"/>
                  <a:gd name="connsiteY10" fmla="*/ 5414962 h 7219950"/>
                  <a:gd name="connsiteX11" fmla="*/ 5531968 w 6693029"/>
                  <a:gd name="connsiteY11" fmla="*/ 4267057 h 7219950"/>
                  <a:gd name="connsiteX12" fmla="*/ 5053379 w 6693029"/>
                  <a:gd name="connsiteY12" fmla="*/ 2981422 h 7219950"/>
                  <a:gd name="connsiteX13" fmla="*/ 4424635 w 6693029"/>
                  <a:gd name="connsiteY13" fmla="*/ 1888675 h 7219950"/>
                  <a:gd name="connsiteX14" fmla="*/ 1290280 w 6693029"/>
                  <a:gd name="connsiteY14" fmla="*/ 0 h 7219950"/>
                  <a:gd name="connsiteX15" fmla="*/ 0 w 6693029"/>
                  <a:gd name="connsiteY15" fmla="*/ 0 h 7219950"/>
                  <a:gd name="connsiteX16" fmla="*/ 185210 w 6693029"/>
                  <a:gd name="connsiteY16" fmla="*/ 206972 h 7219950"/>
                  <a:gd name="connsiteX17" fmla="*/ 185527 w 6693029"/>
                  <a:gd name="connsiteY17" fmla="*/ 206841 h 7219950"/>
                  <a:gd name="connsiteX18" fmla="*/ 386422 w 6693029"/>
                  <a:gd name="connsiteY18" fmla="*/ 137887 h 7219950"/>
                  <a:gd name="connsiteX19" fmla="*/ 455090 w 6693029"/>
                  <a:gd name="connsiteY19" fmla="*/ 158296 h 7219950"/>
                  <a:gd name="connsiteX20" fmla="*/ 455098 w 6693029"/>
                  <a:gd name="connsiteY20" fmla="*/ 158299 h 7219950"/>
                  <a:gd name="connsiteX21" fmla="*/ 629131 w 6693029"/>
                  <a:gd name="connsiteY21" fmla="*/ 221782 h 7219950"/>
                  <a:gd name="connsiteX22" fmla="*/ 684600 w 6693029"/>
                  <a:gd name="connsiteY22" fmla="*/ 244925 h 7219950"/>
                  <a:gd name="connsiteX23" fmla="*/ 801564 w 6693029"/>
                  <a:gd name="connsiteY23" fmla="*/ 295618 h 7219950"/>
                  <a:gd name="connsiteX24" fmla="*/ 865276 w 6693029"/>
                  <a:gd name="connsiteY24" fmla="*/ 325936 h 7219950"/>
                  <a:gd name="connsiteX25" fmla="*/ 972969 w 6693029"/>
                  <a:gd name="connsiteY25" fmla="*/ 380144 h 7219950"/>
                  <a:gd name="connsiteX26" fmla="*/ 1036816 w 6693029"/>
                  <a:gd name="connsiteY26" fmla="*/ 414338 h 7219950"/>
                  <a:gd name="connsiteX27" fmla="*/ 1145451 w 6693029"/>
                  <a:gd name="connsiteY27" fmla="*/ 476793 h 7219950"/>
                  <a:gd name="connsiteX28" fmla="*/ 1203493 w 6693029"/>
                  <a:gd name="connsiteY28" fmla="*/ 511416 h 7219950"/>
                  <a:gd name="connsiteX29" fmla="*/ 1331149 w 6693029"/>
                  <a:gd name="connsiteY29" fmla="*/ 594188 h 7219950"/>
                  <a:gd name="connsiteX30" fmla="*/ 1366361 w 6693029"/>
                  <a:gd name="connsiteY30" fmla="*/ 617390 h 7219950"/>
                  <a:gd name="connsiteX31" fmla="*/ 1525750 w 6693029"/>
                  <a:gd name="connsiteY31" fmla="*/ 732816 h 7219950"/>
                  <a:gd name="connsiteX32" fmla="*/ 1567420 w 6693029"/>
                  <a:gd name="connsiteY32" fmla="*/ 765693 h 7219950"/>
                  <a:gd name="connsiteX33" fmla="*/ 1673331 w 6693029"/>
                  <a:gd name="connsiteY33" fmla="*/ 850703 h 7219950"/>
                  <a:gd name="connsiteX34" fmla="*/ 1913135 w 6693029"/>
                  <a:gd name="connsiteY34" fmla="*/ 1064633 h 7219950"/>
                  <a:gd name="connsiteX35" fmla="*/ 1960005 w 6693029"/>
                  <a:gd name="connsiteY35" fmla="*/ 1110079 h 7219950"/>
                  <a:gd name="connsiteX36" fmla="*/ 2192470 w 6693029"/>
                  <a:gd name="connsiteY36" fmla="*/ 1351659 h 7219950"/>
                  <a:gd name="connsiteX37" fmla="*/ 2216878 w 6693029"/>
                  <a:gd name="connsiteY37" fmla="*/ 1379821 h 7219950"/>
                  <a:gd name="connsiteX38" fmla="*/ 2429533 w 6693029"/>
                  <a:gd name="connsiteY38" fmla="*/ 1635033 h 7219950"/>
                  <a:gd name="connsiteX39" fmla="*/ 2460169 w 6693029"/>
                  <a:gd name="connsiteY39" fmla="*/ 1673459 h 7219950"/>
                  <a:gd name="connsiteX40" fmla="*/ 2667694 w 6693029"/>
                  <a:gd name="connsiteY40" fmla="*/ 1959627 h 7219950"/>
                  <a:gd name="connsiteX41" fmla="*/ 2708138 w 6693029"/>
                  <a:gd name="connsiteY41" fmla="*/ 2019352 h 7219950"/>
                  <a:gd name="connsiteX42" fmla="*/ 2902922 w 6693029"/>
                  <a:gd name="connsiteY42" fmla="*/ 2327352 h 7219950"/>
                  <a:gd name="connsiteX43" fmla="*/ 2929228 w 6693029"/>
                  <a:gd name="connsiteY43" fmla="*/ 2373050 h 7219950"/>
                  <a:gd name="connsiteX44" fmla="*/ 3104768 w 6693029"/>
                  <a:gd name="connsiteY44" fmla="*/ 2691594 h 7219950"/>
                  <a:gd name="connsiteX45" fmla="*/ 3124214 w 6693029"/>
                  <a:gd name="connsiteY45" fmla="*/ 2728274 h 7219950"/>
                  <a:gd name="connsiteX46" fmla="*/ 3292265 w 6693029"/>
                  <a:gd name="connsiteY46" fmla="*/ 3079530 h 7219950"/>
                  <a:gd name="connsiteX47" fmla="*/ 3324072 w 6693029"/>
                  <a:gd name="connsiteY47" fmla="*/ 3150655 h 7219950"/>
                  <a:gd name="connsiteX48" fmla="*/ 3402295 w 6693029"/>
                  <a:gd name="connsiteY48" fmla="*/ 3340287 h 7219950"/>
                  <a:gd name="connsiteX49" fmla="*/ 3523028 w 6693029"/>
                  <a:gd name="connsiteY49" fmla="*/ 3649390 h 7219950"/>
                  <a:gd name="connsiteX50" fmla="*/ 3588226 w 6693029"/>
                  <a:gd name="connsiteY50" fmla="*/ 3834715 h 7219950"/>
                  <a:gd name="connsiteX51" fmla="*/ 3690185 w 6693029"/>
                  <a:gd name="connsiteY51" fmla="*/ 4152408 h 7219950"/>
                  <a:gd name="connsiteX52" fmla="*/ 3746439 w 6693029"/>
                  <a:gd name="connsiteY52" fmla="*/ 4342973 h 7219950"/>
                  <a:gd name="connsiteX53" fmla="*/ 3837708 w 6693029"/>
                  <a:gd name="connsiteY53" fmla="*/ 4699043 h 7219950"/>
                  <a:gd name="connsiteX54" fmla="*/ 3878936 w 6693029"/>
                  <a:gd name="connsiteY54" fmla="*/ 4869555 h 7219950"/>
                  <a:gd name="connsiteX55" fmla="*/ 3985547 w 6693029"/>
                  <a:gd name="connsiteY55" fmla="*/ 5414963 h 7219950"/>
                  <a:gd name="connsiteX56" fmla="*/ 3083054 w 6693029"/>
                  <a:gd name="connsiteY56" fmla="*/ 5414963 h 7219950"/>
                  <a:gd name="connsiteX57" fmla="*/ 5035630 w 6693029"/>
                  <a:gd name="connsiteY57" fmla="*/ 7219950 h 7219950"/>
                  <a:gd name="connsiteX0" fmla="*/ 150897 w 6693029"/>
                  <a:gd name="connsiteY0" fmla="*/ 75535 h 7219950"/>
                  <a:gd name="connsiteX1" fmla="*/ 60217 w 6693029"/>
                  <a:gd name="connsiteY1" fmla="*/ 55513 h 7219950"/>
                  <a:gd name="connsiteX2" fmla="*/ 73431 w 6693029"/>
                  <a:gd name="connsiteY2" fmla="*/ 57683 h 7219950"/>
                  <a:gd name="connsiteX3" fmla="*/ 150897 w 6693029"/>
                  <a:gd name="connsiteY3" fmla="*/ 75535 h 7219950"/>
                  <a:gd name="connsiteX4" fmla="*/ 341248 w 6693029"/>
                  <a:gd name="connsiteY4" fmla="*/ 124461 h 7219950"/>
                  <a:gd name="connsiteX5" fmla="*/ 235686 w 6693029"/>
                  <a:gd name="connsiteY5" fmla="*/ 95074 h 7219950"/>
                  <a:gd name="connsiteX6" fmla="*/ 265433 w 6693029"/>
                  <a:gd name="connsiteY6" fmla="*/ 101928 h 7219950"/>
                  <a:gd name="connsiteX7" fmla="*/ 341248 w 6693029"/>
                  <a:gd name="connsiteY7" fmla="*/ 124461 h 7219950"/>
                  <a:gd name="connsiteX8" fmla="*/ 5035630 w 6693029"/>
                  <a:gd name="connsiteY8" fmla="*/ 7219950 h 7219950"/>
                  <a:gd name="connsiteX9" fmla="*/ 6693029 w 6693029"/>
                  <a:gd name="connsiteY9" fmla="*/ 5414963 h 7219950"/>
                  <a:gd name="connsiteX10" fmla="*/ 5790535 w 6693029"/>
                  <a:gd name="connsiteY10" fmla="*/ 5414962 h 7219950"/>
                  <a:gd name="connsiteX11" fmla="*/ 5531968 w 6693029"/>
                  <a:gd name="connsiteY11" fmla="*/ 4267057 h 7219950"/>
                  <a:gd name="connsiteX12" fmla="*/ 5053379 w 6693029"/>
                  <a:gd name="connsiteY12" fmla="*/ 2981422 h 7219950"/>
                  <a:gd name="connsiteX13" fmla="*/ 4424635 w 6693029"/>
                  <a:gd name="connsiteY13" fmla="*/ 1888675 h 7219950"/>
                  <a:gd name="connsiteX14" fmla="*/ 1290280 w 6693029"/>
                  <a:gd name="connsiteY14" fmla="*/ 0 h 7219950"/>
                  <a:gd name="connsiteX15" fmla="*/ 0 w 6693029"/>
                  <a:gd name="connsiteY15" fmla="*/ 0 h 7219950"/>
                  <a:gd name="connsiteX16" fmla="*/ 185210 w 6693029"/>
                  <a:gd name="connsiteY16" fmla="*/ 206972 h 7219950"/>
                  <a:gd name="connsiteX17" fmla="*/ 386422 w 6693029"/>
                  <a:gd name="connsiteY17" fmla="*/ 137887 h 7219950"/>
                  <a:gd name="connsiteX18" fmla="*/ 455090 w 6693029"/>
                  <a:gd name="connsiteY18" fmla="*/ 158296 h 7219950"/>
                  <a:gd name="connsiteX19" fmla="*/ 455098 w 6693029"/>
                  <a:gd name="connsiteY19" fmla="*/ 158299 h 7219950"/>
                  <a:gd name="connsiteX20" fmla="*/ 629131 w 6693029"/>
                  <a:gd name="connsiteY20" fmla="*/ 221782 h 7219950"/>
                  <a:gd name="connsiteX21" fmla="*/ 684600 w 6693029"/>
                  <a:gd name="connsiteY21" fmla="*/ 244925 h 7219950"/>
                  <a:gd name="connsiteX22" fmla="*/ 801564 w 6693029"/>
                  <a:gd name="connsiteY22" fmla="*/ 295618 h 7219950"/>
                  <a:gd name="connsiteX23" fmla="*/ 865276 w 6693029"/>
                  <a:gd name="connsiteY23" fmla="*/ 325936 h 7219950"/>
                  <a:gd name="connsiteX24" fmla="*/ 972969 w 6693029"/>
                  <a:gd name="connsiteY24" fmla="*/ 380144 h 7219950"/>
                  <a:gd name="connsiteX25" fmla="*/ 1036816 w 6693029"/>
                  <a:gd name="connsiteY25" fmla="*/ 414338 h 7219950"/>
                  <a:gd name="connsiteX26" fmla="*/ 1145451 w 6693029"/>
                  <a:gd name="connsiteY26" fmla="*/ 476793 h 7219950"/>
                  <a:gd name="connsiteX27" fmla="*/ 1203493 w 6693029"/>
                  <a:gd name="connsiteY27" fmla="*/ 511416 h 7219950"/>
                  <a:gd name="connsiteX28" fmla="*/ 1331149 w 6693029"/>
                  <a:gd name="connsiteY28" fmla="*/ 594188 h 7219950"/>
                  <a:gd name="connsiteX29" fmla="*/ 1366361 w 6693029"/>
                  <a:gd name="connsiteY29" fmla="*/ 617390 h 7219950"/>
                  <a:gd name="connsiteX30" fmla="*/ 1525750 w 6693029"/>
                  <a:gd name="connsiteY30" fmla="*/ 732816 h 7219950"/>
                  <a:gd name="connsiteX31" fmla="*/ 1567420 w 6693029"/>
                  <a:gd name="connsiteY31" fmla="*/ 765693 h 7219950"/>
                  <a:gd name="connsiteX32" fmla="*/ 1673331 w 6693029"/>
                  <a:gd name="connsiteY32" fmla="*/ 850703 h 7219950"/>
                  <a:gd name="connsiteX33" fmla="*/ 1913135 w 6693029"/>
                  <a:gd name="connsiteY33" fmla="*/ 1064633 h 7219950"/>
                  <a:gd name="connsiteX34" fmla="*/ 1960005 w 6693029"/>
                  <a:gd name="connsiteY34" fmla="*/ 1110079 h 7219950"/>
                  <a:gd name="connsiteX35" fmla="*/ 2192470 w 6693029"/>
                  <a:gd name="connsiteY35" fmla="*/ 1351659 h 7219950"/>
                  <a:gd name="connsiteX36" fmla="*/ 2216878 w 6693029"/>
                  <a:gd name="connsiteY36" fmla="*/ 1379821 h 7219950"/>
                  <a:gd name="connsiteX37" fmla="*/ 2429533 w 6693029"/>
                  <a:gd name="connsiteY37" fmla="*/ 1635033 h 7219950"/>
                  <a:gd name="connsiteX38" fmla="*/ 2460169 w 6693029"/>
                  <a:gd name="connsiteY38" fmla="*/ 1673459 h 7219950"/>
                  <a:gd name="connsiteX39" fmla="*/ 2667694 w 6693029"/>
                  <a:gd name="connsiteY39" fmla="*/ 1959627 h 7219950"/>
                  <a:gd name="connsiteX40" fmla="*/ 2708138 w 6693029"/>
                  <a:gd name="connsiteY40" fmla="*/ 2019352 h 7219950"/>
                  <a:gd name="connsiteX41" fmla="*/ 2902922 w 6693029"/>
                  <a:gd name="connsiteY41" fmla="*/ 2327352 h 7219950"/>
                  <a:gd name="connsiteX42" fmla="*/ 2929228 w 6693029"/>
                  <a:gd name="connsiteY42" fmla="*/ 2373050 h 7219950"/>
                  <a:gd name="connsiteX43" fmla="*/ 3104768 w 6693029"/>
                  <a:gd name="connsiteY43" fmla="*/ 2691594 h 7219950"/>
                  <a:gd name="connsiteX44" fmla="*/ 3124214 w 6693029"/>
                  <a:gd name="connsiteY44" fmla="*/ 2728274 h 7219950"/>
                  <a:gd name="connsiteX45" fmla="*/ 3292265 w 6693029"/>
                  <a:gd name="connsiteY45" fmla="*/ 3079530 h 7219950"/>
                  <a:gd name="connsiteX46" fmla="*/ 3324072 w 6693029"/>
                  <a:gd name="connsiteY46" fmla="*/ 3150655 h 7219950"/>
                  <a:gd name="connsiteX47" fmla="*/ 3402295 w 6693029"/>
                  <a:gd name="connsiteY47" fmla="*/ 3340287 h 7219950"/>
                  <a:gd name="connsiteX48" fmla="*/ 3523028 w 6693029"/>
                  <a:gd name="connsiteY48" fmla="*/ 3649390 h 7219950"/>
                  <a:gd name="connsiteX49" fmla="*/ 3588226 w 6693029"/>
                  <a:gd name="connsiteY49" fmla="*/ 3834715 h 7219950"/>
                  <a:gd name="connsiteX50" fmla="*/ 3690185 w 6693029"/>
                  <a:gd name="connsiteY50" fmla="*/ 4152408 h 7219950"/>
                  <a:gd name="connsiteX51" fmla="*/ 3746439 w 6693029"/>
                  <a:gd name="connsiteY51" fmla="*/ 4342973 h 7219950"/>
                  <a:gd name="connsiteX52" fmla="*/ 3837708 w 6693029"/>
                  <a:gd name="connsiteY52" fmla="*/ 4699043 h 7219950"/>
                  <a:gd name="connsiteX53" fmla="*/ 3878936 w 6693029"/>
                  <a:gd name="connsiteY53" fmla="*/ 4869555 h 7219950"/>
                  <a:gd name="connsiteX54" fmla="*/ 3985547 w 6693029"/>
                  <a:gd name="connsiteY54" fmla="*/ 5414963 h 7219950"/>
                  <a:gd name="connsiteX55" fmla="*/ 3083054 w 6693029"/>
                  <a:gd name="connsiteY55" fmla="*/ 5414963 h 7219950"/>
                  <a:gd name="connsiteX56" fmla="*/ 5035630 w 6693029"/>
                  <a:gd name="connsiteY56" fmla="*/ 7219950 h 7219950"/>
                  <a:gd name="connsiteX0" fmla="*/ 150897 w 6693029"/>
                  <a:gd name="connsiteY0" fmla="*/ 75535 h 7219950"/>
                  <a:gd name="connsiteX1" fmla="*/ 60217 w 6693029"/>
                  <a:gd name="connsiteY1" fmla="*/ 55513 h 7219950"/>
                  <a:gd name="connsiteX2" fmla="*/ 73431 w 6693029"/>
                  <a:gd name="connsiteY2" fmla="*/ 57683 h 7219950"/>
                  <a:gd name="connsiteX3" fmla="*/ 150897 w 6693029"/>
                  <a:gd name="connsiteY3" fmla="*/ 75535 h 7219950"/>
                  <a:gd name="connsiteX4" fmla="*/ 341248 w 6693029"/>
                  <a:gd name="connsiteY4" fmla="*/ 124461 h 7219950"/>
                  <a:gd name="connsiteX5" fmla="*/ 235686 w 6693029"/>
                  <a:gd name="connsiteY5" fmla="*/ 95074 h 7219950"/>
                  <a:gd name="connsiteX6" fmla="*/ 265433 w 6693029"/>
                  <a:gd name="connsiteY6" fmla="*/ 101928 h 7219950"/>
                  <a:gd name="connsiteX7" fmla="*/ 341248 w 6693029"/>
                  <a:gd name="connsiteY7" fmla="*/ 124461 h 7219950"/>
                  <a:gd name="connsiteX8" fmla="*/ 5035630 w 6693029"/>
                  <a:gd name="connsiteY8" fmla="*/ 7219950 h 7219950"/>
                  <a:gd name="connsiteX9" fmla="*/ 6693029 w 6693029"/>
                  <a:gd name="connsiteY9" fmla="*/ 5414963 h 7219950"/>
                  <a:gd name="connsiteX10" fmla="*/ 5790535 w 6693029"/>
                  <a:gd name="connsiteY10" fmla="*/ 5414962 h 7219950"/>
                  <a:gd name="connsiteX11" fmla="*/ 5531968 w 6693029"/>
                  <a:gd name="connsiteY11" fmla="*/ 4267057 h 7219950"/>
                  <a:gd name="connsiteX12" fmla="*/ 5053379 w 6693029"/>
                  <a:gd name="connsiteY12" fmla="*/ 2981422 h 7219950"/>
                  <a:gd name="connsiteX13" fmla="*/ 4424635 w 6693029"/>
                  <a:gd name="connsiteY13" fmla="*/ 1888675 h 7219950"/>
                  <a:gd name="connsiteX14" fmla="*/ 1290280 w 6693029"/>
                  <a:gd name="connsiteY14" fmla="*/ 0 h 7219950"/>
                  <a:gd name="connsiteX15" fmla="*/ 0 w 6693029"/>
                  <a:gd name="connsiteY15" fmla="*/ 0 h 7219950"/>
                  <a:gd name="connsiteX16" fmla="*/ 386422 w 6693029"/>
                  <a:gd name="connsiteY16" fmla="*/ 137887 h 7219950"/>
                  <a:gd name="connsiteX17" fmla="*/ 455090 w 6693029"/>
                  <a:gd name="connsiteY17" fmla="*/ 158296 h 7219950"/>
                  <a:gd name="connsiteX18" fmla="*/ 455098 w 6693029"/>
                  <a:gd name="connsiteY18" fmla="*/ 158299 h 7219950"/>
                  <a:gd name="connsiteX19" fmla="*/ 629131 w 6693029"/>
                  <a:gd name="connsiteY19" fmla="*/ 221782 h 7219950"/>
                  <a:gd name="connsiteX20" fmla="*/ 684600 w 6693029"/>
                  <a:gd name="connsiteY20" fmla="*/ 244925 h 7219950"/>
                  <a:gd name="connsiteX21" fmla="*/ 801564 w 6693029"/>
                  <a:gd name="connsiteY21" fmla="*/ 295618 h 7219950"/>
                  <a:gd name="connsiteX22" fmla="*/ 865276 w 6693029"/>
                  <a:gd name="connsiteY22" fmla="*/ 325936 h 7219950"/>
                  <a:gd name="connsiteX23" fmla="*/ 972969 w 6693029"/>
                  <a:gd name="connsiteY23" fmla="*/ 380144 h 7219950"/>
                  <a:gd name="connsiteX24" fmla="*/ 1036816 w 6693029"/>
                  <a:gd name="connsiteY24" fmla="*/ 414338 h 7219950"/>
                  <a:gd name="connsiteX25" fmla="*/ 1145451 w 6693029"/>
                  <a:gd name="connsiteY25" fmla="*/ 476793 h 7219950"/>
                  <a:gd name="connsiteX26" fmla="*/ 1203493 w 6693029"/>
                  <a:gd name="connsiteY26" fmla="*/ 511416 h 7219950"/>
                  <a:gd name="connsiteX27" fmla="*/ 1331149 w 6693029"/>
                  <a:gd name="connsiteY27" fmla="*/ 594188 h 7219950"/>
                  <a:gd name="connsiteX28" fmla="*/ 1366361 w 6693029"/>
                  <a:gd name="connsiteY28" fmla="*/ 617390 h 7219950"/>
                  <a:gd name="connsiteX29" fmla="*/ 1525750 w 6693029"/>
                  <a:gd name="connsiteY29" fmla="*/ 732816 h 7219950"/>
                  <a:gd name="connsiteX30" fmla="*/ 1567420 w 6693029"/>
                  <a:gd name="connsiteY30" fmla="*/ 765693 h 7219950"/>
                  <a:gd name="connsiteX31" fmla="*/ 1673331 w 6693029"/>
                  <a:gd name="connsiteY31" fmla="*/ 850703 h 7219950"/>
                  <a:gd name="connsiteX32" fmla="*/ 1913135 w 6693029"/>
                  <a:gd name="connsiteY32" fmla="*/ 1064633 h 7219950"/>
                  <a:gd name="connsiteX33" fmla="*/ 1960005 w 6693029"/>
                  <a:gd name="connsiteY33" fmla="*/ 1110079 h 7219950"/>
                  <a:gd name="connsiteX34" fmla="*/ 2192470 w 6693029"/>
                  <a:gd name="connsiteY34" fmla="*/ 1351659 h 7219950"/>
                  <a:gd name="connsiteX35" fmla="*/ 2216878 w 6693029"/>
                  <a:gd name="connsiteY35" fmla="*/ 1379821 h 7219950"/>
                  <a:gd name="connsiteX36" fmla="*/ 2429533 w 6693029"/>
                  <a:gd name="connsiteY36" fmla="*/ 1635033 h 7219950"/>
                  <a:gd name="connsiteX37" fmla="*/ 2460169 w 6693029"/>
                  <a:gd name="connsiteY37" fmla="*/ 1673459 h 7219950"/>
                  <a:gd name="connsiteX38" fmla="*/ 2667694 w 6693029"/>
                  <a:gd name="connsiteY38" fmla="*/ 1959627 h 7219950"/>
                  <a:gd name="connsiteX39" fmla="*/ 2708138 w 6693029"/>
                  <a:gd name="connsiteY39" fmla="*/ 2019352 h 7219950"/>
                  <a:gd name="connsiteX40" fmla="*/ 2902922 w 6693029"/>
                  <a:gd name="connsiteY40" fmla="*/ 2327352 h 7219950"/>
                  <a:gd name="connsiteX41" fmla="*/ 2929228 w 6693029"/>
                  <a:gd name="connsiteY41" fmla="*/ 2373050 h 7219950"/>
                  <a:gd name="connsiteX42" fmla="*/ 3104768 w 6693029"/>
                  <a:gd name="connsiteY42" fmla="*/ 2691594 h 7219950"/>
                  <a:gd name="connsiteX43" fmla="*/ 3124214 w 6693029"/>
                  <a:gd name="connsiteY43" fmla="*/ 2728274 h 7219950"/>
                  <a:gd name="connsiteX44" fmla="*/ 3292265 w 6693029"/>
                  <a:gd name="connsiteY44" fmla="*/ 3079530 h 7219950"/>
                  <a:gd name="connsiteX45" fmla="*/ 3324072 w 6693029"/>
                  <a:gd name="connsiteY45" fmla="*/ 3150655 h 7219950"/>
                  <a:gd name="connsiteX46" fmla="*/ 3402295 w 6693029"/>
                  <a:gd name="connsiteY46" fmla="*/ 3340287 h 7219950"/>
                  <a:gd name="connsiteX47" fmla="*/ 3523028 w 6693029"/>
                  <a:gd name="connsiteY47" fmla="*/ 3649390 h 7219950"/>
                  <a:gd name="connsiteX48" fmla="*/ 3588226 w 6693029"/>
                  <a:gd name="connsiteY48" fmla="*/ 3834715 h 7219950"/>
                  <a:gd name="connsiteX49" fmla="*/ 3690185 w 6693029"/>
                  <a:gd name="connsiteY49" fmla="*/ 4152408 h 7219950"/>
                  <a:gd name="connsiteX50" fmla="*/ 3746439 w 6693029"/>
                  <a:gd name="connsiteY50" fmla="*/ 4342973 h 7219950"/>
                  <a:gd name="connsiteX51" fmla="*/ 3837708 w 6693029"/>
                  <a:gd name="connsiteY51" fmla="*/ 4699043 h 7219950"/>
                  <a:gd name="connsiteX52" fmla="*/ 3878936 w 6693029"/>
                  <a:gd name="connsiteY52" fmla="*/ 4869555 h 7219950"/>
                  <a:gd name="connsiteX53" fmla="*/ 3985547 w 6693029"/>
                  <a:gd name="connsiteY53" fmla="*/ 5414963 h 7219950"/>
                  <a:gd name="connsiteX54" fmla="*/ 3083054 w 6693029"/>
                  <a:gd name="connsiteY54" fmla="*/ 5414963 h 7219950"/>
                  <a:gd name="connsiteX55" fmla="*/ 5035630 w 6693029"/>
                  <a:gd name="connsiteY55" fmla="*/ 7219950 h 721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693029" h="7219950">
                    <a:moveTo>
                      <a:pt x="150897" y="75535"/>
                    </a:moveTo>
                    <a:lnTo>
                      <a:pt x="60217" y="55513"/>
                    </a:lnTo>
                    <a:lnTo>
                      <a:pt x="73431" y="57683"/>
                    </a:lnTo>
                    <a:lnTo>
                      <a:pt x="150897" y="75535"/>
                    </a:lnTo>
                    <a:close/>
                    <a:moveTo>
                      <a:pt x="341248" y="124461"/>
                    </a:moveTo>
                    <a:lnTo>
                      <a:pt x="235686" y="95074"/>
                    </a:lnTo>
                    <a:lnTo>
                      <a:pt x="265433" y="101928"/>
                    </a:lnTo>
                    <a:lnTo>
                      <a:pt x="341248" y="124461"/>
                    </a:lnTo>
                    <a:close/>
                    <a:moveTo>
                      <a:pt x="5035630" y="7219950"/>
                    </a:moveTo>
                    <a:lnTo>
                      <a:pt x="6693029" y="5414963"/>
                    </a:lnTo>
                    <a:lnTo>
                      <a:pt x="5790535" y="5414962"/>
                    </a:lnTo>
                    <a:cubicBezTo>
                      <a:pt x="5724303" y="5016494"/>
                      <a:pt x="5637429" y="4633035"/>
                      <a:pt x="5531968" y="4267057"/>
                    </a:cubicBezTo>
                    <a:cubicBezTo>
                      <a:pt x="5400141" y="3809586"/>
                      <a:pt x="5239273" y="3379430"/>
                      <a:pt x="5053379" y="2981422"/>
                    </a:cubicBezTo>
                    <a:cubicBezTo>
                      <a:pt x="4867485" y="2583414"/>
                      <a:pt x="4656565" y="2217555"/>
                      <a:pt x="4424635" y="1888675"/>
                    </a:cubicBezTo>
                    <a:cubicBezTo>
                      <a:pt x="3589686" y="704707"/>
                      <a:pt x="2482447" y="0"/>
                      <a:pt x="1290280" y="0"/>
                    </a:cubicBezTo>
                    <a:lnTo>
                      <a:pt x="0" y="0"/>
                    </a:lnTo>
                    <a:lnTo>
                      <a:pt x="386422" y="137887"/>
                    </a:lnTo>
                    <a:lnTo>
                      <a:pt x="455090" y="158296"/>
                    </a:lnTo>
                    <a:cubicBezTo>
                      <a:pt x="455093" y="158297"/>
                      <a:pt x="455095" y="158298"/>
                      <a:pt x="455098" y="158299"/>
                    </a:cubicBezTo>
                    <a:lnTo>
                      <a:pt x="629131" y="221782"/>
                    </a:lnTo>
                    <a:lnTo>
                      <a:pt x="684600" y="244925"/>
                    </a:lnTo>
                    <a:lnTo>
                      <a:pt x="801564" y="295618"/>
                    </a:lnTo>
                    <a:lnTo>
                      <a:pt x="865276" y="325936"/>
                    </a:lnTo>
                    <a:lnTo>
                      <a:pt x="972969" y="380144"/>
                    </a:lnTo>
                    <a:lnTo>
                      <a:pt x="1036816" y="414338"/>
                    </a:lnTo>
                    <a:lnTo>
                      <a:pt x="1145451" y="476793"/>
                    </a:lnTo>
                    <a:lnTo>
                      <a:pt x="1203493" y="511416"/>
                    </a:lnTo>
                    <a:lnTo>
                      <a:pt x="1331149" y="594188"/>
                    </a:lnTo>
                    <a:lnTo>
                      <a:pt x="1366361" y="617390"/>
                    </a:lnTo>
                    <a:lnTo>
                      <a:pt x="1525750" y="732816"/>
                    </a:lnTo>
                    <a:lnTo>
                      <a:pt x="1567420" y="765693"/>
                    </a:lnTo>
                    <a:lnTo>
                      <a:pt x="1673331" y="850703"/>
                    </a:lnTo>
                    <a:lnTo>
                      <a:pt x="1913135" y="1064633"/>
                    </a:lnTo>
                    <a:lnTo>
                      <a:pt x="1960005" y="1110079"/>
                    </a:lnTo>
                    <a:lnTo>
                      <a:pt x="2192470" y="1351659"/>
                    </a:lnTo>
                    <a:lnTo>
                      <a:pt x="2216878" y="1379821"/>
                    </a:lnTo>
                    <a:lnTo>
                      <a:pt x="2429533" y="1635033"/>
                    </a:lnTo>
                    <a:lnTo>
                      <a:pt x="2460169" y="1673459"/>
                    </a:lnTo>
                    <a:lnTo>
                      <a:pt x="2667694" y="1959627"/>
                    </a:lnTo>
                    <a:lnTo>
                      <a:pt x="2708138" y="2019352"/>
                    </a:lnTo>
                    <a:lnTo>
                      <a:pt x="2902922" y="2327352"/>
                    </a:lnTo>
                    <a:lnTo>
                      <a:pt x="2929228" y="2373050"/>
                    </a:lnTo>
                    <a:lnTo>
                      <a:pt x="3104768" y="2691594"/>
                    </a:lnTo>
                    <a:lnTo>
                      <a:pt x="3124214" y="2728274"/>
                    </a:lnTo>
                    <a:lnTo>
                      <a:pt x="3292265" y="3079530"/>
                    </a:lnTo>
                    <a:lnTo>
                      <a:pt x="3324072" y="3150655"/>
                    </a:lnTo>
                    <a:lnTo>
                      <a:pt x="3402295" y="3340287"/>
                    </a:lnTo>
                    <a:lnTo>
                      <a:pt x="3523028" y="3649390"/>
                    </a:lnTo>
                    <a:lnTo>
                      <a:pt x="3588226" y="3834715"/>
                    </a:lnTo>
                    <a:lnTo>
                      <a:pt x="3690185" y="4152408"/>
                    </a:lnTo>
                    <a:lnTo>
                      <a:pt x="3746439" y="4342973"/>
                    </a:lnTo>
                    <a:lnTo>
                      <a:pt x="3837708" y="4699043"/>
                    </a:lnTo>
                    <a:lnTo>
                      <a:pt x="3878936" y="4869555"/>
                    </a:lnTo>
                    <a:lnTo>
                      <a:pt x="3985547" y="5414963"/>
                    </a:lnTo>
                    <a:lnTo>
                      <a:pt x="3083054" y="5414963"/>
                    </a:lnTo>
                    <a:lnTo>
                      <a:pt x="5035630" y="7219950"/>
                    </a:lnTo>
                    <a:close/>
                  </a:path>
                </a:pathLst>
              </a:custGeom>
              <a:solidFill>
                <a:schemeClr val="bg1">
                  <a:lumMod val="8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20" name="Freeform: Shape 19">
                <a:extLst>
                  <a:ext uri="{FF2B5EF4-FFF2-40B4-BE49-F238E27FC236}">
                    <a16:creationId xmlns:a16="http://schemas.microsoft.com/office/drawing/2014/main" id="{ABF6517C-9D37-4C4D-8265-2A963561D1EE}"/>
                  </a:ext>
                </a:extLst>
              </p:cNvPr>
              <p:cNvSpPr/>
              <p:nvPr/>
            </p:nvSpPr>
            <p:spPr>
              <a:xfrm>
                <a:off x="9027734" y="2478677"/>
                <a:ext cx="641762" cy="778420"/>
              </a:xfrm>
              <a:custGeom>
                <a:avLst/>
                <a:gdLst>
                  <a:gd name="connsiteX0" fmla="*/ 0 w 641762"/>
                  <a:gd name="connsiteY0" fmla="*/ 0 h 778420"/>
                  <a:gd name="connsiteX1" fmla="*/ 512023 w 641762"/>
                  <a:gd name="connsiteY1" fmla="*/ 0 h 778420"/>
                  <a:gd name="connsiteX2" fmla="*/ 641762 w 641762"/>
                  <a:gd name="connsiteY2" fmla="*/ 129739 h 778420"/>
                  <a:gd name="connsiteX3" fmla="*/ 641762 w 641762"/>
                  <a:gd name="connsiteY3" fmla="*/ 648681 h 778420"/>
                  <a:gd name="connsiteX4" fmla="*/ 512023 w 641762"/>
                  <a:gd name="connsiteY4" fmla="*/ 778420 h 778420"/>
                  <a:gd name="connsiteX5" fmla="*/ 0 w 641762"/>
                  <a:gd name="connsiteY5" fmla="*/ 778420 h 77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762" h="778420">
                    <a:moveTo>
                      <a:pt x="0" y="0"/>
                    </a:moveTo>
                    <a:lnTo>
                      <a:pt x="512023" y="0"/>
                    </a:lnTo>
                    <a:cubicBezTo>
                      <a:pt x="583676" y="0"/>
                      <a:pt x="641762" y="58086"/>
                      <a:pt x="641762" y="129739"/>
                    </a:cubicBezTo>
                    <a:lnTo>
                      <a:pt x="641762" y="648681"/>
                    </a:lnTo>
                    <a:cubicBezTo>
                      <a:pt x="641762" y="720334"/>
                      <a:pt x="583676" y="778420"/>
                      <a:pt x="512023" y="778420"/>
                    </a:cubicBezTo>
                    <a:lnTo>
                      <a:pt x="0" y="778420"/>
                    </a:lnTo>
                    <a:close/>
                  </a:path>
                </a:pathLst>
              </a:custGeom>
              <a:solidFill>
                <a:schemeClr val="accent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1" name="Freeform: Shape 20">
                <a:extLst>
                  <a:ext uri="{FF2B5EF4-FFF2-40B4-BE49-F238E27FC236}">
                    <a16:creationId xmlns:a16="http://schemas.microsoft.com/office/drawing/2014/main" id="{7C6760B1-3A93-4A51-9275-B616A42341D6}"/>
                  </a:ext>
                </a:extLst>
              </p:cNvPr>
              <p:cNvSpPr/>
              <p:nvPr/>
            </p:nvSpPr>
            <p:spPr>
              <a:xfrm>
                <a:off x="9027734" y="3257097"/>
                <a:ext cx="641762" cy="778420"/>
              </a:xfrm>
              <a:custGeom>
                <a:avLst/>
                <a:gdLst>
                  <a:gd name="connsiteX0" fmla="*/ 0 w 641762"/>
                  <a:gd name="connsiteY0" fmla="*/ 0 h 778420"/>
                  <a:gd name="connsiteX1" fmla="*/ 512023 w 641762"/>
                  <a:gd name="connsiteY1" fmla="*/ 0 h 778420"/>
                  <a:gd name="connsiteX2" fmla="*/ 641762 w 641762"/>
                  <a:gd name="connsiteY2" fmla="*/ 129739 h 778420"/>
                  <a:gd name="connsiteX3" fmla="*/ 641762 w 641762"/>
                  <a:gd name="connsiteY3" fmla="*/ 648681 h 778420"/>
                  <a:gd name="connsiteX4" fmla="*/ 512023 w 641762"/>
                  <a:gd name="connsiteY4" fmla="*/ 778420 h 778420"/>
                  <a:gd name="connsiteX5" fmla="*/ 0 w 641762"/>
                  <a:gd name="connsiteY5" fmla="*/ 778420 h 77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762" h="778420">
                    <a:moveTo>
                      <a:pt x="0" y="0"/>
                    </a:moveTo>
                    <a:lnTo>
                      <a:pt x="512023" y="0"/>
                    </a:lnTo>
                    <a:cubicBezTo>
                      <a:pt x="583676" y="0"/>
                      <a:pt x="641762" y="58086"/>
                      <a:pt x="641762" y="129739"/>
                    </a:cubicBezTo>
                    <a:lnTo>
                      <a:pt x="641762" y="648681"/>
                    </a:lnTo>
                    <a:cubicBezTo>
                      <a:pt x="641762" y="720334"/>
                      <a:pt x="583676" y="778420"/>
                      <a:pt x="512023" y="778420"/>
                    </a:cubicBezTo>
                    <a:lnTo>
                      <a:pt x="0" y="778420"/>
                    </a:lnTo>
                    <a:close/>
                  </a:path>
                </a:pathLst>
              </a:custGeom>
              <a:solidFill>
                <a:schemeClr val="accent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2" name="Freeform: Shape 21">
                <a:extLst>
                  <a:ext uri="{FF2B5EF4-FFF2-40B4-BE49-F238E27FC236}">
                    <a16:creationId xmlns:a16="http://schemas.microsoft.com/office/drawing/2014/main" id="{B40C7D82-0553-4019-9BB6-8C65EBD83D78}"/>
                  </a:ext>
                </a:extLst>
              </p:cNvPr>
              <p:cNvSpPr/>
              <p:nvPr/>
            </p:nvSpPr>
            <p:spPr>
              <a:xfrm>
                <a:off x="9027734" y="4035518"/>
                <a:ext cx="641762" cy="778420"/>
              </a:xfrm>
              <a:custGeom>
                <a:avLst/>
                <a:gdLst>
                  <a:gd name="connsiteX0" fmla="*/ 0 w 641762"/>
                  <a:gd name="connsiteY0" fmla="*/ 0 h 778420"/>
                  <a:gd name="connsiteX1" fmla="*/ 512023 w 641762"/>
                  <a:gd name="connsiteY1" fmla="*/ 0 h 778420"/>
                  <a:gd name="connsiteX2" fmla="*/ 641762 w 641762"/>
                  <a:gd name="connsiteY2" fmla="*/ 129739 h 778420"/>
                  <a:gd name="connsiteX3" fmla="*/ 641762 w 641762"/>
                  <a:gd name="connsiteY3" fmla="*/ 648681 h 778420"/>
                  <a:gd name="connsiteX4" fmla="*/ 512023 w 641762"/>
                  <a:gd name="connsiteY4" fmla="*/ 778420 h 778420"/>
                  <a:gd name="connsiteX5" fmla="*/ 0 w 641762"/>
                  <a:gd name="connsiteY5" fmla="*/ 778420 h 77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762" h="778420">
                    <a:moveTo>
                      <a:pt x="0" y="0"/>
                    </a:moveTo>
                    <a:lnTo>
                      <a:pt x="512023" y="0"/>
                    </a:lnTo>
                    <a:cubicBezTo>
                      <a:pt x="583676" y="0"/>
                      <a:pt x="641762" y="58086"/>
                      <a:pt x="641762" y="129739"/>
                    </a:cubicBezTo>
                    <a:lnTo>
                      <a:pt x="641762" y="648681"/>
                    </a:lnTo>
                    <a:cubicBezTo>
                      <a:pt x="641762" y="720334"/>
                      <a:pt x="583676" y="778420"/>
                      <a:pt x="512023" y="778420"/>
                    </a:cubicBezTo>
                    <a:lnTo>
                      <a:pt x="0" y="778420"/>
                    </a:lnTo>
                    <a:close/>
                  </a:path>
                </a:pathLst>
              </a:custGeom>
              <a:solidFill>
                <a:schemeClr val="accent4"/>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3" name="Freeform: Shape 22">
                <a:extLst>
                  <a:ext uri="{FF2B5EF4-FFF2-40B4-BE49-F238E27FC236}">
                    <a16:creationId xmlns:a16="http://schemas.microsoft.com/office/drawing/2014/main" id="{9A6CF7A3-097F-4CF3-8A18-75ABA11DD4BF}"/>
                  </a:ext>
                </a:extLst>
              </p:cNvPr>
              <p:cNvSpPr/>
              <p:nvPr/>
            </p:nvSpPr>
            <p:spPr>
              <a:xfrm>
                <a:off x="9027734" y="4813937"/>
                <a:ext cx="641762" cy="778420"/>
              </a:xfrm>
              <a:custGeom>
                <a:avLst/>
                <a:gdLst>
                  <a:gd name="connsiteX0" fmla="*/ 0 w 641762"/>
                  <a:gd name="connsiteY0" fmla="*/ 0 h 778420"/>
                  <a:gd name="connsiteX1" fmla="*/ 512023 w 641762"/>
                  <a:gd name="connsiteY1" fmla="*/ 0 h 778420"/>
                  <a:gd name="connsiteX2" fmla="*/ 641762 w 641762"/>
                  <a:gd name="connsiteY2" fmla="*/ 129739 h 778420"/>
                  <a:gd name="connsiteX3" fmla="*/ 641762 w 641762"/>
                  <a:gd name="connsiteY3" fmla="*/ 648681 h 778420"/>
                  <a:gd name="connsiteX4" fmla="*/ 512023 w 641762"/>
                  <a:gd name="connsiteY4" fmla="*/ 778420 h 778420"/>
                  <a:gd name="connsiteX5" fmla="*/ 0 w 641762"/>
                  <a:gd name="connsiteY5" fmla="*/ 778420 h 77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762" h="778420">
                    <a:moveTo>
                      <a:pt x="0" y="0"/>
                    </a:moveTo>
                    <a:lnTo>
                      <a:pt x="512023" y="0"/>
                    </a:lnTo>
                    <a:cubicBezTo>
                      <a:pt x="583676" y="0"/>
                      <a:pt x="641762" y="58086"/>
                      <a:pt x="641762" y="129739"/>
                    </a:cubicBezTo>
                    <a:lnTo>
                      <a:pt x="641762" y="648681"/>
                    </a:lnTo>
                    <a:cubicBezTo>
                      <a:pt x="641762" y="720334"/>
                      <a:pt x="583676" y="778420"/>
                      <a:pt x="512023" y="778420"/>
                    </a:cubicBezTo>
                    <a:lnTo>
                      <a:pt x="0" y="778420"/>
                    </a:lnTo>
                    <a:close/>
                  </a:path>
                </a:pathLst>
              </a:custGeom>
              <a:solidFill>
                <a:schemeClr val="accent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4" name="TextBox 17">
                <a:extLst>
                  <a:ext uri="{FF2B5EF4-FFF2-40B4-BE49-F238E27FC236}">
                    <a16:creationId xmlns:a16="http://schemas.microsoft.com/office/drawing/2014/main" id="{2B54FDBB-E428-494B-A5E0-21219EAA5E1C}"/>
                  </a:ext>
                </a:extLst>
              </p:cNvPr>
              <p:cNvSpPr txBox="1"/>
              <p:nvPr/>
            </p:nvSpPr>
            <p:spPr>
              <a:xfrm rot="14612489">
                <a:off x="1255195" y="3337269"/>
                <a:ext cx="3213059" cy="523220"/>
              </a:xfrm>
              <a:prstGeom prst="rect">
                <a:avLst/>
              </a:prstGeom>
              <a:noFill/>
            </p:spPr>
            <p:txBody>
              <a:bodyPr spcFirstLastPara="1" wrap="none" numCol="1" rtlCol="0">
                <a:prstTxWarp prst="textArchUp">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Georgia" panose="02040502050405020303" pitchFamily="18" charset="0"/>
                    <a:ea typeface="Cambria" panose="02040503050406030204" pitchFamily="18" charset="0"/>
                  </a:rPr>
                  <a:t>Major Leanings</a:t>
                </a:r>
                <a:endParaRPr lang="en-IN" sz="3600" dirty="0">
                  <a:latin typeface="Georgia" panose="02040502050405020303" pitchFamily="18" charset="0"/>
                  <a:ea typeface="Cambria" panose="02040503050406030204" pitchFamily="18" charset="0"/>
                </a:endParaRPr>
              </a:p>
            </p:txBody>
          </p:sp>
          <p:sp>
            <p:nvSpPr>
              <p:cNvPr id="25" name="TextBox 66">
                <a:extLst>
                  <a:ext uri="{FF2B5EF4-FFF2-40B4-BE49-F238E27FC236}">
                    <a16:creationId xmlns:a16="http://schemas.microsoft.com/office/drawing/2014/main" id="{3E2CD85B-2C3D-4B11-96F7-566F4B38AA96}"/>
                  </a:ext>
                </a:extLst>
              </p:cNvPr>
              <p:cNvSpPr txBox="1"/>
              <p:nvPr/>
            </p:nvSpPr>
            <p:spPr>
              <a:xfrm>
                <a:off x="3673845" y="2541093"/>
                <a:ext cx="4490906"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latin typeface="Georgia Pro Light" panose="02040302050405020303" pitchFamily="18" charset="0"/>
                    <a:ea typeface="Cambria" panose="02040503050406030204" pitchFamily="18" charset="0"/>
                  </a:rPr>
                  <a:t>WEB DATA VALIDATION : Knowledge of referring various websites and validating whether the data represented by them is correct or not.</a:t>
                </a:r>
                <a:endParaRPr lang="en-IN" sz="1400" dirty="0">
                  <a:solidFill>
                    <a:schemeClr val="bg1"/>
                  </a:solidFill>
                  <a:latin typeface="Georgia Pro Light" panose="02040302050405020303" pitchFamily="18" charset="0"/>
                  <a:ea typeface="Cambria" panose="02040503050406030204" pitchFamily="18" charset="0"/>
                </a:endParaRPr>
              </a:p>
            </p:txBody>
          </p:sp>
          <p:sp>
            <p:nvSpPr>
              <p:cNvPr id="26" name="TextBox 67">
                <a:extLst>
                  <a:ext uri="{FF2B5EF4-FFF2-40B4-BE49-F238E27FC236}">
                    <a16:creationId xmlns:a16="http://schemas.microsoft.com/office/drawing/2014/main" id="{0176FDB4-54C5-4B06-A404-5A3D84E4CBE4}"/>
                  </a:ext>
                </a:extLst>
              </p:cNvPr>
              <p:cNvSpPr txBox="1"/>
              <p:nvPr/>
            </p:nvSpPr>
            <p:spPr>
              <a:xfrm>
                <a:off x="4267745" y="3268741"/>
                <a:ext cx="4490907"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latin typeface="Georgia Pro Light" panose="02040302050405020303" pitchFamily="18" charset="0"/>
                    <a:ea typeface="Cambria" panose="02040503050406030204" pitchFamily="18" charset="0"/>
                  </a:rPr>
                  <a:t>FRAMEWORKS and how they can used in actual case studies. How to link them with the available question present in front of us.</a:t>
                </a:r>
                <a:endParaRPr lang="en-IN" sz="1400" dirty="0">
                  <a:solidFill>
                    <a:schemeClr val="bg1"/>
                  </a:solidFill>
                  <a:latin typeface="Georgia Pro Light" panose="02040302050405020303" pitchFamily="18" charset="0"/>
                  <a:ea typeface="Cambria" panose="02040503050406030204" pitchFamily="18" charset="0"/>
                </a:endParaRPr>
              </a:p>
            </p:txBody>
          </p:sp>
          <p:sp>
            <p:nvSpPr>
              <p:cNvPr id="27" name="TextBox 68">
                <a:extLst>
                  <a:ext uri="{FF2B5EF4-FFF2-40B4-BE49-F238E27FC236}">
                    <a16:creationId xmlns:a16="http://schemas.microsoft.com/office/drawing/2014/main" id="{BFE3BE8C-96C8-453F-A457-DCB98FC1BC55}"/>
                  </a:ext>
                </a:extLst>
              </p:cNvPr>
              <p:cNvSpPr txBox="1"/>
              <p:nvPr/>
            </p:nvSpPr>
            <p:spPr>
              <a:xfrm>
                <a:off x="4855266" y="4058175"/>
                <a:ext cx="3551755"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Georgia Pro Light" panose="02040302050405020303" pitchFamily="18" charset="0"/>
                    <a:ea typeface="Cambria" panose="02040503050406030204" pitchFamily="18" charset="0"/>
                  </a:rPr>
                  <a:t>Taking Data from the internet and actually interpreting results and insights from it to help businesses with recommendations.</a:t>
                </a:r>
                <a:endParaRPr lang="en-IN" sz="1400" b="1" dirty="0">
                  <a:solidFill>
                    <a:schemeClr val="bg1"/>
                  </a:solidFill>
                  <a:latin typeface="Georgia Pro Light" panose="02040302050405020303" pitchFamily="18" charset="0"/>
                  <a:ea typeface="Cambria" panose="02040503050406030204" pitchFamily="18" charset="0"/>
                </a:endParaRPr>
              </a:p>
            </p:txBody>
          </p:sp>
          <p:sp>
            <p:nvSpPr>
              <p:cNvPr id="28" name="TextBox 69">
                <a:extLst>
                  <a:ext uri="{FF2B5EF4-FFF2-40B4-BE49-F238E27FC236}">
                    <a16:creationId xmlns:a16="http://schemas.microsoft.com/office/drawing/2014/main" id="{6AE9F8EC-E5E8-4845-87BE-6734E2C93E54}"/>
                  </a:ext>
                </a:extLst>
              </p:cNvPr>
              <p:cNvSpPr txBox="1"/>
              <p:nvPr/>
            </p:nvSpPr>
            <p:spPr>
              <a:xfrm>
                <a:off x="5974249" y="4942611"/>
                <a:ext cx="267154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latin typeface="Georgia Pro Light" panose="02040302050405020303" pitchFamily="18" charset="0"/>
                    <a:ea typeface="Cambria" panose="02040503050406030204" pitchFamily="18" charset="0"/>
                  </a:rPr>
                  <a:t>Team Work and Handling Pressure of close Deadlines.</a:t>
                </a:r>
                <a:endParaRPr lang="en-IN" sz="1400" dirty="0">
                  <a:solidFill>
                    <a:schemeClr val="bg1"/>
                  </a:solidFill>
                  <a:latin typeface="Georgia Pro Light" panose="02040302050405020303" pitchFamily="18" charset="0"/>
                  <a:ea typeface="Cambria" panose="02040503050406030204" pitchFamily="18" charset="0"/>
                </a:endParaRPr>
              </a:p>
            </p:txBody>
          </p:sp>
          <p:sp>
            <p:nvSpPr>
              <p:cNvPr id="29" name="TextBox 70">
                <a:extLst>
                  <a:ext uri="{FF2B5EF4-FFF2-40B4-BE49-F238E27FC236}">
                    <a16:creationId xmlns:a16="http://schemas.microsoft.com/office/drawing/2014/main" id="{2BF5AC1B-3194-498F-8DE2-0AA628BD33D8}"/>
                  </a:ext>
                </a:extLst>
              </p:cNvPr>
              <p:cNvSpPr txBox="1"/>
              <p:nvPr/>
            </p:nvSpPr>
            <p:spPr>
              <a:xfrm>
                <a:off x="8945184" y="2588026"/>
                <a:ext cx="80686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bg1"/>
                    </a:solidFill>
                    <a:effectLst>
                      <a:outerShdw blurRad="38100" dist="38100" dir="2700000" algn="tl">
                        <a:srgbClr val="000000">
                          <a:alpha val="43137"/>
                        </a:srgbClr>
                      </a:outerShdw>
                    </a:effectLst>
                    <a:latin typeface="Georgia Pro Cond" panose="02040506050405020303" pitchFamily="18" charset="0"/>
                    <a:ea typeface="Cambria" panose="02040503050406030204" pitchFamily="18" charset="0"/>
                  </a:rPr>
                  <a:t>01</a:t>
                </a:r>
                <a:endParaRPr lang="en-IN" sz="2800" b="1" dirty="0">
                  <a:solidFill>
                    <a:schemeClr val="bg1"/>
                  </a:solidFill>
                  <a:effectLst>
                    <a:outerShdw blurRad="38100" dist="38100" dir="2700000" algn="tl">
                      <a:srgbClr val="000000">
                        <a:alpha val="43137"/>
                      </a:srgbClr>
                    </a:outerShdw>
                  </a:effectLst>
                  <a:latin typeface="Georgia Pro Cond" panose="02040506050405020303" pitchFamily="18" charset="0"/>
                  <a:ea typeface="Cambria" panose="02040503050406030204" pitchFamily="18" charset="0"/>
                </a:endParaRPr>
              </a:p>
            </p:txBody>
          </p:sp>
          <p:sp>
            <p:nvSpPr>
              <p:cNvPr id="30" name="TextBox 71">
                <a:extLst>
                  <a:ext uri="{FF2B5EF4-FFF2-40B4-BE49-F238E27FC236}">
                    <a16:creationId xmlns:a16="http://schemas.microsoft.com/office/drawing/2014/main" id="{5657789D-EE85-45C9-888D-9E140D6E63D4}"/>
                  </a:ext>
                </a:extLst>
              </p:cNvPr>
              <p:cNvSpPr txBox="1"/>
              <p:nvPr/>
            </p:nvSpPr>
            <p:spPr>
              <a:xfrm>
                <a:off x="8945184" y="3366446"/>
                <a:ext cx="80686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bg1"/>
                    </a:solidFill>
                    <a:effectLst>
                      <a:outerShdw blurRad="38100" dist="38100" dir="2700000" algn="tl">
                        <a:srgbClr val="000000">
                          <a:alpha val="43137"/>
                        </a:srgbClr>
                      </a:outerShdw>
                    </a:effectLst>
                    <a:latin typeface="Georgia Pro Cond" panose="02040506050405020303" pitchFamily="18" charset="0"/>
                    <a:ea typeface="Cambria" panose="02040503050406030204" pitchFamily="18" charset="0"/>
                  </a:rPr>
                  <a:t>02</a:t>
                </a:r>
                <a:endParaRPr lang="en-IN" sz="2800" b="1" dirty="0">
                  <a:solidFill>
                    <a:schemeClr val="bg1"/>
                  </a:solidFill>
                  <a:effectLst>
                    <a:outerShdw blurRad="38100" dist="38100" dir="2700000" algn="tl">
                      <a:srgbClr val="000000">
                        <a:alpha val="43137"/>
                      </a:srgbClr>
                    </a:outerShdw>
                  </a:effectLst>
                  <a:latin typeface="Georgia Pro Cond" panose="02040506050405020303" pitchFamily="18" charset="0"/>
                  <a:ea typeface="Cambria" panose="02040503050406030204" pitchFamily="18" charset="0"/>
                </a:endParaRPr>
              </a:p>
            </p:txBody>
          </p:sp>
          <p:sp>
            <p:nvSpPr>
              <p:cNvPr id="31" name="TextBox 72">
                <a:extLst>
                  <a:ext uri="{FF2B5EF4-FFF2-40B4-BE49-F238E27FC236}">
                    <a16:creationId xmlns:a16="http://schemas.microsoft.com/office/drawing/2014/main" id="{BEE70E7C-C5FB-49FF-8410-8F32859866A1}"/>
                  </a:ext>
                </a:extLst>
              </p:cNvPr>
              <p:cNvSpPr txBox="1"/>
              <p:nvPr/>
            </p:nvSpPr>
            <p:spPr>
              <a:xfrm>
                <a:off x="8945184" y="4140210"/>
                <a:ext cx="80686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bg1"/>
                    </a:solidFill>
                    <a:effectLst>
                      <a:outerShdw blurRad="38100" dist="38100" dir="2700000" algn="tl">
                        <a:srgbClr val="000000">
                          <a:alpha val="43137"/>
                        </a:srgbClr>
                      </a:outerShdw>
                    </a:effectLst>
                    <a:latin typeface="Georgia Pro Cond" panose="02040506050405020303" pitchFamily="18" charset="0"/>
                    <a:ea typeface="Cambria" panose="02040503050406030204" pitchFamily="18" charset="0"/>
                  </a:rPr>
                  <a:t>03</a:t>
                </a:r>
                <a:endParaRPr lang="en-IN" sz="2800" b="1" dirty="0">
                  <a:solidFill>
                    <a:schemeClr val="bg1"/>
                  </a:solidFill>
                  <a:effectLst>
                    <a:outerShdw blurRad="38100" dist="38100" dir="2700000" algn="tl">
                      <a:srgbClr val="000000">
                        <a:alpha val="43137"/>
                      </a:srgbClr>
                    </a:outerShdw>
                  </a:effectLst>
                  <a:latin typeface="Georgia Pro Cond" panose="02040506050405020303" pitchFamily="18" charset="0"/>
                  <a:ea typeface="Cambria" panose="02040503050406030204" pitchFamily="18" charset="0"/>
                </a:endParaRPr>
              </a:p>
            </p:txBody>
          </p:sp>
          <p:sp>
            <p:nvSpPr>
              <p:cNvPr id="32" name="TextBox 73">
                <a:extLst>
                  <a:ext uri="{FF2B5EF4-FFF2-40B4-BE49-F238E27FC236}">
                    <a16:creationId xmlns:a16="http://schemas.microsoft.com/office/drawing/2014/main" id="{453828E9-B430-4650-8695-75ED32E7927C}"/>
                  </a:ext>
                </a:extLst>
              </p:cNvPr>
              <p:cNvSpPr txBox="1"/>
              <p:nvPr/>
            </p:nvSpPr>
            <p:spPr>
              <a:xfrm>
                <a:off x="8945184" y="4923284"/>
                <a:ext cx="80686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bg1"/>
                    </a:solidFill>
                    <a:effectLst>
                      <a:outerShdw blurRad="38100" dist="38100" dir="2700000" algn="tl">
                        <a:srgbClr val="000000">
                          <a:alpha val="43137"/>
                        </a:srgbClr>
                      </a:outerShdw>
                    </a:effectLst>
                    <a:latin typeface="Georgia Pro Cond" panose="02040506050405020303" pitchFamily="18" charset="0"/>
                    <a:ea typeface="Cambria" panose="02040503050406030204" pitchFamily="18" charset="0"/>
                  </a:rPr>
                  <a:t>04</a:t>
                </a:r>
                <a:endParaRPr lang="en-IN" sz="2800" b="1" dirty="0">
                  <a:solidFill>
                    <a:schemeClr val="bg1"/>
                  </a:solidFill>
                  <a:effectLst>
                    <a:outerShdw blurRad="38100" dist="38100" dir="2700000" algn="tl">
                      <a:srgbClr val="000000">
                        <a:alpha val="43137"/>
                      </a:srgbClr>
                    </a:outerShdw>
                  </a:effectLst>
                  <a:latin typeface="Georgia Pro Cond" panose="02040506050405020303" pitchFamily="18" charset="0"/>
                  <a:ea typeface="Cambria" panose="02040503050406030204" pitchFamily="18" charset="0"/>
                </a:endParaRPr>
              </a:p>
            </p:txBody>
          </p:sp>
        </p:grpSp>
      </p:grpSp>
      <p:sp>
        <p:nvSpPr>
          <p:cNvPr id="5" name="Rectangle 4">
            <a:extLst>
              <a:ext uri="{FF2B5EF4-FFF2-40B4-BE49-F238E27FC236}">
                <a16:creationId xmlns:a16="http://schemas.microsoft.com/office/drawing/2014/main" id="{3556019F-AFE1-47B6-81D4-AF43A1B9DFC5}"/>
              </a:ext>
            </a:extLst>
          </p:cNvPr>
          <p:cNvSpPr/>
          <p:nvPr/>
        </p:nvSpPr>
        <p:spPr>
          <a:xfrm>
            <a:off x="3165033" y="300786"/>
            <a:ext cx="5904180" cy="95410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dirty="0">
                <a:solidFill>
                  <a:srgbClr val="000000"/>
                </a:solidFill>
                <a:latin typeface="Georgia" panose="02040502050405020303" pitchFamily="18" charset="0"/>
                <a:ea typeface="Cambria" panose="02040503050406030204" pitchFamily="18" charset="0"/>
              </a:rPr>
              <a:t>WHAT WE ARE TAKING WITH US</a:t>
            </a:r>
          </a:p>
          <a:p>
            <a:pPr algn="ctr"/>
            <a:r>
              <a:rPr lang="en-IN" sz="2800" dirty="0">
                <a:solidFill>
                  <a:srgbClr val="000000"/>
                </a:solidFill>
                <a:latin typeface="Georgia" panose="02040502050405020303" pitchFamily="18" charset="0"/>
                <a:ea typeface="Cambria" panose="02040503050406030204" pitchFamily="18" charset="0"/>
              </a:rPr>
              <a:t> AFTER THIS PROJECT?</a:t>
            </a:r>
          </a:p>
        </p:txBody>
      </p:sp>
      <p:grpSp>
        <p:nvGrpSpPr>
          <p:cNvPr id="6" name="Group 5">
            <a:extLst>
              <a:ext uri="{FF2B5EF4-FFF2-40B4-BE49-F238E27FC236}">
                <a16:creationId xmlns:a16="http://schemas.microsoft.com/office/drawing/2014/main" id="{06739DDB-DC31-4CB5-BD2C-D5DD7570DE72}"/>
              </a:ext>
            </a:extLst>
          </p:cNvPr>
          <p:cNvGrpSpPr/>
          <p:nvPr/>
        </p:nvGrpSpPr>
        <p:grpSpPr>
          <a:xfrm>
            <a:off x="5316606" y="1200651"/>
            <a:ext cx="1558798" cy="23226"/>
            <a:chOff x="10866255" y="8448874"/>
            <a:chExt cx="2738812" cy="73150"/>
          </a:xfrm>
        </p:grpSpPr>
        <p:sp>
          <p:nvSpPr>
            <p:cNvPr id="7" name="Rectangle 6">
              <a:extLst>
                <a:ext uri="{FF2B5EF4-FFF2-40B4-BE49-F238E27FC236}">
                  <a16:creationId xmlns:a16="http://schemas.microsoft.com/office/drawing/2014/main" id="{158AA5D6-1E8D-4763-A925-1EDEEC7BDA1F}"/>
                </a:ext>
              </a:extLst>
            </p:cNvPr>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p>
          </p:txBody>
        </p:sp>
        <p:sp>
          <p:nvSpPr>
            <p:cNvPr id="8" name="Rectangle 7">
              <a:extLst>
                <a:ext uri="{FF2B5EF4-FFF2-40B4-BE49-F238E27FC236}">
                  <a16:creationId xmlns:a16="http://schemas.microsoft.com/office/drawing/2014/main" id="{AE24A276-EC36-4D33-A9CC-0C7E7C3D2FBF}"/>
                </a:ext>
              </a:extLst>
            </p:cNvPr>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p>
          </p:txBody>
        </p:sp>
        <p:sp>
          <p:nvSpPr>
            <p:cNvPr id="9" name="Rectangle 8">
              <a:extLst>
                <a:ext uri="{FF2B5EF4-FFF2-40B4-BE49-F238E27FC236}">
                  <a16:creationId xmlns:a16="http://schemas.microsoft.com/office/drawing/2014/main" id="{8D28B15C-4798-420D-8AA1-BC86F383F2A7}"/>
                </a:ext>
              </a:extLst>
            </p:cNvPr>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p>
          </p:txBody>
        </p:sp>
        <p:sp>
          <p:nvSpPr>
            <p:cNvPr id="10" name="Rectangle 9">
              <a:extLst>
                <a:ext uri="{FF2B5EF4-FFF2-40B4-BE49-F238E27FC236}">
                  <a16:creationId xmlns:a16="http://schemas.microsoft.com/office/drawing/2014/main" id="{0E798EF8-4442-4C28-8FA9-29310B5760D4}"/>
                </a:ext>
              </a:extLst>
            </p:cNvPr>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p>
          </p:txBody>
        </p:sp>
        <p:sp>
          <p:nvSpPr>
            <p:cNvPr id="11" name="Rectangle 10">
              <a:extLst>
                <a:ext uri="{FF2B5EF4-FFF2-40B4-BE49-F238E27FC236}">
                  <a16:creationId xmlns:a16="http://schemas.microsoft.com/office/drawing/2014/main" id="{3F84FE69-E821-44E4-BB38-26DDE289BD30}"/>
                </a:ext>
              </a:extLst>
            </p:cNvPr>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p>
          </p:txBody>
        </p:sp>
        <p:sp>
          <p:nvSpPr>
            <p:cNvPr id="12" name="Rectangle 11">
              <a:extLst>
                <a:ext uri="{FF2B5EF4-FFF2-40B4-BE49-F238E27FC236}">
                  <a16:creationId xmlns:a16="http://schemas.microsoft.com/office/drawing/2014/main" id="{AA139984-8049-49B0-B175-FE9608B7D70B}"/>
                </a:ext>
              </a:extLst>
            </p:cNvPr>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p>
          </p:txBody>
        </p:sp>
      </p:grpSp>
    </p:spTree>
    <p:extLst>
      <p:ext uri="{BB962C8B-B14F-4D97-AF65-F5344CB8AC3E}">
        <p14:creationId xmlns:p14="http://schemas.microsoft.com/office/powerpoint/2010/main" val="3965315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4B12-ED6F-A2F0-EAE7-1D79990E03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9C0BBF-A894-4A83-688E-421B389CF59E}"/>
              </a:ext>
            </a:extLst>
          </p:cNvPr>
          <p:cNvSpPr>
            <a:spLocks noGrp="1"/>
          </p:cNvSpPr>
          <p:nvPr>
            <p:ph idx="1"/>
          </p:nvPr>
        </p:nvSpPr>
        <p:spPr/>
        <p:txBody>
          <a:bodyPr/>
          <a:lstStyle/>
          <a:p>
            <a:endParaRPr lang="en-IN"/>
          </a:p>
        </p:txBody>
      </p:sp>
      <p:pic>
        <p:nvPicPr>
          <p:cNvPr id="1026" name="Picture 2" descr="Best Any Questions PowerPoint Template For Presentation">
            <a:extLst>
              <a:ext uri="{FF2B5EF4-FFF2-40B4-BE49-F238E27FC236}">
                <a16:creationId xmlns:a16="http://schemas.microsoft.com/office/drawing/2014/main" id="{45729AF7-0581-DA2E-2817-FAD6B50ED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F007AC-1AC0-D821-487D-5E26977559F8}"/>
              </a:ext>
            </a:extLst>
          </p:cNvPr>
          <p:cNvSpPr txBox="1"/>
          <p:nvPr/>
        </p:nvSpPr>
        <p:spPr>
          <a:xfrm>
            <a:off x="6313932" y="3570732"/>
            <a:ext cx="5745546" cy="584775"/>
          </a:xfrm>
          <a:prstGeom prst="rect">
            <a:avLst/>
          </a:prstGeom>
          <a:solidFill>
            <a:schemeClr val="bg1"/>
          </a:solidFill>
        </p:spPr>
        <p:txBody>
          <a:bodyPr wrap="square" rtlCol="0">
            <a:spAutoFit/>
          </a:bodyPr>
          <a:lstStyle/>
          <a:p>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This is the END of our Presentation.</a:t>
            </a:r>
          </a:p>
          <a:p>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And your turn to ask us anything related to the Case Study</a:t>
            </a:r>
            <a:endParaRPr lang="en-IN"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1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1B2B-7258-A106-EA1E-6048B898CE6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E0C0342-399F-4830-A520-8CDFFA457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7064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587C7CF-01CD-DCDF-28B3-D73BFA8EA5A2}"/>
              </a:ext>
            </a:extLst>
          </p:cNvPr>
          <p:cNvCxnSpPr/>
          <p:nvPr/>
        </p:nvCxnSpPr>
        <p:spPr>
          <a:xfrm>
            <a:off x="7785265" y="5158898"/>
            <a:ext cx="3564835" cy="0"/>
          </a:xfrm>
          <a:prstGeom prst="line">
            <a:avLst/>
          </a:prstGeom>
          <a:ln w="19050">
            <a:solidFill>
              <a:schemeClr val="bg1"/>
            </a:solidFill>
            <a:prstDash val="dashDot"/>
          </a:ln>
        </p:spPr>
        <p:style>
          <a:lnRef idx="1">
            <a:schemeClr val="dk1"/>
          </a:lnRef>
          <a:fillRef idx="0">
            <a:schemeClr val="dk1"/>
          </a:fillRef>
          <a:effectRef idx="0">
            <a:schemeClr val="dk1"/>
          </a:effectRef>
          <a:fontRef idx="minor">
            <a:schemeClr val="tx1"/>
          </a:fontRef>
        </p:style>
      </p:cxnSp>
      <p:sp>
        <p:nvSpPr>
          <p:cNvPr id="5" name="Rectangle 2053">
            <a:extLst>
              <a:ext uri="{FF2B5EF4-FFF2-40B4-BE49-F238E27FC236}">
                <a16:creationId xmlns:a16="http://schemas.microsoft.com/office/drawing/2014/main" id="{C2704ECB-F5E3-60FA-5B83-76B4C33FE84F}"/>
              </a:ext>
            </a:extLst>
          </p:cNvPr>
          <p:cNvSpPr/>
          <p:nvPr/>
        </p:nvSpPr>
        <p:spPr>
          <a:xfrm>
            <a:off x="770313" y="4820332"/>
            <a:ext cx="9351950" cy="1997755"/>
          </a:xfrm>
          <a:custGeom>
            <a:avLst/>
            <a:gdLst>
              <a:gd name="connsiteX0" fmla="*/ 0 w 10621618"/>
              <a:gd name="connsiteY0" fmla="*/ 0 h 2835438"/>
              <a:gd name="connsiteX1" fmla="*/ 10621618 w 10621618"/>
              <a:gd name="connsiteY1" fmla="*/ 0 h 2835438"/>
              <a:gd name="connsiteX2" fmla="*/ 10621618 w 10621618"/>
              <a:gd name="connsiteY2" fmla="*/ 2835438 h 2835438"/>
              <a:gd name="connsiteX3" fmla="*/ 0 w 10621618"/>
              <a:gd name="connsiteY3" fmla="*/ 2835438 h 2835438"/>
              <a:gd name="connsiteX4" fmla="*/ 0 w 10621618"/>
              <a:gd name="connsiteY4" fmla="*/ 0 h 2835438"/>
              <a:gd name="connsiteX0" fmla="*/ 0 w 10621618"/>
              <a:gd name="connsiteY0" fmla="*/ 0 h 2835438"/>
              <a:gd name="connsiteX1" fmla="*/ 8164168 w 10621618"/>
              <a:gd name="connsiteY1" fmla="*/ 1104900 h 2835438"/>
              <a:gd name="connsiteX2" fmla="*/ 10621618 w 10621618"/>
              <a:gd name="connsiteY2" fmla="*/ 2835438 h 2835438"/>
              <a:gd name="connsiteX3" fmla="*/ 0 w 10621618"/>
              <a:gd name="connsiteY3" fmla="*/ 2835438 h 2835438"/>
              <a:gd name="connsiteX4" fmla="*/ 0 w 10621618"/>
              <a:gd name="connsiteY4" fmla="*/ 0 h 2835438"/>
              <a:gd name="connsiteX0" fmla="*/ 0 w 10621618"/>
              <a:gd name="connsiteY0" fmla="*/ 0 h 2835438"/>
              <a:gd name="connsiteX1" fmla="*/ 7821268 w 10621618"/>
              <a:gd name="connsiteY1" fmla="*/ 1123950 h 2835438"/>
              <a:gd name="connsiteX2" fmla="*/ 10621618 w 10621618"/>
              <a:gd name="connsiteY2" fmla="*/ 2835438 h 2835438"/>
              <a:gd name="connsiteX3" fmla="*/ 0 w 10621618"/>
              <a:gd name="connsiteY3" fmla="*/ 2835438 h 2835438"/>
              <a:gd name="connsiteX4" fmla="*/ 0 w 10621618"/>
              <a:gd name="connsiteY4" fmla="*/ 0 h 2835438"/>
              <a:gd name="connsiteX0" fmla="*/ 952500 w 10621618"/>
              <a:gd name="connsiteY0" fmla="*/ 457200 h 1711488"/>
              <a:gd name="connsiteX1" fmla="*/ 7821268 w 10621618"/>
              <a:gd name="connsiteY1" fmla="*/ 0 h 1711488"/>
              <a:gd name="connsiteX2" fmla="*/ 10621618 w 10621618"/>
              <a:gd name="connsiteY2" fmla="*/ 1711488 h 1711488"/>
              <a:gd name="connsiteX3" fmla="*/ 0 w 10621618"/>
              <a:gd name="connsiteY3" fmla="*/ 1711488 h 1711488"/>
              <a:gd name="connsiteX4" fmla="*/ 952500 w 10621618"/>
              <a:gd name="connsiteY4" fmla="*/ 457200 h 1711488"/>
              <a:gd name="connsiteX0" fmla="*/ 952500 w 10621618"/>
              <a:gd name="connsiteY0" fmla="*/ 457200 h 1711488"/>
              <a:gd name="connsiteX1" fmla="*/ 7821268 w 10621618"/>
              <a:gd name="connsiteY1" fmla="*/ 0 h 1711488"/>
              <a:gd name="connsiteX2" fmla="*/ 10621618 w 10621618"/>
              <a:gd name="connsiteY2" fmla="*/ 1711488 h 1711488"/>
              <a:gd name="connsiteX3" fmla="*/ 0 w 10621618"/>
              <a:gd name="connsiteY3" fmla="*/ 1711488 h 1711488"/>
              <a:gd name="connsiteX4" fmla="*/ 952500 w 10621618"/>
              <a:gd name="connsiteY4" fmla="*/ 457200 h 1711488"/>
              <a:gd name="connsiteX0" fmla="*/ 952500 w 10621618"/>
              <a:gd name="connsiteY0" fmla="*/ 556030 h 1810318"/>
              <a:gd name="connsiteX1" fmla="*/ 7821268 w 10621618"/>
              <a:gd name="connsiteY1" fmla="*/ 98830 h 1810318"/>
              <a:gd name="connsiteX2" fmla="*/ 10621618 w 10621618"/>
              <a:gd name="connsiteY2" fmla="*/ 1810318 h 1810318"/>
              <a:gd name="connsiteX3" fmla="*/ 0 w 10621618"/>
              <a:gd name="connsiteY3" fmla="*/ 1810318 h 1810318"/>
              <a:gd name="connsiteX4" fmla="*/ 952500 w 10621618"/>
              <a:gd name="connsiteY4" fmla="*/ 556030 h 1810318"/>
              <a:gd name="connsiteX0" fmla="*/ 0 w 9669118"/>
              <a:gd name="connsiteY0" fmla="*/ 556030 h 1810318"/>
              <a:gd name="connsiteX1" fmla="*/ 6868768 w 9669118"/>
              <a:gd name="connsiteY1" fmla="*/ 98830 h 1810318"/>
              <a:gd name="connsiteX2" fmla="*/ 9669118 w 9669118"/>
              <a:gd name="connsiteY2" fmla="*/ 1810318 h 1810318"/>
              <a:gd name="connsiteX3" fmla="*/ 2000250 w 9669118"/>
              <a:gd name="connsiteY3" fmla="*/ 1810318 h 1810318"/>
              <a:gd name="connsiteX4" fmla="*/ 0 w 9669118"/>
              <a:gd name="connsiteY4" fmla="*/ 556030 h 1810318"/>
              <a:gd name="connsiteX0" fmla="*/ 0 w 9669118"/>
              <a:gd name="connsiteY0" fmla="*/ 556030 h 1810318"/>
              <a:gd name="connsiteX1" fmla="*/ 6868768 w 9669118"/>
              <a:gd name="connsiteY1" fmla="*/ 98830 h 1810318"/>
              <a:gd name="connsiteX2" fmla="*/ 9669118 w 9669118"/>
              <a:gd name="connsiteY2" fmla="*/ 1810318 h 1810318"/>
              <a:gd name="connsiteX3" fmla="*/ 2247900 w 9669118"/>
              <a:gd name="connsiteY3" fmla="*/ 1810318 h 1810318"/>
              <a:gd name="connsiteX4" fmla="*/ 0 w 9669118"/>
              <a:gd name="connsiteY4" fmla="*/ 556030 h 1810318"/>
              <a:gd name="connsiteX0" fmla="*/ 0 w 9707218"/>
              <a:gd name="connsiteY0" fmla="*/ 556030 h 1810318"/>
              <a:gd name="connsiteX1" fmla="*/ 6906868 w 9707218"/>
              <a:gd name="connsiteY1" fmla="*/ 98830 h 1810318"/>
              <a:gd name="connsiteX2" fmla="*/ 9707218 w 9707218"/>
              <a:gd name="connsiteY2" fmla="*/ 1810318 h 1810318"/>
              <a:gd name="connsiteX3" fmla="*/ 2286000 w 9707218"/>
              <a:gd name="connsiteY3" fmla="*/ 1810318 h 1810318"/>
              <a:gd name="connsiteX4" fmla="*/ 0 w 9707218"/>
              <a:gd name="connsiteY4" fmla="*/ 556030 h 1810318"/>
              <a:gd name="connsiteX0" fmla="*/ 0 w 9707218"/>
              <a:gd name="connsiteY0" fmla="*/ 556030 h 1810318"/>
              <a:gd name="connsiteX1" fmla="*/ 6811618 w 9707218"/>
              <a:gd name="connsiteY1" fmla="*/ 98830 h 1810318"/>
              <a:gd name="connsiteX2" fmla="*/ 9707218 w 9707218"/>
              <a:gd name="connsiteY2" fmla="*/ 1810318 h 1810318"/>
              <a:gd name="connsiteX3" fmla="*/ 2286000 w 9707218"/>
              <a:gd name="connsiteY3" fmla="*/ 1810318 h 1810318"/>
              <a:gd name="connsiteX4" fmla="*/ 0 w 9707218"/>
              <a:gd name="connsiteY4" fmla="*/ 556030 h 1810318"/>
              <a:gd name="connsiteX0" fmla="*/ 0 w 9707218"/>
              <a:gd name="connsiteY0" fmla="*/ 556030 h 1810318"/>
              <a:gd name="connsiteX1" fmla="*/ 6811618 w 9707218"/>
              <a:gd name="connsiteY1" fmla="*/ 98830 h 1810318"/>
              <a:gd name="connsiteX2" fmla="*/ 9707218 w 9707218"/>
              <a:gd name="connsiteY2" fmla="*/ 1810318 h 1810318"/>
              <a:gd name="connsiteX3" fmla="*/ 2286000 w 9707218"/>
              <a:gd name="connsiteY3" fmla="*/ 1810318 h 1810318"/>
              <a:gd name="connsiteX4" fmla="*/ 0 w 9707218"/>
              <a:gd name="connsiteY4" fmla="*/ 556030 h 1810318"/>
              <a:gd name="connsiteX0" fmla="*/ 0 w 9821518"/>
              <a:gd name="connsiteY0" fmla="*/ 556030 h 1829368"/>
              <a:gd name="connsiteX1" fmla="*/ 6811618 w 9821518"/>
              <a:gd name="connsiteY1" fmla="*/ 98830 h 1829368"/>
              <a:gd name="connsiteX2" fmla="*/ 9821518 w 9821518"/>
              <a:gd name="connsiteY2" fmla="*/ 1829368 h 1829368"/>
              <a:gd name="connsiteX3" fmla="*/ 2286000 w 9821518"/>
              <a:gd name="connsiteY3" fmla="*/ 1810318 h 1829368"/>
              <a:gd name="connsiteX4" fmla="*/ 0 w 9821518"/>
              <a:gd name="connsiteY4" fmla="*/ 556030 h 1829368"/>
              <a:gd name="connsiteX0" fmla="*/ 0 w 9821518"/>
              <a:gd name="connsiteY0" fmla="*/ 548352 h 1821690"/>
              <a:gd name="connsiteX1" fmla="*/ 6792568 w 9821518"/>
              <a:gd name="connsiteY1" fmla="*/ 110202 h 1821690"/>
              <a:gd name="connsiteX2" fmla="*/ 9821518 w 9821518"/>
              <a:gd name="connsiteY2" fmla="*/ 1821690 h 1821690"/>
              <a:gd name="connsiteX3" fmla="*/ 2286000 w 9821518"/>
              <a:gd name="connsiteY3" fmla="*/ 1802640 h 1821690"/>
              <a:gd name="connsiteX4" fmla="*/ 0 w 9821518"/>
              <a:gd name="connsiteY4" fmla="*/ 548352 h 1821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1518" h="1821690">
                <a:moveTo>
                  <a:pt x="0" y="548352"/>
                </a:moveTo>
                <a:cubicBezTo>
                  <a:pt x="1984789" y="-461298"/>
                  <a:pt x="4502979" y="262602"/>
                  <a:pt x="6792568" y="110202"/>
                </a:cubicBezTo>
                <a:cubicBezTo>
                  <a:pt x="7929218" y="661648"/>
                  <a:pt x="8856318" y="1251194"/>
                  <a:pt x="9821518" y="1821690"/>
                </a:cubicBezTo>
                <a:lnTo>
                  <a:pt x="2286000" y="1802640"/>
                </a:lnTo>
                <a:lnTo>
                  <a:pt x="0" y="548352"/>
                </a:lnTo>
                <a:close/>
              </a:path>
            </a:pathLst>
          </a:custGeom>
          <a:gradFill flip="none" rotWithShape="1">
            <a:gsLst>
              <a:gs pos="0">
                <a:srgbClr val="9A9FA2">
                  <a:shade val="30000"/>
                  <a:satMod val="115000"/>
                </a:srgbClr>
              </a:gs>
              <a:gs pos="50000">
                <a:srgbClr val="9A9FA2">
                  <a:shade val="67500"/>
                  <a:satMod val="115000"/>
                  <a:alpha val="49000"/>
                </a:srgbClr>
              </a:gs>
              <a:gs pos="100000">
                <a:srgbClr val="9A9FA2">
                  <a:shade val="100000"/>
                  <a:satMod val="115000"/>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626D1218-3C9D-D8B7-E291-524240B92DF5}"/>
              </a:ext>
            </a:extLst>
          </p:cNvPr>
          <p:cNvGrpSpPr/>
          <p:nvPr/>
        </p:nvGrpSpPr>
        <p:grpSpPr>
          <a:xfrm>
            <a:off x="0" y="1141335"/>
            <a:ext cx="8589399" cy="4390373"/>
            <a:chOff x="99703" y="698975"/>
            <a:chExt cx="8280846" cy="4232661"/>
          </a:xfrm>
        </p:grpSpPr>
        <p:sp>
          <p:nvSpPr>
            <p:cNvPr id="7" name="Freeform 2">
              <a:extLst>
                <a:ext uri="{FF2B5EF4-FFF2-40B4-BE49-F238E27FC236}">
                  <a16:creationId xmlns:a16="http://schemas.microsoft.com/office/drawing/2014/main" id="{102DA69C-ED0A-7297-1B9C-BCC5AB303EF3}"/>
                </a:ext>
              </a:extLst>
            </p:cNvPr>
            <p:cNvSpPr/>
            <p:nvPr/>
          </p:nvSpPr>
          <p:spPr>
            <a:xfrm>
              <a:off x="2857963" y="1253625"/>
              <a:ext cx="4542871" cy="860033"/>
            </a:xfrm>
            <a:custGeom>
              <a:avLst/>
              <a:gdLst>
                <a:gd name="connsiteX0" fmla="*/ 5827514 w 6794924"/>
                <a:gd name="connsiteY0" fmla="*/ 0 h 993250"/>
                <a:gd name="connsiteX1" fmla="*/ 6311219 w 6794924"/>
                <a:gd name="connsiteY1" fmla="*/ 0 h 993250"/>
                <a:gd name="connsiteX2" fmla="*/ 6794924 w 6794924"/>
                <a:gd name="connsiteY2" fmla="*/ 496625 h 993250"/>
                <a:gd name="connsiteX3" fmla="*/ 6311219 w 6794924"/>
                <a:gd name="connsiteY3" fmla="*/ 993250 h 993250"/>
                <a:gd name="connsiteX4" fmla="*/ 5827514 w 6794924"/>
                <a:gd name="connsiteY4" fmla="*/ 993249 h 993250"/>
                <a:gd name="connsiteX5" fmla="*/ 0 w 6794924"/>
                <a:gd name="connsiteY5" fmla="*/ 993249 h 993250"/>
                <a:gd name="connsiteX6" fmla="*/ 0 w 6794924"/>
                <a:gd name="connsiteY6" fmla="*/ 1 h 993250"/>
                <a:gd name="connsiteX7" fmla="*/ 5827514 w 6794924"/>
                <a:gd name="connsiteY7" fmla="*/ 1 h 99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4924" h="993250">
                  <a:moveTo>
                    <a:pt x="5827514" y="0"/>
                  </a:moveTo>
                  <a:lnTo>
                    <a:pt x="6311219" y="0"/>
                  </a:lnTo>
                  <a:cubicBezTo>
                    <a:pt x="6578362" y="0"/>
                    <a:pt x="6794924" y="222347"/>
                    <a:pt x="6794924" y="496625"/>
                  </a:cubicBezTo>
                  <a:cubicBezTo>
                    <a:pt x="6794924" y="770903"/>
                    <a:pt x="6578362" y="993250"/>
                    <a:pt x="6311219" y="993250"/>
                  </a:cubicBezTo>
                  <a:lnTo>
                    <a:pt x="5827514" y="993249"/>
                  </a:lnTo>
                  <a:lnTo>
                    <a:pt x="0" y="993249"/>
                  </a:lnTo>
                  <a:lnTo>
                    <a:pt x="0" y="1"/>
                  </a:lnTo>
                  <a:lnTo>
                    <a:pt x="5827514" y="1"/>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3">
              <a:extLst>
                <a:ext uri="{FF2B5EF4-FFF2-40B4-BE49-F238E27FC236}">
                  <a16:creationId xmlns:a16="http://schemas.microsoft.com/office/drawing/2014/main" id="{C807BB0C-FA78-4AA0-8577-EA59540AF8D5}"/>
                </a:ext>
              </a:extLst>
            </p:cNvPr>
            <p:cNvSpPr/>
            <p:nvPr/>
          </p:nvSpPr>
          <p:spPr>
            <a:xfrm>
              <a:off x="2857963" y="2090708"/>
              <a:ext cx="5200218" cy="860033"/>
            </a:xfrm>
            <a:custGeom>
              <a:avLst/>
              <a:gdLst>
                <a:gd name="connsiteX0" fmla="*/ 5827514 w 6794924"/>
                <a:gd name="connsiteY0" fmla="*/ 0 h 993250"/>
                <a:gd name="connsiteX1" fmla="*/ 6311219 w 6794924"/>
                <a:gd name="connsiteY1" fmla="*/ 0 h 993250"/>
                <a:gd name="connsiteX2" fmla="*/ 6794924 w 6794924"/>
                <a:gd name="connsiteY2" fmla="*/ 496625 h 993250"/>
                <a:gd name="connsiteX3" fmla="*/ 6311219 w 6794924"/>
                <a:gd name="connsiteY3" fmla="*/ 993250 h 993250"/>
                <a:gd name="connsiteX4" fmla="*/ 5827514 w 6794924"/>
                <a:gd name="connsiteY4" fmla="*/ 993249 h 993250"/>
                <a:gd name="connsiteX5" fmla="*/ 0 w 6794924"/>
                <a:gd name="connsiteY5" fmla="*/ 993249 h 993250"/>
                <a:gd name="connsiteX6" fmla="*/ 0 w 6794924"/>
                <a:gd name="connsiteY6" fmla="*/ 1 h 993250"/>
                <a:gd name="connsiteX7" fmla="*/ 5827514 w 6794924"/>
                <a:gd name="connsiteY7" fmla="*/ 1 h 99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4924" h="993250">
                  <a:moveTo>
                    <a:pt x="5827514" y="0"/>
                  </a:moveTo>
                  <a:lnTo>
                    <a:pt x="6311219" y="0"/>
                  </a:lnTo>
                  <a:cubicBezTo>
                    <a:pt x="6578362" y="0"/>
                    <a:pt x="6794924" y="222347"/>
                    <a:pt x="6794924" y="496625"/>
                  </a:cubicBezTo>
                  <a:cubicBezTo>
                    <a:pt x="6794924" y="770903"/>
                    <a:pt x="6578362" y="993250"/>
                    <a:pt x="6311219" y="993250"/>
                  </a:cubicBezTo>
                  <a:lnTo>
                    <a:pt x="5827514" y="993249"/>
                  </a:lnTo>
                  <a:lnTo>
                    <a:pt x="0" y="993249"/>
                  </a:lnTo>
                  <a:lnTo>
                    <a:pt x="0" y="1"/>
                  </a:lnTo>
                  <a:lnTo>
                    <a:pt x="5827514" y="1"/>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
              <a:extLst>
                <a:ext uri="{FF2B5EF4-FFF2-40B4-BE49-F238E27FC236}">
                  <a16:creationId xmlns:a16="http://schemas.microsoft.com/office/drawing/2014/main" id="{D61D2E62-E038-D084-6B30-3E818773C1A6}"/>
                </a:ext>
              </a:extLst>
            </p:cNvPr>
            <p:cNvSpPr/>
            <p:nvPr/>
          </p:nvSpPr>
          <p:spPr>
            <a:xfrm>
              <a:off x="2857963" y="2950741"/>
              <a:ext cx="3862923" cy="860033"/>
            </a:xfrm>
            <a:custGeom>
              <a:avLst/>
              <a:gdLst>
                <a:gd name="connsiteX0" fmla="*/ 5827514 w 6794924"/>
                <a:gd name="connsiteY0" fmla="*/ 0 h 993250"/>
                <a:gd name="connsiteX1" fmla="*/ 6311219 w 6794924"/>
                <a:gd name="connsiteY1" fmla="*/ 0 h 993250"/>
                <a:gd name="connsiteX2" fmla="*/ 6794924 w 6794924"/>
                <a:gd name="connsiteY2" fmla="*/ 496625 h 993250"/>
                <a:gd name="connsiteX3" fmla="*/ 6311219 w 6794924"/>
                <a:gd name="connsiteY3" fmla="*/ 993250 h 993250"/>
                <a:gd name="connsiteX4" fmla="*/ 5827514 w 6794924"/>
                <a:gd name="connsiteY4" fmla="*/ 993249 h 993250"/>
                <a:gd name="connsiteX5" fmla="*/ 0 w 6794924"/>
                <a:gd name="connsiteY5" fmla="*/ 993249 h 993250"/>
                <a:gd name="connsiteX6" fmla="*/ 0 w 6794924"/>
                <a:gd name="connsiteY6" fmla="*/ 1 h 993250"/>
                <a:gd name="connsiteX7" fmla="*/ 5827514 w 6794924"/>
                <a:gd name="connsiteY7" fmla="*/ 1 h 99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4924" h="993250">
                  <a:moveTo>
                    <a:pt x="5827514" y="0"/>
                  </a:moveTo>
                  <a:lnTo>
                    <a:pt x="6311219" y="0"/>
                  </a:lnTo>
                  <a:cubicBezTo>
                    <a:pt x="6578362" y="0"/>
                    <a:pt x="6794924" y="222347"/>
                    <a:pt x="6794924" y="496625"/>
                  </a:cubicBezTo>
                  <a:cubicBezTo>
                    <a:pt x="6794924" y="770903"/>
                    <a:pt x="6578362" y="993250"/>
                    <a:pt x="6311219" y="993250"/>
                  </a:cubicBezTo>
                  <a:lnTo>
                    <a:pt x="5827514" y="993249"/>
                  </a:lnTo>
                  <a:lnTo>
                    <a:pt x="0" y="993249"/>
                  </a:lnTo>
                  <a:lnTo>
                    <a:pt x="0" y="1"/>
                  </a:lnTo>
                  <a:lnTo>
                    <a:pt x="5827514" y="1"/>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952CC069-A1C9-A0FE-9D9A-3F553FD50D34}"/>
                </a:ext>
              </a:extLst>
            </p:cNvPr>
            <p:cNvSpPr/>
            <p:nvPr/>
          </p:nvSpPr>
          <p:spPr>
            <a:xfrm>
              <a:off x="2857963" y="3810774"/>
              <a:ext cx="5522586" cy="860033"/>
            </a:xfrm>
            <a:custGeom>
              <a:avLst/>
              <a:gdLst>
                <a:gd name="connsiteX0" fmla="*/ 5827514 w 6794924"/>
                <a:gd name="connsiteY0" fmla="*/ 0 h 993250"/>
                <a:gd name="connsiteX1" fmla="*/ 6311219 w 6794924"/>
                <a:gd name="connsiteY1" fmla="*/ 0 h 993250"/>
                <a:gd name="connsiteX2" fmla="*/ 6794924 w 6794924"/>
                <a:gd name="connsiteY2" fmla="*/ 496625 h 993250"/>
                <a:gd name="connsiteX3" fmla="*/ 6311219 w 6794924"/>
                <a:gd name="connsiteY3" fmla="*/ 993250 h 993250"/>
                <a:gd name="connsiteX4" fmla="*/ 5827514 w 6794924"/>
                <a:gd name="connsiteY4" fmla="*/ 993249 h 993250"/>
                <a:gd name="connsiteX5" fmla="*/ 0 w 6794924"/>
                <a:gd name="connsiteY5" fmla="*/ 993249 h 993250"/>
                <a:gd name="connsiteX6" fmla="*/ 0 w 6794924"/>
                <a:gd name="connsiteY6" fmla="*/ 1 h 993250"/>
                <a:gd name="connsiteX7" fmla="*/ 5827514 w 6794924"/>
                <a:gd name="connsiteY7" fmla="*/ 1 h 99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4924" h="993250">
                  <a:moveTo>
                    <a:pt x="5827514" y="0"/>
                  </a:moveTo>
                  <a:lnTo>
                    <a:pt x="6311219" y="0"/>
                  </a:lnTo>
                  <a:cubicBezTo>
                    <a:pt x="6578362" y="0"/>
                    <a:pt x="6794924" y="222347"/>
                    <a:pt x="6794924" y="496625"/>
                  </a:cubicBezTo>
                  <a:cubicBezTo>
                    <a:pt x="6794924" y="770903"/>
                    <a:pt x="6578362" y="993250"/>
                    <a:pt x="6311219" y="993250"/>
                  </a:cubicBezTo>
                  <a:lnTo>
                    <a:pt x="5827514" y="993249"/>
                  </a:lnTo>
                  <a:lnTo>
                    <a:pt x="0" y="993249"/>
                  </a:lnTo>
                  <a:lnTo>
                    <a:pt x="0" y="1"/>
                  </a:lnTo>
                  <a:lnTo>
                    <a:pt x="5827514" y="1"/>
                  </a:ln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06394B3A-BC56-CDD7-0954-D770859C1FBE}"/>
                </a:ext>
              </a:extLst>
            </p:cNvPr>
            <p:cNvSpPr/>
            <p:nvPr/>
          </p:nvSpPr>
          <p:spPr>
            <a:xfrm>
              <a:off x="1061500" y="698975"/>
              <a:ext cx="1813899" cy="1414678"/>
            </a:xfrm>
            <a:custGeom>
              <a:avLst/>
              <a:gdLst>
                <a:gd name="connsiteX0" fmla="*/ 2370152 w 2370152"/>
                <a:gd name="connsiteY0" fmla="*/ 631116 h 1574988"/>
                <a:gd name="connsiteX1" fmla="*/ 2370152 w 2370152"/>
                <a:gd name="connsiteY1" fmla="*/ 1574988 h 1574988"/>
                <a:gd name="connsiteX2" fmla="*/ 0 w 2370152"/>
                <a:gd name="connsiteY2" fmla="*/ 1252991 h 1574988"/>
                <a:gd name="connsiteX3" fmla="*/ 0 w 2370152"/>
                <a:gd name="connsiteY3" fmla="*/ 0 h 1574988"/>
                <a:gd name="connsiteX4" fmla="*/ 2370152 w 2370152"/>
                <a:gd name="connsiteY4" fmla="*/ 631116 h 157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152" h="1574988">
                  <a:moveTo>
                    <a:pt x="2370152" y="631116"/>
                  </a:moveTo>
                  <a:lnTo>
                    <a:pt x="2370152" y="1574988"/>
                  </a:lnTo>
                  <a:lnTo>
                    <a:pt x="0" y="1252991"/>
                  </a:lnTo>
                  <a:lnTo>
                    <a:pt x="0" y="0"/>
                  </a:lnTo>
                  <a:lnTo>
                    <a:pt x="2370152" y="63111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8">
              <a:extLst>
                <a:ext uri="{FF2B5EF4-FFF2-40B4-BE49-F238E27FC236}">
                  <a16:creationId xmlns:a16="http://schemas.microsoft.com/office/drawing/2014/main" id="{6CE2A6B7-4CE9-17AD-B593-FD83FEA715AC}"/>
                </a:ext>
              </a:extLst>
            </p:cNvPr>
            <p:cNvSpPr/>
            <p:nvPr/>
          </p:nvSpPr>
          <p:spPr>
            <a:xfrm>
              <a:off x="1057855" y="1807479"/>
              <a:ext cx="1813899" cy="1154115"/>
            </a:xfrm>
            <a:custGeom>
              <a:avLst/>
              <a:gdLst>
                <a:gd name="connsiteX0" fmla="*/ 2370152 w 2370152"/>
                <a:gd name="connsiteY0" fmla="*/ 309119 h 1301891"/>
                <a:gd name="connsiteX1" fmla="*/ 2370152 w 2370152"/>
                <a:gd name="connsiteY1" fmla="*/ 1301891 h 1301891"/>
                <a:gd name="connsiteX2" fmla="*/ 0 w 2370152"/>
                <a:gd name="connsiteY2" fmla="*/ 1226107 h 1301891"/>
                <a:gd name="connsiteX3" fmla="*/ 0 w 2370152"/>
                <a:gd name="connsiteY3" fmla="*/ 0 h 1301891"/>
                <a:gd name="connsiteX4" fmla="*/ 2370152 w 2370152"/>
                <a:gd name="connsiteY4" fmla="*/ 309119 h 130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152" h="1301891">
                  <a:moveTo>
                    <a:pt x="2370152" y="309119"/>
                  </a:moveTo>
                  <a:lnTo>
                    <a:pt x="2370152" y="1301891"/>
                  </a:lnTo>
                  <a:lnTo>
                    <a:pt x="0" y="1226107"/>
                  </a:lnTo>
                  <a:lnTo>
                    <a:pt x="0" y="0"/>
                  </a:lnTo>
                  <a:lnTo>
                    <a:pt x="2370152" y="30911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9">
              <a:extLst>
                <a:ext uri="{FF2B5EF4-FFF2-40B4-BE49-F238E27FC236}">
                  <a16:creationId xmlns:a16="http://schemas.microsoft.com/office/drawing/2014/main" id="{42021320-ABBE-9856-DA82-62660B3AD3B6}"/>
                </a:ext>
              </a:extLst>
            </p:cNvPr>
            <p:cNvSpPr/>
            <p:nvPr/>
          </p:nvSpPr>
          <p:spPr>
            <a:xfrm>
              <a:off x="1057855" y="3787538"/>
              <a:ext cx="1813899" cy="1144098"/>
            </a:xfrm>
            <a:custGeom>
              <a:avLst/>
              <a:gdLst>
                <a:gd name="connsiteX0" fmla="*/ 2370152 w 2370152"/>
                <a:gd name="connsiteY0" fmla="*/ 0 h 1287682"/>
                <a:gd name="connsiteX1" fmla="*/ 2370152 w 2370152"/>
                <a:gd name="connsiteY1" fmla="*/ 986154 h 1287682"/>
                <a:gd name="connsiteX2" fmla="*/ 0 w 2370152"/>
                <a:gd name="connsiteY2" fmla="*/ 1287682 h 1287682"/>
                <a:gd name="connsiteX3" fmla="*/ 0 w 2370152"/>
                <a:gd name="connsiteY3" fmla="*/ 100501 h 1287682"/>
                <a:gd name="connsiteX4" fmla="*/ 2370152 w 2370152"/>
                <a:gd name="connsiteY4" fmla="*/ 0 h 1287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152" h="1287682">
                  <a:moveTo>
                    <a:pt x="2370152" y="0"/>
                  </a:moveTo>
                  <a:lnTo>
                    <a:pt x="2370152" y="986154"/>
                  </a:lnTo>
                  <a:lnTo>
                    <a:pt x="0" y="1287682"/>
                  </a:lnTo>
                  <a:lnTo>
                    <a:pt x="0" y="100501"/>
                  </a:lnTo>
                  <a:lnTo>
                    <a:pt x="2370152" y="0"/>
                  </a:ln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894EAF12-29C1-548B-7C51-8B329DD203F8}"/>
                </a:ext>
              </a:extLst>
            </p:cNvPr>
            <p:cNvSpPr/>
            <p:nvPr/>
          </p:nvSpPr>
          <p:spPr>
            <a:xfrm>
              <a:off x="1057855" y="2877902"/>
              <a:ext cx="1813899" cy="1022471"/>
            </a:xfrm>
            <a:custGeom>
              <a:avLst/>
              <a:gdLst>
                <a:gd name="connsiteX0" fmla="*/ 2370152 w 2370152"/>
                <a:gd name="connsiteY0" fmla="*/ 76861 h 1144926"/>
                <a:gd name="connsiteX1" fmla="*/ 2370152 w 2370152"/>
                <a:gd name="connsiteY1" fmla="*/ 1056512 h 1144926"/>
                <a:gd name="connsiteX2" fmla="*/ 0 w 2370152"/>
                <a:gd name="connsiteY2" fmla="*/ 1144926 h 1144926"/>
                <a:gd name="connsiteX3" fmla="*/ 0 w 2370152"/>
                <a:gd name="connsiteY3" fmla="*/ 0 h 1144926"/>
                <a:gd name="connsiteX4" fmla="*/ 2370152 w 2370152"/>
                <a:gd name="connsiteY4" fmla="*/ 76861 h 1144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152" h="1144926">
                  <a:moveTo>
                    <a:pt x="2370152" y="76861"/>
                  </a:moveTo>
                  <a:lnTo>
                    <a:pt x="2370152" y="1056512"/>
                  </a:lnTo>
                  <a:lnTo>
                    <a:pt x="0" y="1144926"/>
                  </a:lnTo>
                  <a:lnTo>
                    <a:pt x="0" y="0"/>
                  </a:lnTo>
                  <a:lnTo>
                    <a:pt x="2370152" y="76861"/>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2">
              <a:extLst>
                <a:ext uri="{FF2B5EF4-FFF2-40B4-BE49-F238E27FC236}">
                  <a16:creationId xmlns:a16="http://schemas.microsoft.com/office/drawing/2014/main" id="{C0BA7F7B-2D33-5931-F64E-7C4C6D2BDE1B}"/>
                </a:ext>
              </a:extLst>
            </p:cNvPr>
            <p:cNvSpPr/>
            <p:nvPr/>
          </p:nvSpPr>
          <p:spPr>
            <a:xfrm flipH="1">
              <a:off x="105072" y="698975"/>
              <a:ext cx="956555" cy="1396212"/>
            </a:xfrm>
            <a:custGeom>
              <a:avLst/>
              <a:gdLst>
                <a:gd name="connsiteX0" fmla="*/ 2370152 w 2370152"/>
                <a:gd name="connsiteY0" fmla="*/ 631116 h 1574988"/>
                <a:gd name="connsiteX1" fmla="*/ 2370152 w 2370152"/>
                <a:gd name="connsiteY1" fmla="*/ 1574988 h 1574988"/>
                <a:gd name="connsiteX2" fmla="*/ 0 w 2370152"/>
                <a:gd name="connsiteY2" fmla="*/ 1252991 h 1574988"/>
                <a:gd name="connsiteX3" fmla="*/ 0 w 2370152"/>
                <a:gd name="connsiteY3" fmla="*/ 0 h 1574988"/>
                <a:gd name="connsiteX4" fmla="*/ 2370152 w 2370152"/>
                <a:gd name="connsiteY4" fmla="*/ 631116 h 157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152" h="1574988">
                  <a:moveTo>
                    <a:pt x="2370152" y="631116"/>
                  </a:moveTo>
                  <a:lnTo>
                    <a:pt x="2370152" y="1574988"/>
                  </a:lnTo>
                  <a:lnTo>
                    <a:pt x="0" y="1252991"/>
                  </a:lnTo>
                  <a:lnTo>
                    <a:pt x="0" y="0"/>
                  </a:lnTo>
                  <a:lnTo>
                    <a:pt x="2370152" y="63111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E3E9EA42-8236-1254-CD25-2B967305566F}"/>
                </a:ext>
              </a:extLst>
            </p:cNvPr>
            <p:cNvSpPr/>
            <p:nvPr/>
          </p:nvSpPr>
          <p:spPr>
            <a:xfrm flipH="1">
              <a:off x="99703" y="1807479"/>
              <a:ext cx="963845" cy="1154115"/>
            </a:xfrm>
            <a:custGeom>
              <a:avLst/>
              <a:gdLst>
                <a:gd name="connsiteX0" fmla="*/ 2370152 w 2370152"/>
                <a:gd name="connsiteY0" fmla="*/ 309119 h 1301891"/>
                <a:gd name="connsiteX1" fmla="*/ 2370152 w 2370152"/>
                <a:gd name="connsiteY1" fmla="*/ 1301891 h 1301891"/>
                <a:gd name="connsiteX2" fmla="*/ 0 w 2370152"/>
                <a:gd name="connsiteY2" fmla="*/ 1226107 h 1301891"/>
                <a:gd name="connsiteX3" fmla="*/ 0 w 2370152"/>
                <a:gd name="connsiteY3" fmla="*/ 0 h 1301891"/>
                <a:gd name="connsiteX4" fmla="*/ 2370152 w 2370152"/>
                <a:gd name="connsiteY4" fmla="*/ 309119 h 130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152" h="1301891">
                  <a:moveTo>
                    <a:pt x="2370152" y="309119"/>
                  </a:moveTo>
                  <a:lnTo>
                    <a:pt x="2370152" y="1301891"/>
                  </a:lnTo>
                  <a:lnTo>
                    <a:pt x="0" y="1226107"/>
                  </a:lnTo>
                  <a:lnTo>
                    <a:pt x="0" y="0"/>
                  </a:lnTo>
                  <a:lnTo>
                    <a:pt x="2370152" y="30911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4">
              <a:extLst>
                <a:ext uri="{FF2B5EF4-FFF2-40B4-BE49-F238E27FC236}">
                  <a16:creationId xmlns:a16="http://schemas.microsoft.com/office/drawing/2014/main" id="{9355E671-999A-1247-36A0-23518ACF90C4}"/>
                </a:ext>
              </a:extLst>
            </p:cNvPr>
            <p:cNvSpPr/>
            <p:nvPr/>
          </p:nvSpPr>
          <p:spPr>
            <a:xfrm flipH="1">
              <a:off x="105071" y="3787538"/>
              <a:ext cx="956555" cy="1144098"/>
            </a:xfrm>
            <a:custGeom>
              <a:avLst/>
              <a:gdLst>
                <a:gd name="connsiteX0" fmla="*/ 2370152 w 2370152"/>
                <a:gd name="connsiteY0" fmla="*/ 0 h 1287682"/>
                <a:gd name="connsiteX1" fmla="*/ 2370152 w 2370152"/>
                <a:gd name="connsiteY1" fmla="*/ 986154 h 1287682"/>
                <a:gd name="connsiteX2" fmla="*/ 0 w 2370152"/>
                <a:gd name="connsiteY2" fmla="*/ 1287682 h 1287682"/>
                <a:gd name="connsiteX3" fmla="*/ 0 w 2370152"/>
                <a:gd name="connsiteY3" fmla="*/ 100501 h 1287682"/>
                <a:gd name="connsiteX4" fmla="*/ 2370152 w 2370152"/>
                <a:gd name="connsiteY4" fmla="*/ 0 h 1287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152" h="1287682">
                  <a:moveTo>
                    <a:pt x="2370152" y="0"/>
                  </a:moveTo>
                  <a:lnTo>
                    <a:pt x="2370152" y="986154"/>
                  </a:lnTo>
                  <a:lnTo>
                    <a:pt x="0" y="1287682"/>
                  </a:lnTo>
                  <a:lnTo>
                    <a:pt x="0" y="100501"/>
                  </a:lnTo>
                  <a:lnTo>
                    <a:pt x="2370152" y="0"/>
                  </a:ln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6">
              <a:extLst>
                <a:ext uri="{FF2B5EF4-FFF2-40B4-BE49-F238E27FC236}">
                  <a16:creationId xmlns:a16="http://schemas.microsoft.com/office/drawing/2014/main" id="{563695B7-48F1-BFD9-DAE7-B0AABB7267BE}"/>
                </a:ext>
              </a:extLst>
            </p:cNvPr>
            <p:cNvSpPr/>
            <p:nvPr/>
          </p:nvSpPr>
          <p:spPr>
            <a:xfrm flipH="1">
              <a:off x="103349" y="2877902"/>
              <a:ext cx="960200" cy="1022471"/>
            </a:xfrm>
            <a:custGeom>
              <a:avLst/>
              <a:gdLst>
                <a:gd name="connsiteX0" fmla="*/ 2370152 w 2370152"/>
                <a:gd name="connsiteY0" fmla="*/ 76861 h 1144926"/>
                <a:gd name="connsiteX1" fmla="*/ 2370152 w 2370152"/>
                <a:gd name="connsiteY1" fmla="*/ 1056512 h 1144926"/>
                <a:gd name="connsiteX2" fmla="*/ 0 w 2370152"/>
                <a:gd name="connsiteY2" fmla="*/ 1144926 h 1144926"/>
                <a:gd name="connsiteX3" fmla="*/ 0 w 2370152"/>
                <a:gd name="connsiteY3" fmla="*/ 0 h 1144926"/>
                <a:gd name="connsiteX4" fmla="*/ 2370152 w 2370152"/>
                <a:gd name="connsiteY4" fmla="*/ 76861 h 1144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152" h="1144926">
                  <a:moveTo>
                    <a:pt x="2370152" y="76861"/>
                  </a:moveTo>
                  <a:lnTo>
                    <a:pt x="2370152" y="1056512"/>
                  </a:lnTo>
                  <a:lnTo>
                    <a:pt x="0" y="1144926"/>
                  </a:lnTo>
                  <a:lnTo>
                    <a:pt x="0" y="0"/>
                  </a:lnTo>
                  <a:lnTo>
                    <a:pt x="2370152" y="76861"/>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43ACEDA-CD8E-3739-8C71-3A38F782B42E}"/>
                </a:ext>
              </a:extLst>
            </p:cNvPr>
            <p:cNvSpPr txBox="1"/>
            <p:nvPr/>
          </p:nvSpPr>
          <p:spPr>
            <a:xfrm rot="684229">
              <a:off x="1228925" y="1318388"/>
              <a:ext cx="1452698" cy="307777"/>
            </a:xfrm>
            <a:prstGeom prst="rect">
              <a:avLst/>
            </a:prstGeom>
            <a:noFill/>
          </p:spPr>
          <p:txBody>
            <a:bodyPr wrap="square" rtlCol="0">
              <a:spAutoFit/>
            </a:bodyPr>
            <a:lstStyle/>
            <a:p>
              <a:pPr algn="ctr" defTabSz="214761"/>
              <a:r>
                <a:rPr lang="en-US" sz="1400" b="1" dirty="0">
                  <a:ln w="0"/>
                  <a:solidFill>
                    <a:schemeClr val="bg1"/>
                  </a:solidFill>
                  <a:latin typeface="Georgia" panose="02040502050405020303" pitchFamily="18" charset="0"/>
                </a:rPr>
                <a:t>PD15-079</a:t>
              </a:r>
            </a:p>
          </p:txBody>
        </p:sp>
        <p:sp>
          <p:nvSpPr>
            <p:cNvPr id="20" name="TextBox 19">
              <a:extLst>
                <a:ext uri="{FF2B5EF4-FFF2-40B4-BE49-F238E27FC236}">
                  <a16:creationId xmlns:a16="http://schemas.microsoft.com/office/drawing/2014/main" id="{367A34E3-F8E7-C79B-BCEE-C3BCCBE1EB7C}"/>
                </a:ext>
              </a:extLst>
            </p:cNvPr>
            <p:cNvSpPr txBox="1"/>
            <p:nvPr/>
          </p:nvSpPr>
          <p:spPr>
            <a:xfrm rot="369651">
              <a:off x="1228925" y="2257042"/>
              <a:ext cx="1452698" cy="307777"/>
            </a:xfrm>
            <a:prstGeom prst="rect">
              <a:avLst/>
            </a:prstGeom>
            <a:noFill/>
          </p:spPr>
          <p:txBody>
            <a:bodyPr wrap="square" rtlCol="0">
              <a:spAutoFit/>
            </a:bodyPr>
            <a:lstStyle/>
            <a:p>
              <a:pPr algn="ctr" defTabSz="214761"/>
              <a:r>
                <a:rPr lang="en-US" sz="1400" b="1" dirty="0">
                  <a:ln w="0"/>
                  <a:solidFill>
                    <a:schemeClr val="bg1"/>
                  </a:solidFill>
                  <a:latin typeface="Georgia" panose="02040502050405020303" pitchFamily="18" charset="0"/>
                </a:rPr>
                <a:t>PD13_231</a:t>
              </a:r>
            </a:p>
          </p:txBody>
        </p:sp>
        <p:sp>
          <p:nvSpPr>
            <p:cNvPr id="21" name="TextBox 20">
              <a:extLst>
                <a:ext uri="{FF2B5EF4-FFF2-40B4-BE49-F238E27FC236}">
                  <a16:creationId xmlns:a16="http://schemas.microsoft.com/office/drawing/2014/main" id="{586B5483-568D-9184-8699-B3B597D96FCB}"/>
                </a:ext>
              </a:extLst>
            </p:cNvPr>
            <p:cNvSpPr txBox="1"/>
            <p:nvPr/>
          </p:nvSpPr>
          <p:spPr>
            <a:xfrm>
              <a:off x="1211650" y="3183848"/>
              <a:ext cx="1452698" cy="307777"/>
            </a:xfrm>
            <a:prstGeom prst="rect">
              <a:avLst/>
            </a:prstGeom>
            <a:noFill/>
          </p:spPr>
          <p:txBody>
            <a:bodyPr wrap="square" rtlCol="0">
              <a:spAutoFit/>
            </a:bodyPr>
            <a:lstStyle/>
            <a:p>
              <a:pPr algn="ctr" defTabSz="214761"/>
              <a:r>
                <a:rPr lang="en-US" sz="1400" b="1" dirty="0">
                  <a:ln w="0"/>
                  <a:solidFill>
                    <a:schemeClr val="bg1"/>
                  </a:solidFill>
                  <a:latin typeface="Georgia" panose="02040502050405020303" pitchFamily="18" charset="0"/>
                </a:rPr>
                <a:t>PD13_172</a:t>
              </a:r>
            </a:p>
          </p:txBody>
        </p:sp>
        <p:sp>
          <p:nvSpPr>
            <p:cNvPr id="22" name="TextBox 21">
              <a:extLst>
                <a:ext uri="{FF2B5EF4-FFF2-40B4-BE49-F238E27FC236}">
                  <a16:creationId xmlns:a16="http://schemas.microsoft.com/office/drawing/2014/main" id="{C9BB6816-BD34-5FB6-D261-58915C7F45F8}"/>
                </a:ext>
              </a:extLst>
            </p:cNvPr>
            <p:cNvSpPr txBox="1"/>
            <p:nvPr/>
          </p:nvSpPr>
          <p:spPr>
            <a:xfrm rot="21390432">
              <a:off x="1220681" y="4180538"/>
              <a:ext cx="1452698" cy="307777"/>
            </a:xfrm>
            <a:prstGeom prst="rect">
              <a:avLst/>
            </a:prstGeom>
            <a:noFill/>
          </p:spPr>
          <p:txBody>
            <a:bodyPr wrap="square" rtlCol="0">
              <a:spAutoFit/>
            </a:bodyPr>
            <a:lstStyle/>
            <a:p>
              <a:pPr algn="ctr" defTabSz="214761"/>
              <a:r>
                <a:rPr lang="en-US" sz="1400" b="1" dirty="0">
                  <a:ln w="0"/>
                  <a:solidFill>
                    <a:schemeClr val="bg1"/>
                  </a:solidFill>
                  <a:latin typeface="Georgia" panose="02040502050405020303" pitchFamily="18" charset="0"/>
                </a:rPr>
                <a:t>PD14_220</a:t>
              </a:r>
            </a:p>
          </p:txBody>
        </p:sp>
        <p:sp>
          <p:nvSpPr>
            <p:cNvPr id="27" name="Rectangle 26">
              <a:extLst>
                <a:ext uri="{FF2B5EF4-FFF2-40B4-BE49-F238E27FC236}">
                  <a16:creationId xmlns:a16="http://schemas.microsoft.com/office/drawing/2014/main" id="{54C14A8E-E066-3ECA-7CEB-F553BAD92EF6}"/>
                </a:ext>
              </a:extLst>
            </p:cNvPr>
            <p:cNvSpPr/>
            <p:nvPr/>
          </p:nvSpPr>
          <p:spPr>
            <a:xfrm>
              <a:off x="3078000" y="1434612"/>
              <a:ext cx="3322800" cy="356065"/>
            </a:xfrm>
            <a:prstGeom prst="rect">
              <a:avLst/>
            </a:prstGeom>
          </p:spPr>
          <p:txBody>
            <a:bodyPr wrap="square">
              <a:spAutoFit/>
            </a:bodyPr>
            <a:lstStyle/>
            <a:p>
              <a:pPr lvl="0"/>
              <a:r>
                <a:rPr lang="en-US" b="1" dirty="0">
                  <a:solidFill>
                    <a:schemeClr val="bg1"/>
                  </a:solidFill>
                  <a:latin typeface="Georgia Pro Light" panose="02040302050405020303" pitchFamily="18" charset="0"/>
                </a:rPr>
                <a:t>SACHIN KUMAR</a:t>
              </a:r>
            </a:p>
          </p:txBody>
        </p:sp>
        <p:sp>
          <p:nvSpPr>
            <p:cNvPr id="28" name="Rectangle 27">
              <a:extLst>
                <a:ext uri="{FF2B5EF4-FFF2-40B4-BE49-F238E27FC236}">
                  <a16:creationId xmlns:a16="http://schemas.microsoft.com/office/drawing/2014/main" id="{53357E79-026D-9DF4-DE29-08B7F6B39675}"/>
                </a:ext>
              </a:extLst>
            </p:cNvPr>
            <p:cNvSpPr/>
            <p:nvPr/>
          </p:nvSpPr>
          <p:spPr>
            <a:xfrm>
              <a:off x="3078000" y="2288052"/>
              <a:ext cx="3322800" cy="356065"/>
            </a:xfrm>
            <a:prstGeom prst="rect">
              <a:avLst/>
            </a:prstGeom>
          </p:spPr>
          <p:txBody>
            <a:bodyPr wrap="square">
              <a:spAutoFit/>
            </a:bodyPr>
            <a:lstStyle/>
            <a:p>
              <a:pPr lvl="0"/>
              <a:r>
                <a:rPr lang="en-US" b="1" dirty="0">
                  <a:solidFill>
                    <a:schemeClr val="bg1"/>
                  </a:solidFill>
                  <a:latin typeface="Georgia Pro Light" panose="02040302050405020303" pitchFamily="18" charset="0"/>
                </a:rPr>
                <a:t>ASHUTOSH JOGI</a:t>
              </a:r>
            </a:p>
          </p:txBody>
        </p:sp>
        <p:sp>
          <p:nvSpPr>
            <p:cNvPr id="29" name="Rectangle 28">
              <a:extLst>
                <a:ext uri="{FF2B5EF4-FFF2-40B4-BE49-F238E27FC236}">
                  <a16:creationId xmlns:a16="http://schemas.microsoft.com/office/drawing/2014/main" id="{06290FC6-B3C1-9DE6-4C1D-8E05CDE7272C}"/>
                </a:ext>
              </a:extLst>
            </p:cNvPr>
            <p:cNvSpPr/>
            <p:nvPr/>
          </p:nvSpPr>
          <p:spPr>
            <a:xfrm>
              <a:off x="3078000" y="3141492"/>
              <a:ext cx="3322800" cy="356065"/>
            </a:xfrm>
            <a:prstGeom prst="rect">
              <a:avLst/>
            </a:prstGeom>
          </p:spPr>
          <p:txBody>
            <a:bodyPr wrap="square">
              <a:spAutoFit/>
            </a:bodyPr>
            <a:lstStyle/>
            <a:p>
              <a:pPr lvl="0"/>
              <a:r>
                <a:rPr lang="en-US" b="1" dirty="0">
                  <a:solidFill>
                    <a:schemeClr val="bg1"/>
                  </a:solidFill>
                  <a:latin typeface="Georgia Pro Light" panose="02040302050405020303" pitchFamily="18" charset="0"/>
                </a:rPr>
                <a:t>GOVIND AGGARWAL</a:t>
              </a:r>
            </a:p>
          </p:txBody>
        </p:sp>
        <p:sp>
          <p:nvSpPr>
            <p:cNvPr id="30" name="Rectangle 29">
              <a:extLst>
                <a:ext uri="{FF2B5EF4-FFF2-40B4-BE49-F238E27FC236}">
                  <a16:creationId xmlns:a16="http://schemas.microsoft.com/office/drawing/2014/main" id="{F26F206B-20E3-5189-E32C-457CD009AFC2}"/>
                </a:ext>
              </a:extLst>
            </p:cNvPr>
            <p:cNvSpPr/>
            <p:nvPr/>
          </p:nvSpPr>
          <p:spPr>
            <a:xfrm>
              <a:off x="3078000" y="3994932"/>
              <a:ext cx="3322800" cy="356065"/>
            </a:xfrm>
            <a:prstGeom prst="rect">
              <a:avLst/>
            </a:prstGeom>
          </p:spPr>
          <p:txBody>
            <a:bodyPr wrap="square">
              <a:spAutoFit/>
            </a:bodyPr>
            <a:lstStyle/>
            <a:p>
              <a:pPr lvl="0"/>
              <a:r>
                <a:rPr lang="en-US" b="1" dirty="0">
                  <a:solidFill>
                    <a:schemeClr val="bg1"/>
                  </a:solidFill>
                  <a:latin typeface="Georgia Pro Light" panose="02040302050405020303" pitchFamily="18" charset="0"/>
                </a:rPr>
                <a:t>VAIBHAV GUPTA</a:t>
              </a:r>
            </a:p>
          </p:txBody>
        </p:sp>
      </p:grpSp>
      <p:sp>
        <p:nvSpPr>
          <p:cNvPr id="31" name="TextBox 30">
            <a:extLst>
              <a:ext uri="{FF2B5EF4-FFF2-40B4-BE49-F238E27FC236}">
                <a16:creationId xmlns:a16="http://schemas.microsoft.com/office/drawing/2014/main" id="{FD810DF7-1238-A796-6DBC-6D3F61C2850A}"/>
              </a:ext>
            </a:extLst>
          </p:cNvPr>
          <p:cNvSpPr txBox="1"/>
          <p:nvPr/>
        </p:nvSpPr>
        <p:spPr>
          <a:xfrm>
            <a:off x="8197082" y="2573557"/>
            <a:ext cx="3927573" cy="1384995"/>
          </a:xfrm>
          <a:prstGeom prst="rect">
            <a:avLst/>
          </a:prstGeom>
          <a:noFill/>
        </p:spPr>
        <p:txBody>
          <a:bodyPr wrap="square" rtlCol="0">
            <a:spAutoFit/>
          </a:bodyPr>
          <a:lstStyle/>
          <a:p>
            <a:pPr algn="ctr"/>
            <a:r>
              <a:rPr lang="en-US" sz="3600" dirty="0">
                <a:solidFill>
                  <a:schemeClr val="tx1">
                    <a:lumMod val="95000"/>
                    <a:lumOff val="5000"/>
                  </a:schemeClr>
                </a:solidFill>
                <a:latin typeface="Georgia" panose="02040502050405020303" pitchFamily="18" charset="0"/>
                <a:ea typeface="Cambria" panose="02040503050406030204" pitchFamily="18" charset="0"/>
              </a:rPr>
              <a:t>TEAM MEMBERS</a:t>
            </a:r>
          </a:p>
          <a:p>
            <a:pPr algn="ctr"/>
            <a:r>
              <a:rPr lang="en-US" sz="3600" dirty="0">
                <a:solidFill>
                  <a:schemeClr val="tx1">
                    <a:lumMod val="95000"/>
                    <a:lumOff val="5000"/>
                  </a:schemeClr>
                </a:solidFill>
                <a:latin typeface="Georgia" panose="02040502050405020303" pitchFamily="18" charset="0"/>
                <a:ea typeface="Cambria" panose="02040503050406030204" pitchFamily="18" charset="0"/>
              </a:rPr>
              <a:t>GROUP </a:t>
            </a:r>
            <a:r>
              <a:rPr lang="en-US" sz="4800" dirty="0">
                <a:solidFill>
                  <a:schemeClr val="tx1">
                    <a:lumMod val="95000"/>
                    <a:lumOff val="5000"/>
                  </a:schemeClr>
                </a:solidFill>
                <a:latin typeface="Georgia" panose="02040502050405020303" pitchFamily="18" charset="0"/>
                <a:ea typeface="Cambria" panose="02040503050406030204" pitchFamily="18" charset="0"/>
              </a:rPr>
              <a:t>1</a:t>
            </a:r>
            <a:endParaRPr lang="en-US" sz="3600" dirty="0">
              <a:latin typeface="Georgia" panose="02040502050405020303" pitchFamily="18" charset="0"/>
            </a:endParaRPr>
          </a:p>
        </p:txBody>
      </p:sp>
      <p:grpSp>
        <p:nvGrpSpPr>
          <p:cNvPr id="32" name="Group 31">
            <a:extLst>
              <a:ext uri="{FF2B5EF4-FFF2-40B4-BE49-F238E27FC236}">
                <a16:creationId xmlns:a16="http://schemas.microsoft.com/office/drawing/2014/main" id="{26E9367A-E094-8E7B-BCB0-EBAC1F65CD83}"/>
              </a:ext>
            </a:extLst>
          </p:cNvPr>
          <p:cNvGrpSpPr/>
          <p:nvPr/>
        </p:nvGrpSpPr>
        <p:grpSpPr>
          <a:xfrm>
            <a:off x="8850263" y="4115859"/>
            <a:ext cx="2755900" cy="50800"/>
            <a:chOff x="9055100" y="4115859"/>
            <a:chExt cx="2755900" cy="50800"/>
          </a:xfrm>
        </p:grpSpPr>
        <p:cxnSp>
          <p:nvCxnSpPr>
            <p:cNvPr id="33" name="Straight Connector 32">
              <a:extLst>
                <a:ext uri="{FF2B5EF4-FFF2-40B4-BE49-F238E27FC236}">
                  <a16:creationId xmlns:a16="http://schemas.microsoft.com/office/drawing/2014/main" id="{3FBC3F0A-AB2C-92F2-FF68-E1239B40775B}"/>
                </a:ext>
              </a:extLst>
            </p:cNvPr>
            <p:cNvCxnSpPr/>
            <p:nvPr/>
          </p:nvCxnSpPr>
          <p:spPr>
            <a:xfrm>
              <a:off x="9055100" y="4115859"/>
              <a:ext cx="27559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5473DA-9A7A-A9CB-91F7-F9CC7A726BD3}"/>
                </a:ext>
              </a:extLst>
            </p:cNvPr>
            <p:cNvCxnSpPr/>
            <p:nvPr/>
          </p:nvCxnSpPr>
          <p:spPr>
            <a:xfrm>
              <a:off x="9397776" y="4166659"/>
              <a:ext cx="20705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410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AEE73F-C56A-4BFB-BADE-1A29B552E99E}"/>
              </a:ext>
            </a:extLst>
          </p:cNvPr>
          <p:cNvGrpSpPr/>
          <p:nvPr/>
        </p:nvGrpSpPr>
        <p:grpSpPr>
          <a:xfrm>
            <a:off x="1589503" y="1526788"/>
            <a:ext cx="9012994" cy="4887700"/>
            <a:chOff x="2428562" y="1439562"/>
            <a:chExt cx="7901687" cy="4887700"/>
          </a:xfrm>
        </p:grpSpPr>
        <p:grpSp>
          <p:nvGrpSpPr>
            <p:cNvPr id="6" name="Group 5">
              <a:extLst>
                <a:ext uri="{FF2B5EF4-FFF2-40B4-BE49-F238E27FC236}">
                  <a16:creationId xmlns:a16="http://schemas.microsoft.com/office/drawing/2014/main" id="{6EB8E385-4B39-49D8-B80A-C271DB840295}"/>
                </a:ext>
              </a:extLst>
            </p:cNvPr>
            <p:cNvGrpSpPr/>
            <p:nvPr/>
          </p:nvGrpSpPr>
          <p:grpSpPr>
            <a:xfrm>
              <a:off x="2428562" y="5344900"/>
              <a:ext cx="7901687" cy="982362"/>
              <a:chOff x="2428562" y="1439562"/>
              <a:chExt cx="7901687" cy="982362"/>
            </a:xfrm>
          </p:grpSpPr>
          <p:grpSp>
            <p:nvGrpSpPr>
              <p:cNvPr id="42" name="Group 41">
                <a:extLst>
                  <a:ext uri="{FF2B5EF4-FFF2-40B4-BE49-F238E27FC236}">
                    <a16:creationId xmlns:a16="http://schemas.microsoft.com/office/drawing/2014/main" id="{C1743D36-DF5B-4B26-936F-10154D23906E}"/>
                  </a:ext>
                </a:extLst>
              </p:cNvPr>
              <p:cNvGrpSpPr/>
              <p:nvPr/>
            </p:nvGrpSpPr>
            <p:grpSpPr>
              <a:xfrm>
                <a:off x="2428562" y="1439562"/>
                <a:ext cx="7901687" cy="982362"/>
                <a:chOff x="2428562" y="1031789"/>
                <a:chExt cx="7901687" cy="982362"/>
              </a:xfrm>
            </p:grpSpPr>
            <p:sp>
              <p:nvSpPr>
                <p:cNvPr id="45" name="Rectangle 44">
                  <a:extLst>
                    <a:ext uri="{FF2B5EF4-FFF2-40B4-BE49-F238E27FC236}">
                      <a16:creationId xmlns:a16="http://schemas.microsoft.com/office/drawing/2014/main" id="{2E7746CA-8843-4FC1-A230-0534865B64AF}"/>
                    </a:ext>
                  </a:extLst>
                </p:cNvPr>
                <p:cNvSpPr/>
                <p:nvPr/>
              </p:nvSpPr>
              <p:spPr>
                <a:xfrm>
                  <a:off x="3429459" y="1031789"/>
                  <a:ext cx="6900790" cy="6549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B6D598A9-636E-4585-BABD-606F1CDFF54B}"/>
                    </a:ext>
                  </a:extLst>
                </p:cNvPr>
                <p:cNvSpPr/>
                <p:nvPr/>
              </p:nvSpPr>
              <p:spPr>
                <a:xfrm>
                  <a:off x="2428562" y="1359243"/>
                  <a:ext cx="1593103" cy="65490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ight Triangle 46">
                  <a:extLst>
                    <a:ext uri="{FF2B5EF4-FFF2-40B4-BE49-F238E27FC236}">
                      <a16:creationId xmlns:a16="http://schemas.microsoft.com/office/drawing/2014/main" id="{51F4AA44-15BE-4782-9E01-F08E0CF9EB8E}"/>
                    </a:ext>
                  </a:extLst>
                </p:cNvPr>
                <p:cNvSpPr/>
                <p:nvPr/>
              </p:nvSpPr>
              <p:spPr>
                <a:xfrm>
                  <a:off x="3429459" y="1031790"/>
                  <a:ext cx="592206" cy="32745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3" name="TextBox 33">
                <a:extLst>
                  <a:ext uri="{FF2B5EF4-FFF2-40B4-BE49-F238E27FC236}">
                    <a16:creationId xmlns:a16="http://schemas.microsoft.com/office/drawing/2014/main" id="{AA740CF2-3945-4609-99B4-82A18F7AEAA8}"/>
                  </a:ext>
                </a:extLst>
              </p:cNvPr>
              <p:cNvSpPr txBox="1"/>
              <p:nvPr/>
            </p:nvSpPr>
            <p:spPr>
              <a:xfrm>
                <a:off x="2815730" y="1907002"/>
                <a:ext cx="8187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Georgia Pro" panose="02040802050405020203" pitchFamily="18" charset="0"/>
                  </a:rPr>
                  <a:t>06</a:t>
                </a:r>
              </a:p>
            </p:txBody>
          </p:sp>
          <p:sp>
            <p:nvSpPr>
              <p:cNvPr id="44" name="TextBox 34">
                <a:extLst>
                  <a:ext uri="{FF2B5EF4-FFF2-40B4-BE49-F238E27FC236}">
                    <a16:creationId xmlns:a16="http://schemas.microsoft.com/office/drawing/2014/main" id="{F8C0B42F-97C7-4249-8F5D-77F98C7E8A1F}"/>
                  </a:ext>
                </a:extLst>
              </p:cNvPr>
              <p:cNvSpPr txBox="1"/>
              <p:nvPr/>
            </p:nvSpPr>
            <p:spPr>
              <a:xfrm>
                <a:off x="4890344" y="1604722"/>
                <a:ext cx="4875916"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IN" sz="1400" b="1" dirty="0">
                    <a:solidFill>
                      <a:schemeClr val="bg1"/>
                    </a:solidFill>
                    <a:latin typeface="Georgia" panose="02040502050405020303" pitchFamily="18" charset="0"/>
                  </a:rPr>
                  <a:t>CHALLENGES AND LEARNING</a:t>
                </a:r>
                <a:endParaRPr lang="en-US" sz="1400" dirty="0">
                  <a:solidFill>
                    <a:schemeClr val="bg1"/>
                  </a:solidFill>
                  <a:latin typeface="Georgia Pro Light" panose="02040302050405020303" pitchFamily="18" charset="0"/>
                </a:endParaRPr>
              </a:p>
            </p:txBody>
          </p:sp>
        </p:grpSp>
        <p:grpSp>
          <p:nvGrpSpPr>
            <p:cNvPr id="7" name="Group 6">
              <a:extLst>
                <a:ext uri="{FF2B5EF4-FFF2-40B4-BE49-F238E27FC236}">
                  <a16:creationId xmlns:a16="http://schemas.microsoft.com/office/drawing/2014/main" id="{580752E9-C9BA-49A3-A0B3-AB2384775A85}"/>
                </a:ext>
              </a:extLst>
            </p:cNvPr>
            <p:cNvGrpSpPr/>
            <p:nvPr/>
          </p:nvGrpSpPr>
          <p:grpSpPr>
            <a:xfrm>
              <a:off x="2428562" y="4563834"/>
              <a:ext cx="7901687" cy="982362"/>
              <a:chOff x="2428562" y="1439562"/>
              <a:chExt cx="7901687" cy="982362"/>
            </a:xfrm>
          </p:grpSpPr>
          <p:grpSp>
            <p:nvGrpSpPr>
              <p:cNvPr id="36" name="Group 35">
                <a:extLst>
                  <a:ext uri="{FF2B5EF4-FFF2-40B4-BE49-F238E27FC236}">
                    <a16:creationId xmlns:a16="http://schemas.microsoft.com/office/drawing/2014/main" id="{3A05CEFD-E1BE-4DE7-AC2A-5D5BB6D2D90A}"/>
                  </a:ext>
                </a:extLst>
              </p:cNvPr>
              <p:cNvGrpSpPr/>
              <p:nvPr/>
            </p:nvGrpSpPr>
            <p:grpSpPr>
              <a:xfrm>
                <a:off x="2428562" y="1439562"/>
                <a:ext cx="7901687" cy="982362"/>
                <a:chOff x="2428562" y="1031789"/>
                <a:chExt cx="7901687" cy="982362"/>
              </a:xfrm>
            </p:grpSpPr>
            <p:sp>
              <p:nvSpPr>
                <p:cNvPr id="39" name="Rectangle 38">
                  <a:extLst>
                    <a:ext uri="{FF2B5EF4-FFF2-40B4-BE49-F238E27FC236}">
                      <a16:creationId xmlns:a16="http://schemas.microsoft.com/office/drawing/2014/main" id="{C4F8EF97-0699-4317-B056-8A7E8E6E6108}"/>
                    </a:ext>
                  </a:extLst>
                </p:cNvPr>
                <p:cNvSpPr/>
                <p:nvPr/>
              </p:nvSpPr>
              <p:spPr>
                <a:xfrm>
                  <a:off x="3429459" y="1031789"/>
                  <a:ext cx="6900790" cy="6549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a:extLst>
                    <a:ext uri="{FF2B5EF4-FFF2-40B4-BE49-F238E27FC236}">
                      <a16:creationId xmlns:a16="http://schemas.microsoft.com/office/drawing/2014/main" id="{0C363407-2B82-4DB0-9097-4BEA841087A0}"/>
                    </a:ext>
                  </a:extLst>
                </p:cNvPr>
                <p:cNvSpPr/>
                <p:nvPr/>
              </p:nvSpPr>
              <p:spPr>
                <a:xfrm>
                  <a:off x="2428562" y="1359243"/>
                  <a:ext cx="1593103" cy="65490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ight Triangle 40">
                  <a:extLst>
                    <a:ext uri="{FF2B5EF4-FFF2-40B4-BE49-F238E27FC236}">
                      <a16:creationId xmlns:a16="http://schemas.microsoft.com/office/drawing/2014/main" id="{AADD2AEA-A754-46B9-8B70-C6D4F821C80F}"/>
                    </a:ext>
                  </a:extLst>
                </p:cNvPr>
                <p:cNvSpPr/>
                <p:nvPr/>
              </p:nvSpPr>
              <p:spPr>
                <a:xfrm>
                  <a:off x="3429459" y="1031790"/>
                  <a:ext cx="592206" cy="327454"/>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7" name="TextBox 40">
                <a:extLst>
                  <a:ext uri="{FF2B5EF4-FFF2-40B4-BE49-F238E27FC236}">
                    <a16:creationId xmlns:a16="http://schemas.microsoft.com/office/drawing/2014/main" id="{5B023D71-0494-44CC-BB01-FB6212A2CEE1}"/>
                  </a:ext>
                </a:extLst>
              </p:cNvPr>
              <p:cNvSpPr txBox="1"/>
              <p:nvPr/>
            </p:nvSpPr>
            <p:spPr>
              <a:xfrm>
                <a:off x="2815730" y="1907002"/>
                <a:ext cx="8187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Georgia Pro" panose="02040802050405020203" pitchFamily="18" charset="0"/>
                  </a:rPr>
                  <a:t>05</a:t>
                </a:r>
              </a:p>
            </p:txBody>
          </p:sp>
          <p:sp>
            <p:nvSpPr>
              <p:cNvPr id="38" name="TextBox 41">
                <a:extLst>
                  <a:ext uri="{FF2B5EF4-FFF2-40B4-BE49-F238E27FC236}">
                    <a16:creationId xmlns:a16="http://schemas.microsoft.com/office/drawing/2014/main" id="{FC5C7995-6CC3-4AE0-8680-361E23B5F9D2}"/>
                  </a:ext>
                </a:extLst>
              </p:cNvPr>
              <p:cNvSpPr txBox="1"/>
              <p:nvPr/>
            </p:nvSpPr>
            <p:spPr>
              <a:xfrm>
                <a:off x="4890345" y="1603290"/>
                <a:ext cx="4875916"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IN" sz="1400" b="1" dirty="0" smtClean="0">
                    <a:solidFill>
                      <a:schemeClr val="bg1"/>
                    </a:solidFill>
                    <a:latin typeface="Georgia" panose="02040502050405020303" pitchFamily="18" charset="0"/>
                  </a:rPr>
                  <a:t>RECOMMENDATIONS</a:t>
                </a:r>
                <a:endParaRPr lang="en-US" sz="1400" dirty="0">
                  <a:solidFill>
                    <a:schemeClr val="bg1"/>
                  </a:solidFill>
                  <a:latin typeface="Georgia Pro Light" panose="02040302050405020303" pitchFamily="18" charset="0"/>
                </a:endParaRPr>
              </a:p>
            </p:txBody>
          </p:sp>
        </p:grpSp>
        <p:grpSp>
          <p:nvGrpSpPr>
            <p:cNvPr id="8" name="Group 7">
              <a:extLst>
                <a:ext uri="{FF2B5EF4-FFF2-40B4-BE49-F238E27FC236}">
                  <a16:creationId xmlns:a16="http://schemas.microsoft.com/office/drawing/2014/main" id="{BE69CB82-8687-45DE-AE93-8719A67FB69F}"/>
                </a:ext>
              </a:extLst>
            </p:cNvPr>
            <p:cNvGrpSpPr/>
            <p:nvPr/>
          </p:nvGrpSpPr>
          <p:grpSpPr>
            <a:xfrm>
              <a:off x="2428562" y="3782764"/>
              <a:ext cx="7901687" cy="982364"/>
              <a:chOff x="2428562" y="1439560"/>
              <a:chExt cx="7901687" cy="982364"/>
            </a:xfrm>
          </p:grpSpPr>
          <p:grpSp>
            <p:nvGrpSpPr>
              <p:cNvPr id="30" name="Group 29">
                <a:extLst>
                  <a:ext uri="{FF2B5EF4-FFF2-40B4-BE49-F238E27FC236}">
                    <a16:creationId xmlns:a16="http://schemas.microsoft.com/office/drawing/2014/main" id="{F3C4C366-6749-4FA8-B57A-53322445E666}"/>
                  </a:ext>
                </a:extLst>
              </p:cNvPr>
              <p:cNvGrpSpPr/>
              <p:nvPr/>
            </p:nvGrpSpPr>
            <p:grpSpPr>
              <a:xfrm>
                <a:off x="2428562" y="1439560"/>
                <a:ext cx="7901687" cy="982364"/>
                <a:chOff x="2428562" y="1031787"/>
                <a:chExt cx="7901687" cy="982364"/>
              </a:xfrm>
            </p:grpSpPr>
            <p:sp>
              <p:nvSpPr>
                <p:cNvPr id="33" name="Rectangle 32">
                  <a:extLst>
                    <a:ext uri="{FF2B5EF4-FFF2-40B4-BE49-F238E27FC236}">
                      <a16:creationId xmlns:a16="http://schemas.microsoft.com/office/drawing/2014/main" id="{AF03ED35-4CB9-4056-9897-3286A4071162}"/>
                    </a:ext>
                  </a:extLst>
                </p:cNvPr>
                <p:cNvSpPr/>
                <p:nvPr/>
              </p:nvSpPr>
              <p:spPr>
                <a:xfrm>
                  <a:off x="3429459" y="1031787"/>
                  <a:ext cx="6900790" cy="654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0AE2F6DF-0CE8-4E54-BF42-EE07636A6CAB}"/>
                    </a:ext>
                  </a:extLst>
                </p:cNvPr>
                <p:cNvSpPr/>
                <p:nvPr/>
              </p:nvSpPr>
              <p:spPr>
                <a:xfrm>
                  <a:off x="2428562" y="1359243"/>
                  <a:ext cx="1593103" cy="65490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ight Triangle 34">
                  <a:extLst>
                    <a:ext uri="{FF2B5EF4-FFF2-40B4-BE49-F238E27FC236}">
                      <a16:creationId xmlns:a16="http://schemas.microsoft.com/office/drawing/2014/main" id="{74B40B48-7D07-40B6-B243-5B25C53B14F6}"/>
                    </a:ext>
                  </a:extLst>
                </p:cNvPr>
                <p:cNvSpPr/>
                <p:nvPr/>
              </p:nvSpPr>
              <p:spPr>
                <a:xfrm>
                  <a:off x="3429459" y="1031790"/>
                  <a:ext cx="592206" cy="327454"/>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1" name="TextBox 19">
                <a:extLst>
                  <a:ext uri="{FF2B5EF4-FFF2-40B4-BE49-F238E27FC236}">
                    <a16:creationId xmlns:a16="http://schemas.microsoft.com/office/drawing/2014/main" id="{B1AEE34B-B847-4FDE-948E-57E0F14EBA64}"/>
                  </a:ext>
                </a:extLst>
              </p:cNvPr>
              <p:cNvSpPr txBox="1"/>
              <p:nvPr/>
            </p:nvSpPr>
            <p:spPr>
              <a:xfrm>
                <a:off x="2815730" y="1907002"/>
                <a:ext cx="8187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Georgia Pro" panose="02040802050405020203" pitchFamily="18" charset="0"/>
                  </a:rPr>
                  <a:t>04</a:t>
                </a:r>
              </a:p>
            </p:txBody>
          </p:sp>
          <p:sp>
            <p:nvSpPr>
              <p:cNvPr id="32" name="TextBox 20">
                <a:extLst>
                  <a:ext uri="{FF2B5EF4-FFF2-40B4-BE49-F238E27FC236}">
                    <a16:creationId xmlns:a16="http://schemas.microsoft.com/office/drawing/2014/main" id="{6F2552FF-2F83-4A8D-A948-AEA7DBA9C8D9}"/>
                  </a:ext>
                </a:extLst>
              </p:cNvPr>
              <p:cNvSpPr txBox="1"/>
              <p:nvPr/>
            </p:nvSpPr>
            <p:spPr>
              <a:xfrm>
                <a:off x="4890345" y="1638019"/>
                <a:ext cx="4875916"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IN" sz="1400" b="1" dirty="0" smtClean="0">
                    <a:solidFill>
                      <a:schemeClr val="bg1"/>
                    </a:solidFill>
                    <a:latin typeface="Georgia" panose="02040502050405020303" pitchFamily="18" charset="0"/>
                  </a:rPr>
                  <a:t>STAGES AND REASONS OF FAILURE </a:t>
                </a:r>
                <a:endParaRPr lang="en-US" sz="1400" dirty="0">
                  <a:solidFill>
                    <a:schemeClr val="bg1"/>
                  </a:solidFill>
                  <a:latin typeface="Georgia Pro Light" panose="02040302050405020303" pitchFamily="18" charset="0"/>
                </a:endParaRPr>
              </a:p>
            </p:txBody>
          </p:sp>
        </p:grpSp>
        <p:grpSp>
          <p:nvGrpSpPr>
            <p:cNvPr id="9" name="Group 8">
              <a:extLst>
                <a:ext uri="{FF2B5EF4-FFF2-40B4-BE49-F238E27FC236}">
                  <a16:creationId xmlns:a16="http://schemas.microsoft.com/office/drawing/2014/main" id="{88344F42-7AD4-4EF3-9E0E-7BAF443C3814}"/>
                </a:ext>
              </a:extLst>
            </p:cNvPr>
            <p:cNvGrpSpPr/>
            <p:nvPr/>
          </p:nvGrpSpPr>
          <p:grpSpPr>
            <a:xfrm>
              <a:off x="2428562" y="3001698"/>
              <a:ext cx="7901687" cy="982362"/>
              <a:chOff x="2428562" y="1439562"/>
              <a:chExt cx="7901687" cy="982362"/>
            </a:xfrm>
          </p:grpSpPr>
          <p:grpSp>
            <p:nvGrpSpPr>
              <p:cNvPr id="24" name="Group 23">
                <a:extLst>
                  <a:ext uri="{FF2B5EF4-FFF2-40B4-BE49-F238E27FC236}">
                    <a16:creationId xmlns:a16="http://schemas.microsoft.com/office/drawing/2014/main" id="{158158C2-2748-4A7B-9A2F-11F44BE9A91F}"/>
                  </a:ext>
                </a:extLst>
              </p:cNvPr>
              <p:cNvGrpSpPr/>
              <p:nvPr/>
            </p:nvGrpSpPr>
            <p:grpSpPr>
              <a:xfrm>
                <a:off x="2428562" y="1439562"/>
                <a:ext cx="7901687" cy="982362"/>
                <a:chOff x="2428562" y="1031789"/>
                <a:chExt cx="7901687" cy="982362"/>
              </a:xfrm>
            </p:grpSpPr>
            <p:sp>
              <p:nvSpPr>
                <p:cNvPr id="27" name="Rectangle 26">
                  <a:extLst>
                    <a:ext uri="{FF2B5EF4-FFF2-40B4-BE49-F238E27FC236}">
                      <a16:creationId xmlns:a16="http://schemas.microsoft.com/office/drawing/2014/main" id="{4C944868-D66B-4D44-91EB-28C7D21AE6B3}"/>
                    </a:ext>
                  </a:extLst>
                </p:cNvPr>
                <p:cNvSpPr/>
                <p:nvPr/>
              </p:nvSpPr>
              <p:spPr>
                <a:xfrm>
                  <a:off x="3429459" y="1031789"/>
                  <a:ext cx="6900790" cy="654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58C01BD0-BA34-4AD0-8893-BF3BD66060DD}"/>
                    </a:ext>
                  </a:extLst>
                </p:cNvPr>
                <p:cNvSpPr/>
                <p:nvPr/>
              </p:nvSpPr>
              <p:spPr>
                <a:xfrm>
                  <a:off x="2428562" y="1359243"/>
                  <a:ext cx="1593103" cy="6549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ight Triangle 28">
                  <a:extLst>
                    <a:ext uri="{FF2B5EF4-FFF2-40B4-BE49-F238E27FC236}">
                      <a16:creationId xmlns:a16="http://schemas.microsoft.com/office/drawing/2014/main" id="{E387C324-BDDD-49A8-B241-6C549BF0BD19}"/>
                    </a:ext>
                  </a:extLst>
                </p:cNvPr>
                <p:cNvSpPr/>
                <p:nvPr/>
              </p:nvSpPr>
              <p:spPr>
                <a:xfrm>
                  <a:off x="3429459" y="1031790"/>
                  <a:ext cx="592206" cy="327454"/>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5" name="TextBox 26">
                <a:extLst>
                  <a:ext uri="{FF2B5EF4-FFF2-40B4-BE49-F238E27FC236}">
                    <a16:creationId xmlns:a16="http://schemas.microsoft.com/office/drawing/2014/main" id="{D2691297-E336-4352-87C2-3666E04B3B0B}"/>
                  </a:ext>
                </a:extLst>
              </p:cNvPr>
              <p:cNvSpPr txBox="1"/>
              <p:nvPr/>
            </p:nvSpPr>
            <p:spPr>
              <a:xfrm>
                <a:off x="2815730" y="1907002"/>
                <a:ext cx="8187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Georgia Pro" panose="02040802050405020203" pitchFamily="18" charset="0"/>
                  </a:rPr>
                  <a:t>03</a:t>
                </a:r>
              </a:p>
            </p:txBody>
          </p:sp>
          <p:sp>
            <p:nvSpPr>
              <p:cNvPr id="26" name="TextBox 27">
                <a:extLst>
                  <a:ext uri="{FF2B5EF4-FFF2-40B4-BE49-F238E27FC236}">
                    <a16:creationId xmlns:a16="http://schemas.microsoft.com/office/drawing/2014/main" id="{E087723C-3A1C-4C0A-AAE9-EE0345C8518C}"/>
                  </a:ext>
                </a:extLst>
              </p:cNvPr>
              <p:cNvSpPr txBox="1"/>
              <p:nvPr/>
            </p:nvSpPr>
            <p:spPr>
              <a:xfrm>
                <a:off x="4890345" y="1640856"/>
                <a:ext cx="4875916"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IN" sz="1400" b="1" dirty="0">
                    <a:solidFill>
                      <a:schemeClr val="bg1"/>
                    </a:solidFill>
                    <a:latin typeface="Georgia" panose="02040502050405020303" pitchFamily="18" charset="0"/>
                  </a:rPr>
                  <a:t>PERFORMANCE OF JABONG – </a:t>
                </a:r>
                <a:r>
                  <a:rPr lang="en-IN" sz="1400" b="1" dirty="0" smtClean="0">
                    <a:solidFill>
                      <a:schemeClr val="bg1"/>
                    </a:solidFill>
                    <a:latin typeface="Georgia" panose="02040502050405020303" pitchFamily="18" charset="0"/>
                  </a:rPr>
                  <a:t>ANALYSIS</a:t>
                </a:r>
                <a:endParaRPr lang="en-US" sz="1400" dirty="0">
                  <a:solidFill>
                    <a:schemeClr val="bg1"/>
                  </a:solidFill>
                  <a:latin typeface="Georgia Pro Light" panose="02040302050405020303" pitchFamily="18" charset="0"/>
                </a:endParaRPr>
              </a:p>
            </p:txBody>
          </p:sp>
        </p:grpSp>
        <p:grpSp>
          <p:nvGrpSpPr>
            <p:cNvPr id="10" name="Group 9">
              <a:extLst>
                <a:ext uri="{FF2B5EF4-FFF2-40B4-BE49-F238E27FC236}">
                  <a16:creationId xmlns:a16="http://schemas.microsoft.com/office/drawing/2014/main" id="{473C226F-C3A2-47CD-84D3-C498B4FB75E9}"/>
                </a:ext>
              </a:extLst>
            </p:cNvPr>
            <p:cNvGrpSpPr/>
            <p:nvPr/>
          </p:nvGrpSpPr>
          <p:grpSpPr>
            <a:xfrm>
              <a:off x="2428562" y="2220630"/>
              <a:ext cx="7901687" cy="982362"/>
              <a:chOff x="2428562" y="1439562"/>
              <a:chExt cx="7901687" cy="982362"/>
            </a:xfrm>
          </p:grpSpPr>
          <p:grpSp>
            <p:nvGrpSpPr>
              <p:cNvPr id="18" name="Group 17">
                <a:extLst>
                  <a:ext uri="{FF2B5EF4-FFF2-40B4-BE49-F238E27FC236}">
                    <a16:creationId xmlns:a16="http://schemas.microsoft.com/office/drawing/2014/main" id="{1B07BAB5-D009-498D-982E-49F873D02182}"/>
                  </a:ext>
                </a:extLst>
              </p:cNvPr>
              <p:cNvGrpSpPr/>
              <p:nvPr/>
            </p:nvGrpSpPr>
            <p:grpSpPr>
              <a:xfrm>
                <a:off x="2428562" y="1439562"/>
                <a:ext cx="7901687" cy="982362"/>
                <a:chOff x="2428562" y="1031789"/>
                <a:chExt cx="7901687" cy="982362"/>
              </a:xfrm>
            </p:grpSpPr>
            <p:sp>
              <p:nvSpPr>
                <p:cNvPr id="21" name="Rectangle 20">
                  <a:extLst>
                    <a:ext uri="{FF2B5EF4-FFF2-40B4-BE49-F238E27FC236}">
                      <a16:creationId xmlns:a16="http://schemas.microsoft.com/office/drawing/2014/main" id="{BFFB0F5C-CD8B-4C73-8298-759D52FB173A}"/>
                    </a:ext>
                  </a:extLst>
                </p:cNvPr>
                <p:cNvSpPr/>
                <p:nvPr/>
              </p:nvSpPr>
              <p:spPr>
                <a:xfrm>
                  <a:off x="3429459" y="1031789"/>
                  <a:ext cx="6900790" cy="654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46D87E03-6F22-4075-9FCD-66B3E4F326FA}"/>
                    </a:ext>
                  </a:extLst>
                </p:cNvPr>
                <p:cNvSpPr/>
                <p:nvPr/>
              </p:nvSpPr>
              <p:spPr>
                <a:xfrm>
                  <a:off x="2428562" y="1359243"/>
                  <a:ext cx="1593103" cy="6549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ight Triangle 22">
                  <a:extLst>
                    <a:ext uri="{FF2B5EF4-FFF2-40B4-BE49-F238E27FC236}">
                      <a16:creationId xmlns:a16="http://schemas.microsoft.com/office/drawing/2014/main" id="{81950546-635C-41F5-B07E-61B3D01544AA}"/>
                    </a:ext>
                  </a:extLst>
                </p:cNvPr>
                <p:cNvSpPr/>
                <p:nvPr/>
              </p:nvSpPr>
              <p:spPr>
                <a:xfrm>
                  <a:off x="3429459" y="1031790"/>
                  <a:ext cx="592206" cy="327454"/>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9" name="TextBox 12">
                <a:extLst>
                  <a:ext uri="{FF2B5EF4-FFF2-40B4-BE49-F238E27FC236}">
                    <a16:creationId xmlns:a16="http://schemas.microsoft.com/office/drawing/2014/main" id="{7F23DFBA-0535-4999-9777-797F590B0444}"/>
                  </a:ext>
                </a:extLst>
              </p:cNvPr>
              <p:cNvSpPr txBox="1"/>
              <p:nvPr/>
            </p:nvSpPr>
            <p:spPr>
              <a:xfrm>
                <a:off x="2815730" y="1907002"/>
                <a:ext cx="8187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Georgia Pro" panose="02040802050405020203" pitchFamily="18" charset="0"/>
                  </a:rPr>
                  <a:t>02</a:t>
                </a:r>
              </a:p>
            </p:txBody>
          </p:sp>
          <p:sp>
            <p:nvSpPr>
              <p:cNvPr id="20" name="TextBox 13">
                <a:extLst>
                  <a:ext uri="{FF2B5EF4-FFF2-40B4-BE49-F238E27FC236}">
                    <a16:creationId xmlns:a16="http://schemas.microsoft.com/office/drawing/2014/main" id="{E6FA7CB1-8ACB-4A66-B206-29F5F58B9D10}"/>
                  </a:ext>
                </a:extLst>
              </p:cNvPr>
              <p:cNvSpPr txBox="1"/>
              <p:nvPr/>
            </p:nvSpPr>
            <p:spPr>
              <a:xfrm>
                <a:off x="4890346" y="1691558"/>
                <a:ext cx="4875916" cy="215444"/>
              </a:xfrm>
              <a:prstGeom prst="rect">
                <a:avLst/>
              </a:prstGeom>
              <a:noFill/>
            </p:spPr>
            <p:txBody>
              <a:bodyPr wrap="square" lIns="0" tIns="0" rIns="0" bIns="0" rtlCol="0">
                <a:spAutoFit/>
              </a:bodyPr>
              <a:lstStyle>
                <a:defPPr>
                  <a:defRPr lang="en-US"/>
                </a:defPPr>
                <a:lvl1pPr>
                  <a:spcBef>
                    <a:spcPts val="600"/>
                  </a:spcBef>
                  <a:defRPr sz="1400" b="1">
                    <a:solidFill>
                      <a:schemeClr val="bg1"/>
                    </a:solidFill>
                    <a:latin typeface="Georgia" panose="02040502050405020303"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DETAILS ABOUT JABONG</a:t>
                </a:r>
              </a:p>
            </p:txBody>
          </p:sp>
        </p:grpSp>
        <p:grpSp>
          <p:nvGrpSpPr>
            <p:cNvPr id="11" name="Group 10">
              <a:extLst>
                <a:ext uri="{FF2B5EF4-FFF2-40B4-BE49-F238E27FC236}">
                  <a16:creationId xmlns:a16="http://schemas.microsoft.com/office/drawing/2014/main" id="{F76FBE80-8074-404C-AF59-10A287BD24D7}"/>
                </a:ext>
              </a:extLst>
            </p:cNvPr>
            <p:cNvGrpSpPr/>
            <p:nvPr/>
          </p:nvGrpSpPr>
          <p:grpSpPr>
            <a:xfrm>
              <a:off x="2428562" y="1439562"/>
              <a:ext cx="7901687" cy="982362"/>
              <a:chOff x="2428562" y="1439562"/>
              <a:chExt cx="7901687" cy="982362"/>
            </a:xfrm>
          </p:grpSpPr>
          <p:grpSp>
            <p:nvGrpSpPr>
              <p:cNvPr id="12" name="Group 11">
                <a:extLst>
                  <a:ext uri="{FF2B5EF4-FFF2-40B4-BE49-F238E27FC236}">
                    <a16:creationId xmlns:a16="http://schemas.microsoft.com/office/drawing/2014/main" id="{20BFD63C-D39D-43FF-8650-C36466485AE9}"/>
                  </a:ext>
                </a:extLst>
              </p:cNvPr>
              <p:cNvGrpSpPr/>
              <p:nvPr/>
            </p:nvGrpSpPr>
            <p:grpSpPr>
              <a:xfrm>
                <a:off x="2428562" y="1439562"/>
                <a:ext cx="7901687" cy="982362"/>
                <a:chOff x="2428562" y="1031789"/>
                <a:chExt cx="7901687" cy="982362"/>
              </a:xfrm>
            </p:grpSpPr>
            <p:sp>
              <p:nvSpPr>
                <p:cNvPr id="15" name="Rectangle 14">
                  <a:extLst>
                    <a:ext uri="{FF2B5EF4-FFF2-40B4-BE49-F238E27FC236}">
                      <a16:creationId xmlns:a16="http://schemas.microsoft.com/office/drawing/2014/main" id="{345F8F90-263A-4AA9-A54B-E3A3C057F190}"/>
                    </a:ext>
                  </a:extLst>
                </p:cNvPr>
                <p:cNvSpPr/>
                <p:nvPr/>
              </p:nvSpPr>
              <p:spPr>
                <a:xfrm>
                  <a:off x="3429459" y="1031789"/>
                  <a:ext cx="6900790" cy="6549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A87D1645-BCA8-4997-9760-6AD80278E3FC}"/>
                    </a:ext>
                  </a:extLst>
                </p:cNvPr>
                <p:cNvSpPr/>
                <p:nvPr/>
              </p:nvSpPr>
              <p:spPr>
                <a:xfrm>
                  <a:off x="2428562" y="1359243"/>
                  <a:ext cx="1593103" cy="65490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ight Triangle 16">
                  <a:extLst>
                    <a:ext uri="{FF2B5EF4-FFF2-40B4-BE49-F238E27FC236}">
                      <a16:creationId xmlns:a16="http://schemas.microsoft.com/office/drawing/2014/main" id="{3C085275-9864-4CFE-A827-DEE56F092DDC}"/>
                    </a:ext>
                  </a:extLst>
                </p:cNvPr>
                <p:cNvSpPr/>
                <p:nvPr/>
              </p:nvSpPr>
              <p:spPr>
                <a:xfrm>
                  <a:off x="3429459" y="1031790"/>
                  <a:ext cx="592206" cy="327454"/>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3" name="TextBox 7">
                <a:extLst>
                  <a:ext uri="{FF2B5EF4-FFF2-40B4-BE49-F238E27FC236}">
                    <a16:creationId xmlns:a16="http://schemas.microsoft.com/office/drawing/2014/main" id="{58963962-C2D5-4D30-8BEF-3AEF469D4A81}"/>
                  </a:ext>
                </a:extLst>
              </p:cNvPr>
              <p:cNvSpPr txBox="1"/>
              <p:nvPr/>
            </p:nvSpPr>
            <p:spPr>
              <a:xfrm>
                <a:off x="2815730" y="1907002"/>
                <a:ext cx="8187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Georgia Pro" panose="02040802050405020203" pitchFamily="18" charset="0"/>
                  </a:rPr>
                  <a:t>01</a:t>
                </a:r>
              </a:p>
            </p:txBody>
          </p:sp>
          <p:sp>
            <p:nvSpPr>
              <p:cNvPr id="14" name="TextBox 8">
                <a:extLst>
                  <a:ext uri="{FF2B5EF4-FFF2-40B4-BE49-F238E27FC236}">
                    <a16:creationId xmlns:a16="http://schemas.microsoft.com/office/drawing/2014/main" id="{4510F232-7287-4B0A-AD83-01CD4BF060DC}"/>
                  </a:ext>
                </a:extLst>
              </p:cNvPr>
              <p:cNvSpPr txBox="1"/>
              <p:nvPr/>
            </p:nvSpPr>
            <p:spPr>
              <a:xfrm>
                <a:off x="4890346" y="1668234"/>
                <a:ext cx="4875916"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IN" sz="1400" b="1" dirty="0">
                    <a:solidFill>
                      <a:schemeClr val="bg1"/>
                    </a:solidFill>
                    <a:latin typeface="Georgia" panose="02040502050405020303" pitchFamily="18" charset="0"/>
                  </a:rPr>
                  <a:t>INTRODUCTION OF THE PROJECT</a:t>
                </a:r>
                <a:endParaRPr lang="en-US" sz="1400" dirty="0">
                  <a:solidFill>
                    <a:schemeClr val="bg1"/>
                  </a:solidFill>
                  <a:latin typeface="Georgia Pro Light" panose="02040302050405020303" pitchFamily="18" charset="0"/>
                </a:endParaRPr>
              </a:p>
            </p:txBody>
          </p:sp>
        </p:grpSp>
      </p:grpSp>
      <p:sp>
        <p:nvSpPr>
          <p:cNvPr id="5" name="TextBox 46">
            <a:extLst>
              <a:ext uri="{FF2B5EF4-FFF2-40B4-BE49-F238E27FC236}">
                <a16:creationId xmlns:a16="http://schemas.microsoft.com/office/drawing/2014/main" id="{62A909D6-B0AE-42C9-870D-D6631502023A}"/>
              </a:ext>
            </a:extLst>
          </p:cNvPr>
          <p:cNvSpPr txBox="1"/>
          <p:nvPr/>
        </p:nvSpPr>
        <p:spPr>
          <a:xfrm>
            <a:off x="0" y="443511"/>
            <a:ext cx="121920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latin typeface="Georgia" panose="02040502050405020303" pitchFamily="18" charset="0"/>
                <a:ea typeface="Cambria" panose="02040503050406030204" pitchFamily="18" charset="0"/>
                <a:cs typeface="+mj-cs"/>
              </a:rPr>
              <a:t>WHAT’S COMING?</a:t>
            </a:r>
          </a:p>
        </p:txBody>
      </p:sp>
    </p:spTree>
    <p:extLst>
      <p:ext uri="{BB962C8B-B14F-4D97-AF65-F5344CB8AC3E}">
        <p14:creationId xmlns:p14="http://schemas.microsoft.com/office/powerpoint/2010/main" val="317091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84162E0-E971-4426-AD80-EECA47D1A3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786783" y="-5126"/>
            <a:ext cx="16431201" cy="6629400"/>
          </a:xfrm>
          <a:prstGeom prst="rect">
            <a:avLst/>
          </a:prstGeom>
        </p:spPr>
      </p:pic>
      <p:grpSp>
        <p:nvGrpSpPr>
          <p:cNvPr id="26" name="Group 25">
            <a:extLst>
              <a:ext uri="{FF2B5EF4-FFF2-40B4-BE49-F238E27FC236}">
                <a16:creationId xmlns:a16="http://schemas.microsoft.com/office/drawing/2014/main" id="{4C38BBD7-D8AA-4B67-B7E6-752F2163DC00}"/>
              </a:ext>
            </a:extLst>
          </p:cNvPr>
          <p:cNvGrpSpPr/>
          <p:nvPr/>
        </p:nvGrpSpPr>
        <p:grpSpPr>
          <a:xfrm>
            <a:off x="192957" y="4117225"/>
            <a:ext cx="11418411" cy="1552995"/>
            <a:chOff x="263589" y="4152450"/>
            <a:chExt cx="11418411" cy="1552995"/>
          </a:xfrm>
        </p:grpSpPr>
        <p:grpSp>
          <p:nvGrpSpPr>
            <p:cNvPr id="25" name="Group 24">
              <a:extLst>
                <a:ext uri="{FF2B5EF4-FFF2-40B4-BE49-F238E27FC236}">
                  <a16:creationId xmlns:a16="http://schemas.microsoft.com/office/drawing/2014/main" id="{A68DD2AD-8B9D-4985-AA2B-22D38F797CAE}"/>
                </a:ext>
              </a:extLst>
            </p:cNvPr>
            <p:cNvGrpSpPr/>
            <p:nvPr/>
          </p:nvGrpSpPr>
          <p:grpSpPr>
            <a:xfrm>
              <a:off x="263589" y="4207310"/>
              <a:ext cx="7668393" cy="1498135"/>
              <a:chOff x="263589" y="4207310"/>
              <a:chExt cx="7668393" cy="1498135"/>
            </a:xfrm>
          </p:grpSpPr>
          <p:pic>
            <p:nvPicPr>
              <p:cNvPr id="7" name="Graphic 6" descr="Bar graph with downward trend">
                <a:extLst>
                  <a:ext uri="{FF2B5EF4-FFF2-40B4-BE49-F238E27FC236}">
                    <a16:creationId xmlns:a16="http://schemas.microsoft.com/office/drawing/2014/main" id="{D33D24EA-EF22-406E-9675-EA96370BAA31}"/>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211982" y="4207310"/>
                <a:ext cx="720000" cy="720000"/>
              </a:xfrm>
              <a:prstGeom prst="rect">
                <a:avLst/>
              </a:prstGeom>
            </p:spPr>
          </p:pic>
          <p:sp>
            <p:nvSpPr>
              <p:cNvPr id="14" name="TextBox 13">
                <a:extLst>
                  <a:ext uri="{FF2B5EF4-FFF2-40B4-BE49-F238E27FC236}">
                    <a16:creationId xmlns:a16="http://schemas.microsoft.com/office/drawing/2014/main" id="{0854492B-1CEF-4743-B02D-65BA6F60C725}"/>
                  </a:ext>
                </a:extLst>
              </p:cNvPr>
              <p:cNvSpPr txBox="1"/>
              <p:nvPr/>
            </p:nvSpPr>
            <p:spPr>
              <a:xfrm>
                <a:off x="854482" y="4910965"/>
                <a:ext cx="1104213"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STEP 1</a:t>
                </a:r>
                <a:endParaRPr lang="en-IN" sz="2400" dirty="0">
                  <a:latin typeface="Cambria" panose="02040503050406030204" pitchFamily="18" charset="0"/>
                  <a:ea typeface="Cambria" panose="02040503050406030204" pitchFamily="18" charset="0"/>
                </a:endParaRPr>
              </a:p>
            </p:txBody>
          </p:sp>
          <p:sp>
            <p:nvSpPr>
              <p:cNvPr id="18" name="Rectangle 17">
                <a:extLst>
                  <a:ext uri="{FF2B5EF4-FFF2-40B4-BE49-F238E27FC236}">
                    <a16:creationId xmlns:a16="http://schemas.microsoft.com/office/drawing/2014/main" id="{3A697319-C748-4BE2-8587-F9491174181A}"/>
                  </a:ext>
                </a:extLst>
              </p:cNvPr>
              <p:cNvSpPr/>
              <p:nvPr/>
            </p:nvSpPr>
            <p:spPr>
              <a:xfrm>
                <a:off x="263589" y="5443835"/>
                <a:ext cx="2286000" cy="261610"/>
              </a:xfrm>
              <a:prstGeom prst="rect">
                <a:avLst/>
              </a:prstGeom>
            </p:spPr>
            <p:txBody>
              <a:bodyPr wrap="square">
                <a:spAutoFit/>
              </a:bodyPr>
              <a:lstStyle/>
              <a:p>
                <a:pPr algn="ctr"/>
                <a:endParaRPr lang="en-IN" sz="1100" dirty="0"/>
              </a:p>
            </p:txBody>
          </p:sp>
        </p:grpSp>
        <p:grpSp>
          <p:nvGrpSpPr>
            <p:cNvPr id="24" name="Group 23">
              <a:extLst>
                <a:ext uri="{FF2B5EF4-FFF2-40B4-BE49-F238E27FC236}">
                  <a16:creationId xmlns:a16="http://schemas.microsoft.com/office/drawing/2014/main" id="{2F1F7EB1-0C5F-4A50-BF30-A14B6B8A6149}"/>
                </a:ext>
              </a:extLst>
            </p:cNvPr>
            <p:cNvGrpSpPr/>
            <p:nvPr/>
          </p:nvGrpSpPr>
          <p:grpSpPr>
            <a:xfrm>
              <a:off x="3232000" y="4240683"/>
              <a:ext cx="2286000" cy="1464762"/>
              <a:chOff x="3232000" y="4240683"/>
              <a:chExt cx="2286000" cy="1464762"/>
            </a:xfrm>
          </p:grpSpPr>
          <p:pic>
            <p:nvPicPr>
              <p:cNvPr id="9" name="Graphic 8" descr="Single gear">
                <a:extLst>
                  <a:ext uri="{FF2B5EF4-FFF2-40B4-BE49-F238E27FC236}">
                    <a16:creationId xmlns:a16="http://schemas.microsoft.com/office/drawing/2014/main" id="{EBE54526-ED02-4EE4-92FC-72DFED793A8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4106499" y="4240683"/>
                <a:ext cx="720000" cy="720000"/>
              </a:xfrm>
              <a:prstGeom prst="rect">
                <a:avLst/>
              </a:prstGeom>
            </p:spPr>
          </p:pic>
          <p:sp>
            <p:nvSpPr>
              <p:cNvPr id="15" name="TextBox 14">
                <a:extLst>
                  <a:ext uri="{FF2B5EF4-FFF2-40B4-BE49-F238E27FC236}">
                    <a16:creationId xmlns:a16="http://schemas.microsoft.com/office/drawing/2014/main" id="{74AFFEE9-1A00-4C6A-AD6B-19B6FD5CA990}"/>
                  </a:ext>
                </a:extLst>
              </p:cNvPr>
              <p:cNvSpPr txBox="1"/>
              <p:nvPr/>
            </p:nvSpPr>
            <p:spPr>
              <a:xfrm>
                <a:off x="3929781" y="4910965"/>
                <a:ext cx="1104213"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STEP 2</a:t>
                </a:r>
                <a:endParaRPr lang="en-IN" sz="2400" dirty="0">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D94541BD-4812-43D3-AD97-E2E85288E993}"/>
                  </a:ext>
                </a:extLst>
              </p:cNvPr>
              <p:cNvSpPr/>
              <p:nvPr/>
            </p:nvSpPr>
            <p:spPr>
              <a:xfrm>
                <a:off x="3232000" y="5443835"/>
                <a:ext cx="2286000" cy="261610"/>
              </a:xfrm>
              <a:prstGeom prst="rect">
                <a:avLst/>
              </a:prstGeom>
            </p:spPr>
            <p:txBody>
              <a:bodyPr wrap="square">
                <a:spAutoFit/>
              </a:bodyPr>
              <a:lstStyle/>
              <a:p>
                <a:pPr algn="ctr"/>
                <a:endParaRPr lang="en-IN" sz="1100" dirty="0"/>
              </a:p>
            </p:txBody>
          </p:sp>
        </p:grpSp>
        <p:grpSp>
          <p:nvGrpSpPr>
            <p:cNvPr id="23" name="Group 22">
              <a:extLst>
                <a:ext uri="{FF2B5EF4-FFF2-40B4-BE49-F238E27FC236}">
                  <a16:creationId xmlns:a16="http://schemas.microsoft.com/office/drawing/2014/main" id="{0B52C666-774F-45CC-A41E-3E5CC769FC83}"/>
                </a:ext>
              </a:extLst>
            </p:cNvPr>
            <p:cNvGrpSpPr/>
            <p:nvPr/>
          </p:nvGrpSpPr>
          <p:grpSpPr>
            <a:xfrm>
              <a:off x="1046588" y="4240683"/>
              <a:ext cx="7553412" cy="1464762"/>
              <a:chOff x="1046588" y="4240683"/>
              <a:chExt cx="7553412" cy="1464762"/>
            </a:xfrm>
          </p:grpSpPr>
          <p:pic>
            <p:nvPicPr>
              <p:cNvPr id="11" name="Graphic 10" descr="Gauge">
                <a:extLst>
                  <a:ext uri="{FF2B5EF4-FFF2-40B4-BE49-F238E27FC236}">
                    <a16:creationId xmlns:a16="http://schemas.microsoft.com/office/drawing/2014/main" id="{266F7AE6-E503-4824-A104-EBB7F415FA47}"/>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046588" y="4240683"/>
                <a:ext cx="720000" cy="720000"/>
              </a:xfrm>
              <a:prstGeom prst="rect">
                <a:avLst/>
              </a:prstGeom>
            </p:spPr>
          </p:pic>
          <p:sp>
            <p:nvSpPr>
              <p:cNvPr id="16" name="TextBox 15">
                <a:extLst>
                  <a:ext uri="{FF2B5EF4-FFF2-40B4-BE49-F238E27FC236}">
                    <a16:creationId xmlns:a16="http://schemas.microsoft.com/office/drawing/2014/main" id="{B7AB9E02-7BA7-4019-8A8A-BE48C084CBF3}"/>
                  </a:ext>
                </a:extLst>
              </p:cNvPr>
              <p:cNvSpPr txBox="1"/>
              <p:nvPr/>
            </p:nvSpPr>
            <p:spPr>
              <a:xfrm>
                <a:off x="7019876" y="4894620"/>
                <a:ext cx="1104213"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STEP 3</a:t>
                </a:r>
                <a:endParaRPr lang="en-IN" sz="2400" dirty="0">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a16="http://schemas.microsoft.com/office/drawing/2014/main" id="{BB7E9FC9-A2DF-4665-8644-3D46CBE645B0}"/>
                  </a:ext>
                </a:extLst>
              </p:cNvPr>
              <p:cNvSpPr/>
              <p:nvPr/>
            </p:nvSpPr>
            <p:spPr>
              <a:xfrm>
                <a:off x="6314000" y="5443835"/>
                <a:ext cx="2286000" cy="261610"/>
              </a:xfrm>
              <a:prstGeom prst="rect">
                <a:avLst/>
              </a:prstGeom>
            </p:spPr>
            <p:txBody>
              <a:bodyPr wrap="square">
                <a:spAutoFit/>
              </a:bodyPr>
              <a:lstStyle/>
              <a:p>
                <a:pPr algn="ctr"/>
                <a:endParaRPr lang="en-IN" sz="1100" dirty="0"/>
              </a:p>
            </p:txBody>
          </p:sp>
        </p:grpSp>
        <p:grpSp>
          <p:nvGrpSpPr>
            <p:cNvPr id="22" name="Group 21">
              <a:extLst>
                <a:ext uri="{FF2B5EF4-FFF2-40B4-BE49-F238E27FC236}">
                  <a16:creationId xmlns:a16="http://schemas.microsoft.com/office/drawing/2014/main" id="{AEB07BC2-220A-4B77-A39D-5B8DD7CBBE37}"/>
                </a:ext>
              </a:extLst>
            </p:cNvPr>
            <p:cNvGrpSpPr/>
            <p:nvPr/>
          </p:nvGrpSpPr>
          <p:grpSpPr>
            <a:xfrm>
              <a:off x="9396000" y="4152450"/>
              <a:ext cx="2286000" cy="1552995"/>
              <a:chOff x="9396000" y="4152450"/>
              <a:chExt cx="2286000" cy="1552995"/>
            </a:xfrm>
          </p:grpSpPr>
          <p:pic>
            <p:nvPicPr>
              <p:cNvPr id="13" name="Graphic 12" descr="Pie chart">
                <a:extLst>
                  <a:ext uri="{FF2B5EF4-FFF2-40B4-BE49-F238E27FC236}">
                    <a16:creationId xmlns:a16="http://schemas.microsoft.com/office/drawing/2014/main" id="{31379745-A6CD-4FCC-855C-ABC78DE25FBD}"/>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10179000" y="4152450"/>
                <a:ext cx="720000" cy="720000"/>
              </a:xfrm>
              <a:prstGeom prst="rect">
                <a:avLst/>
              </a:prstGeom>
            </p:spPr>
          </p:pic>
          <p:sp>
            <p:nvSpPr>
              <p:cNvPr id="17" name="TextBox 16">
                <a:extLst>
                  <a:ext uri="{FF2B5EF4-FFF2-40B4-BE49-F238E27FC236}">
                    <a16:creationId xmlns:a16="http://schemas.microsoft.com/office/drawing/2014/main" id="{851A526F-FAE7-4EE6-BADE-89BB859F2596}"/>
                  </a:ext>
                </a:extLst>
              </p:cNvPr>
              <p:cNvSpPr txBox="1"/>
              <p:nvPr/>
            </p:nvSpPr>
            <p:spPr>
              <a:xfrm>
                <a:off x="9880005" y="4927310"/>
                <a:ext cx="1104213"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STEP 4</a:t>
                </a:r>
                <a:endParaRPr lang="en-IN" sz="2400" dirty="0">
                  <a:latin typeface="Cambria" panose="02040503050406030204" pitchFamily="18" charset="0"/>
                  <a:ea typeface="Cambria" panose="02040503050406030204" pitchFamily="18" charset="0"/>
                </a:endParaRPr>
              </a:p>
            </p:txBody>
          </p:sp>
          <p:sp>
            <p:nvSpPr>
              <p:cNvPr id="21" name="Rectangle 20">
                <a:extLst>
                  <a:ext uri="{FF2B5EF4-FFF2-40B4-BE49-F238E27FC236}">
                    <a16:creationId xmlns:a16="http://schemas.microsoft.com/office/drawing/2014/main" id="{D92FCB75-AB27-40BB-A24F-9050CD8D2DB3}"/>
                  </a:ext>
                </a:extLst>
              </p:cNvPr>
              <p:cNvSpPr/>
              <p:nvPr/>
            </p:nvSpPr>
            <p:spPr>
              <a:xfrm>
                <a:off x="9396000" y="5443835"/>
                <a:ext cx="2286000" cy="261610"/>
              </a:xfrm>
              <a:prstGeom prst="rect">
                <a:avLst/>
              </a:prstGeom>
            </p:spPr>
            <p:txBody>
              <a:bodyPr wrap="square">
                <a:spAutoFit/>
              </a:bodyPr>
              <a:lstStyle/>
              <a:p>
                <a:pPr algn="ctr"/>
                <a:endParaRPr lang="en-IN" sz="1100" dirty="0"/>
              </a:p>
            </p:txBody>
          </p:sp>
        </p:grpSp>
      </p:grpSp>
      <p:sp>
        <p:nvSpPr>
          <p:cNvPr id="2" name="TextBox 1">
            <a:extLst>
              <a:ext uri="{FF2B5EF4-FFF2-40B4-BE49-F238E27FC236}">
                <a16:creationId xmlns:a16="http://schemas.microsoft.com/office/drawing/2014/main" id="{099B23DF-F1CF-5867-48AB-1004DD36FFAF}"/>
              </a:ext>
            </a:extLst>
          </p:cNvPr>
          <p:cNvSpPr txBox="1"/>
          <p:nvPr/>
        </p:nvSpPr>
        <p:spPr>
          <a:xfrm>
            <a:off x="2090984" y="206431"/>
            <a:ext cx="7622359" cy="830997"/>
          </a:xfrm>
          <a:prstGeom prst="rect">
            <a:avLst/>
          </a:prstGeom>
          <a:solidFill>
            <a:schemeClr val="accent1">
              <a:lumMod val="60000"/>
              <a:lumOff val="40000"/>
            </a:schemeClr>
          </a:solidFill>
        </p:spPr>
        <p:txBody>
          <a:bodyPr wrap="square" rtlCol="0">
            <a:spAutoFit/>
          </a:bodyPr>
          <a:lstStyle/>
          <a:p>
            <a:pPr algn="ctr"/>
            <a:r>
              <a:rPr lang="en-IN" sz="4800" dirty="0">
                <a:latin typeface="Arial Black" panose="020B0A04020102020204" pitchFamily="34" charset="0"/>
              </a:rPr>
              <a:t>WHY JABONG FAILED</a:t>
            </a:r>
          </a:p>
        </p:txBody>
      </p:sp>
      <p:sp>
        <p:nvSpPr>
          <p:cNvPr id="3" name="TextBox 2">
            <a:extLst>
              <a:ext uri="{FF2B5EF4-FFF2-40B4-BE49-F238E27FC236}">
                <a16:creationId xmlns:a16="http://schemas.microsoft.com/office/drawing/2014/main" id="{325AAAA5-FFCE-3C8C-6BF2-A4A7A0350AC5}"/>
              </a:ext>
            </a:extLst>
          </p:cNvPr>
          <p:cNvSpPr txBox="1"/>
          <p:nvPr/>
        </p:nvSpPr>
        <p:spPr>
          <a:xfrm>
            <a:off x="353364" y="5321060"/>
            <a:ext cx="2191110" cy="1477328"/>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Study the problem statement.</a:t>
            </a:r>
          </a:p>
          <a:p>
            <a:pPr algn="ctr"/>
            <a:r>
              <a:rPr lang="en-IN" dirty="0">
                <a:latin typeface="Times New Roman" panose="02020603050405020304" pitchFamily="18" charset="0"/>
                <a:cs typeface="Times New Roman" panose="02020603050405020304" pitchFamily="18" charset="0"/>
              </a:rPr>
              <a:t> Browsing internet to gather information about </a:t>
            </a:r>
            <a:r>
              <a:rPr lang="en-IN" dirty="0" err="1">
                <a:latin typeface="Times New Roman" panose="02020603050405020304" pitchFamily="18" charset="0"/>
                <a:cs typeface="Times New Roman" panose="02020603050405020304" pitchFamily="18" charset="0"/>
              </a:rPr>
              <a:t>J</a:t>
            </a:r>
            <a:r>
              <a:rPr lang="en-IN" dirty="0" err="1" smtClean="0">
                <a:latin typeface="Times New Roman" panose="02020603050405020304" pitchFamily="18" charset="0"/>
                <a:cs typeface="Times New Roman" panose="02020603050405020304" pitchFamily="18" charset="0"/>
              </a:rPr>
              <a:t>abong</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2B499E6-C545-EE6A-E7D4-2D5B1BB17CBB}"/>
              </a:ext>
            </a:extLst>
          </p:cNvPr>
          <p:cNvSpPr txBox="1"/>
          <p:nvPr/>
        </p:nvSpPr>
        <p:spPr>
          <a:xfrm>
            <a:off x="3315700" y="5386091"/>
            <a:ext cx="2191110" cy="1477328"/>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Studying all the applicable frameworks and relate them with our problem</a:t>
            </a:r>
          </a:p>
        </p:txBody>
      </p:sp>
      <p:sp>
        <p:nvSpPr>
          <p:cNvPr id="12" name="TextBox 11">
            <a:extLst>
              <a:ext uri="{FF2B5EF4-FFF2-40B4-BE49-F238E27FC236}">
                <a16:creationId xmlns:a16="http://schemas.microsoft.com/office/drawing/2014/main" id="{1390780C-F6A6-9EA5-44B7-180D8163B23C}"/>
              </a:ext>
            </a:extLst>
          </p:cNvPr>
          <p:cNvSpPr txBox="1"/>
          <p:nvPr/>
        </p:nvSpPr>
        <p:spPr>
          <a:xfrm>
            <a:off x="6497829" y="5386091"/>
            <a:ext cx="2285999"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Sorting and Applying research material into the applicable timeline</a:t>
            </a:r>
          </a:p>
        </p:txBody>
      </p:sp>
      <p:sp>
        <p:nvSpPr>
          <p:cNvPr id="27" name="TextBox 26">
            <a:extLst>
              <a:ext uri="{FF2B5EF4-FFF2-40B4-BE49-F238E27FC236}">
                <a16:creationId xmlns:a16="http://schemas.microsoft.com/office/drawing/2014/main" id="{B18A294A-713E-B53C-D6C9-496707EE6C56}"/>
              </a:ext>
            </a:extLst>
          </p:cNvPr>
          <p:cNvSpPr txBox="1"/>
          <p:nvPr/>
        </p:nvSpPr>
        <p:spPr>
          <a:xfrm>
            <a:off x="9325368" y="5293758"/>
            <a:ext cx="2191110"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Failure Cause Analysis and driving Conclusions</a:t>
            </a:r>
          </a:p>
        </p:txBody>
      </p:sp>
    </p:spTree>
    <p:extLst>
      <p:ext uri="{BB962C8B-B14F-4D97-AF65-F5344CB8AC3E}">
        <p14:creationId xmlns:p14="http://schemas.microsoft.com/office/powerpoint/2010/main" val="160995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DB10-6D92-4885-AA2D-B9FE7A4672D7}"/>
              </a:ext>
            </a:extLst>
          </p:cNvPr>
          <p:cNvSpPr>
            <a:spLocks noGrp="1"/>
          </p:cNvSpPr>
          <p:nvPr>
            <p:ph type="title"/>
          </p:nvPr>
        </p:nvSpPr>
        <p:spPr>
          <a:xfrm>
            <a:off x="741485" y="187318"/>
            <a:ext cx="10515600" cy="590931"/>
          </a:xfrm>
          <a:solidFill>
            <a:schemeClr val="bg1"/>
          </a:solidFill>
        </p:spPr>
        <p:txBody>
          <a:bodyPr wrap="square" rtlCol="0">
            <a:spAutoFit/>
          </a:bodyPr>
          <a:lstStyle/>
          <a:p>
            <a:pPr algn="ctr"/>
            <a:r>
              <a:rPr lang="en-IN" sz="3600" b="1" dirty="0">
                <a:latin typeface="Times New Roman" panose="02020603050405020304" pitchFamily="18" charset="0"/>
                <a:ea typeface="+mn-ea"/>
                <a:cs typeface="Times New Roman" panose="02020603050405020304" pitchFamily="18" charset="0"/>
              </a:rPr>
              <a:t> DETAILS ABOUT JABONG</a:t>
            </a:r>
          </a:p>
        </p:txBody>
      </p:sp>
      <p:pic>
        <p:nvPicPr>
          <p:cNvPr id="3" name="Picture 2"/>
          <p:cNvPicPr>
            <a:picLocks noChangeAspect="1"/>
          </p:cNvPicPr>
          <p:nvPr/>
        </p:nvPicPr>
        <p:blipFill>
          <a:blip r:embed="rId2"/>
          <a:stretch>
            <a:fillRect/>
          </a:stretch>
        </p:blipFill>
        <p:spPr>
          <a:xfrm>
            <a:off x="1416832" y="1091156"/>
            <a:ext cx="1313305" cy="633142"/>
          </a:xfrm>
          <a:prstGeom prst="rect">
            <a:avLst/>
          </a:prstGeom>
        </p:spPr>
      </p:pic>
      <p:sp>
        <p:nvSpPr>
          <p:cNvPr id="5" name="Rectangle 4"/>
          <p:cNvSpPr/>
          <p:nvPr/>
        </p:nvSpPr>
        <p:spPr>
          <a:xfrm>
            <a:off x="741485" y="2429692"/>
            <a:ext cx="10675452" cy="2640723"/>
          </a:xfrm>
          <a:prstGeom prst="rect">
            <a:avLst/>
          </a:prstGeom>
        </p:spPr>
        <p:txBody>
          <a:bodyPr wrap="square">
            <a:spAutoFit/>
          </a:bodyPr>
          <a:lstStyle/>
          <a:p>
            <a:pPr marL="285750" lvl="0" indent="-285750" algn="just">
              <a:lnSpc>
                <a:spcPct val="115000"/>
              </a:lnSpc>
              <a:spcAft>
                <a:spcPts val="0"/>
              </a:spcAft>
              <a:buFont typeface="Wingdings" panose="05000000000000000000" pitchFamily="2" charset="2"/>
              <a:buChar char="Ø"/>
            </a:pPr>
            <a:r>
              <a:rPr lang="en-GB" dirty="0" smtClean="0">
                <a:solidFill>
                  <a:srgbClr val="202124"/>
                </a:solidFill>
                <a:latin typeface="Times New Roman" panose="02020603050405020304" pitchFamily="18" charset="0"/>
                <a:ea typeface="Arial" panose="020B0604020202020204" pitchFamily="34" charset="0"/>
                <a:cs typeface="Mangal"/>
              </a:rPr>
              <a:t>E-commerce </a:t>
            </a:r>
            <a:r>
              <a:rPr lang="en-GB" dirty="0">
                <a:solidFill>
                  <a:srgbClr val="202124"/>
                </a:solidFill>
                <a:latin typeface="Times New Roman" panose="02020603050405020304" pitchFamily="18" charset="0"/>
                <a:ea typeface="Arial" panose="020B0604020202020204" pitchFamily="34" charset="0"/>
                <a:cs typeface="Mangal"/>
              </a:rPr>
              <a:t>portal started in Oct 2011 to take fashion online in India to next level bringing international </a:t>
            </a:r>
            <a:r>
              <a:rPr lang="en-GB" dirty="0" smtClean="0">
                <a:solidFill>
                  <a:srgbClr val="202124"/>
                </a:solidFill>
                <a:latin typeface="Times New Roman" panose="02020603050405020304" pitchFamily="18" charset="0"/>
                <a:ea typeface="Arial" panose="020B0604020202020204" pitchFamily="34" charset="0"/>
                <a:cs typeface="Mangal"/>
              </a:rPr>
              <a:t>brands.</a:t>
            </a:r>
            <a:endParaRPr lang="en-IN" sz="1600" dirty="0" smtClean="0">
              <a:latin typeface="Arial" panose="020B0604020202020204" pitchFamily="34" charset="0"/>
              <a:ea typeface="Arial" panose="020B0604020202020204" pitchFamily="34" charset="0"/>
              <a:cs typeface="Mangal"/>
            </a:endParaRPr>
          </a:p>
          <a:p>
            <a:pPr marL="285750" lvl="0" indent="-285750" algn="just">
              <a:lnSpc>
                <a:spcPct val="115000"/>
              </a:lnSpc>
              <a:spcAft>
                <a:spcPts val="0"/>
              </a:spcAft>
              <a:buFont typeface="Wingdings" panose="05000000000000000000" pitchFamily="2" charset="2"/>
              <a:buChar char="Ø"/>
            </a:pPr>
            <a:r>
              <a:rPr lang="en-IN" dirty="0" smtClean="0">
                <a:solidFill>
                  <a:srgbClr val="202124"/>
                </a:solidFill>
                <a:latin typeface="Times New Roman" panose="02020603050405020304" pitchFamily="18" charset="0"/>
                <a:ea typeface="Times New Roman" panose="02020603050405020304" pitchFamily="18" charset="0"/>
              </a:rPr>
              <a:t>Founded </a:t>
            </a:r>
            <a:r>
              <a:rPr lang="en-IN" dirty="0">
                <a:solidFill>
                  <a:srgbClr val="202124"/>
                </a:solidFill>
                <a:latin typeface="Times New Roman" panose="02020603050405020304" pitchFamily="18" charset="0"/>
                <a:ea typeface="Times New Roman" panose="02020603050405020304" pitchFamily="18" charset="0"/>
              </a:rPr>
              <a:t>by Praveen Sinha, </a:t>
            </a:r>
            <a:r>
              <a:rPr lang="en-IN" dirty="0" err="1">
                <a:solidFill>
                  <a:srgbClr val="202124"/>
                </a:solidFill>
                <a:latin typeface="Times New Roman" panose="02020603050405020304" pitchFamily="18" charset="0"/>
                <a:ea typeface="Times New Roman" panose="02020603050405020304" pitchFamily="18" charset="0"/>
              </a:rPr>
              <a:t>Arun</a:t>
            </a:r>
            <a:r>
              <a:rPr lang="en-IN" dirty="0">
                <a:solidFill>
                  <a:srgbClr val="202124"/>
                </a:solidFill>
                <a:latin typeface="Times New Roman" panose="02020603050405020304" pitchFamily="18" charset="0"/>
                <a:ea typeface="Times New Roman" panose="02020603050405020304" pitchFamily="18" charset="0"/>
              </a:rPr>
              <a:t> Chandra Mohan, Lakshmi </a:t>
            </a:r>
            <a:r>
              <a:rPr lang="en-IN" dirty="0" err="1">
                <a:solidFill>
                  <a:srgbClr val="202124"/>
                </a:solidFill>
                <a:latin typeface="Times New Roman" panose="02020603050405020304" pitchFamily="18" charset="0"/>
                <a:ea typeface="Times New Roman" panose="02020603050405020304" pitchFamily="18" charset="0"/>
              </a:rPr>
              <a:t>Potluri</a:t>
            </a:r>
            <a:r>
              <a:rPr lang="en-IN" dirty="0">
                <a:solidFill>
                  <a:srgbClr val="202124"/>
                </a:solidFill>
                <a:latin typeface="Times New Roman" panose="02020603050405020304" pitchFamily="18" charset="0"/>
                <a:ea typeface="Times New Roman" panose="02020603050405020304" pitchFamily="18" charset="0"/>
              </a:rPr>
              <a:t> and Manu Kumar Jain having headquarters at </a:t>
            </a:r>
            <a:r>
              <a:rPr lang="en-IN" dirty="0" err="1" smtClean="0">
                <a:latin typeface="Times New Roman" panose="02020603050405020304" pitchFamily="18" charset="0"/>
                <a:ea typeface="Times New Roman" panose="02020603050405020304" pitchFamily="18" charset="0"/>
              </a:rPr>
              <a:t>Gurugram</a:t>
            </a:r>
            <a:r>
              <a:rPr lang="en-IN" dirty="0" smtClean="0">
                <a:latin typeface="Times New Roman" panose="02020603050405020304" pitchFamily="18" charset="0"/>
                <a:ea typeface="Times New Roman" panose="02020603050405020304" pitchFamily="18" charset="0"/>
              </a:rPr>
              <a:t>, NCR, India</a:t>
            </a:r>
            <a:r>
              <a:rPr lang="en-IN" dirty="0">
                <a:latin typeface="Times New Roman" panose="02020603050405020304" pitchFamily="18" charset="0"/>
                <a:ea typeface="Times New Roman" panose="02020603050405020304" pitchFamily="18" charset="0"/>
              </a:rPr>
              <a:t>. </a:t>
            </a:r>
            <a:endParaRPr lang="en-IN" dirty="0" smtClean="0">
              <a:latin typeface="Times New Roman" panose="02020603050405020304" pitchFamily="18" charset="0"/>
              <a:ea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Ø"/>
            </a:pPr>
            <a:r>
              <a:rPr lang="en-IN" dirty="0" smtClean="0">
                <a:solidFill>
                  <a:srgbClr val="202122"/>
                </a:solidFill>
                <a:latin typeface="Times New Roman" panose="02020603050405020304" pitchFamily="18" charset="0"/>
                <a:ea typeface="Times New Roman" panose="02020603050405020304" pitchFamily="18" charset="0"/>
              </a:rPr>
              <a:t>The </a:t>
            </a:r>
            <a:r>
              <a:rPr lang="en-IN" dirty="0">
                <a:solidFill>
                  <a:srgbClr val="202122"/>
                </a:solidFill>
                <a:latin typeface="Times New Roman" panose="02020603050405020304" pitchFamily="18" charset="0"/>
                <a:ea typeface="Times New Roman" panose="02020603050405020304" pitchFamily="18" charset="0"/>
              </a:rPr>
              <a:t>company launched its first TV campaign in March </a:t>
            </a:r>
            <a:r>
              <a:rPr lang="en-IN" dirty="0" smtClean="0">
                <a:solidFill>
                  <a:srgbClr val="202122"/>
                </a:solidFill>
                <a:latin typeface="Times New Roman" panose="02020603050405020304" pitchFamily="18" charset="0"/>
                <a:ea typeface="Times New Roman" panose="02020603050405020304" pitchFamily="18" charset="0"/>
              </a:rPr>
              <a:t>2012.</a:t>
            </a:r>
            <a:endParaRPr lang="en-IN" dirty="0" smtClean="0">
              <a:latin typeface="Times New Roman" panose="02020603050405020304" pitchFamily="18" charset="0"/>
              <a:ea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Ø"/>
            </a:pPr>
            <a:r>
              <a:rPr lang="en-IN" dirty="0" smtClean="0">
                <a:solidFill>
                  <a:srgbClr val="202122"/>
                </a:solidFill>
                <a:latin typeface="Times New Roman" panose="02020603050405020304" pitchFamily="18" charset="0"/>
                <a:ea typeface="Times New Roman" panose="02020603050405020304" pitchFamily="18" charset="0"/>
              </a:rPr>
              <a:t>It </a:t>
            </a:r>
            <a:r>
              <a:rPr lang="en-IN" dirty="0">
                <a:solidFill>
                  <a:srgbClr val="202122"/>
                </a:solidFill>
                <a:latin typeface="Times New Roman" panose="02020603050405020304" pitchFamily="18" charset="0"/>
                <a:ea typeface="Times New Roman" panose="02020603050405020304" pitchFamily="18" charset="0"/>
              </a:rPr>
              <a:t>became India’s biggest fashion and lifestyle giant for men, women and </a:t>
            </a:r>
            <a:r>
              <a:rPr lang="en-IN" dirty="0" smtClean="0">
                <a:solidFill>
                  <a:srgbClr val="202122"/>
                </a:solidFill>
                <a:latin typeface="Times New Roman" panose="02020603050405020304" pitchFamily="18" charset="0"/>
                <a:ea typeface="Times New Roman" panose="02020603050405020304" pitchFamily="18" charset="0"/>
              </a:rPr>
              <a:t>kids.</a:t>
            </a:r>
            <a:endParaRPr lang="en-IN" dirty="0" smtClean="0">
              <a:latin typeface="Times New Roman" panose="02020603050405020304" pitchFamily="18" charset="0"/>
              <a:ea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Ø"/>
            </a:pPr>
            <a:r>
              <a:rPr lang="en-IN" dirty="0" smtClean="0">
                <a:solidFill>
                  <a:srgbClr val="202122"/>
                </a:solidFill>
                <a:latin typeface="Times New Roman" panose="02020603050405020304" pitchFamily="18" charset="0"/>
                <a:ea typeface="Times New Roman" panose="02020603050405020304" pitchFamily="18" charset="0"/>
              </a:rPr>
              <a:t>In </a:t>
            </a:r>
            <a:r>
              <a:rPr lang="en-IN" dirty="0">
                <a:solidFill>
                  <a:srgbClr val="202122"/>
                </a:solidFill>
                <a:latin typeface="Times New Roman" panose="02020603050405020304" pitchFamily="18" charset="0"/>
                <a:ea typeface="Times New Roman" panose="02020603050405020304" pitchFamily="18" charset="0"/>
              </a:rPr>
              <a:t>July 2016, Flipkart’s </a:t>
            </a:r>
            <a:r>
              <a:rPr lang="en-IN" dirty="0" err="1">
                <a:solidFill>
                  <a:srgbClr val="202122"/>
                </a:solidFill>
                <a:latin typeface="Times New Roman" panose="02020603050405020304" pitchFamily="18" charset="0"/>
                <a:ea typeface="Times New Roman" panose="02020603050405020304" pitchFamily="18" charset="0"/>
              </a:rPr>
              <a:t>myntra</a:t>
            </a:r>
            <a:r>
              <a:rPr lang="en-IN" dirty="0">
                <a:solidFill>
                  <a:srgbClr val="202122"/>
                </a:solidFill>
                <a:latin typeface="Times New Roman" panose="02020603050405020304" pitchFamily="18" charset="0"/>
                <a:ea typeface="Times New Roman" panose="02020603050405020304" pitchFamily="18" charset="0"/>
              </a:rPr>
              <a:t> acquired </a:t>
            </a:r>
            <a:r>
              <a:rPr lang="en-IN" dirty="0" err="1">
                <a:solidFill>
                  <a:srgbClr val="202122"/>
                </a:solidFill>
                <a:latin typeface="Times New Roman" panose="02020603050405020304" pitchFamily="18" charset="0"/>
                <a:ea typeface="Times New Roman" panose="02020603050405020304" pitchFamily="18" charset="0"/>
              </a:rPr>
              <a:t>Jabong</a:t>
            </a:r>
            <a:r>
              <a:rPr lang="en-IN" dirty="0">
                <a:solidFill>
                  <a:srgbClr val="202122"/>
                </a:solidFill>
                <a:latin typeface="Times New Roman" panose="02020603050405020304" pitchFamily="18" charset="0"/>
                <a:ea typeface="Times New Roman" panose="02020603050405020304" pitchFamily="18" charset="0"/>
              </a:rPr>
              <a:t> for US $70 </a:t>
            </a:r>
            <a:r>
              <a:rPr lang="en-IN" dirty="0" smtClean="0">
                <a:solidFill>
                  <a:srgbClr val="202122"/>
                </a:solidFill>
                <a:latin typeface="Times New Roman" panose="02020603050405020304" pitchFamily="18" charset="0"/>
                <a:ea typeface="Times New Roman" panose="02020603050405020304" pitchFamily="18" charset="0"/>
              </a:rPr>
              <a:t>million.</a:t>
            </a:r>
            <a:endParaRPr lang="en-IN" dirty="0" smtClean="0">
              <a:latin typeface="Times New Roman" panose="02020603050405020304" pitchFamily="18" charset="0"/>
              <a:ea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Ø"/>
            </a:pPr>
            <a:r>
              <a:rPr lang="en-IN" dirty="0" smtClean="0">
                <a:solidFill>
                  <a:srgbClr val="202122"/>
                </a:solidFill>
                <a:latin typeface="Times New Roman" panose="02020603050405020304" pitchFamily="18" charset="0"/>
                <a:ea typeface="Times New Roman" panose="02020603050405020304" pitchFamily="18" charset="0"/>
              </a:rPr>
              <a:t>In </a:t>
            </a:r>
            <a:r>
              <a:rPr lang="en-IN" dirty="0">
                <a:solidFill>
                  <a:srgbClr val="202122"/>
                </a:solidFill>
                <a:latin typeface="Times New Roman" panose="02020603050405020304" pitchFamily="18" charset="0"/>
                <a:ea typeface="Times New Roman" panose="02020603050405020304" pitchFamily="18" charset="0"/>
              </a:rPr>
              <a:t>2020, it was completely shut down.</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4259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a:bodyPr>
          <a:lstStyle/>
          <a:p>
            <a:pPr algn="ctr"/>
            <a:r>
              <a:rPr lang="en-IN" sz="3600" b="1" dirty="0" smtClean="0">
                <a:latin typeface="+mn-lt"/>
              </a:rPr>
              <a:t>JABONG INVESTORS</a:t>
            </a:r>
            <a:endParaRPr lang="en-IN" sz="3600" b="1" dirty="0">
              <a:latin typeface="+mn-lt"/>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5290" y="1632857"/>
            <a:ext cx="9117875" cy="4572000"/>
          </a:xfrm>
          <a:prstGeom prst="rect">
            <a:avLst/>
          </a:prstGeom>
        </p:spPr>
      </p:pic>
    </p:spTree>
    <p:extLst>
      <p:ext uri="{BB962C8B-B14F-4D97-AF65-F5344CB8AC3E}">
        <p14:creationId xmlns:p14="http://schemas.microsoft.com/office/powerpoint/2010/main" val="80809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4FDE0-54CF-61AF-ED7E-FB233580D1A0}"/>
              </a:ext>
            </a:extLst>
          </p:cNvPr>
          <p:cNvSpPr txBox="1"/>
          <p:nvPr/>
        </p:nvSpPr>
        <p:spPr>
          <a:xfrm>
            <a:off x="236852" y="30375"/>
            <a:ext cx="10340294" cy="646331"/>
          </a:xfrm>
          <a:prstGeom prst="rect">
            <a:avLst/>
          </a:prstGeom>
          <a:solidFill>
            <a:schemeClr val="bg1"/>
          </a:solidFill>
        </p:spPr>
        <p:txBody>
          <a:bodyPr wrap="square" rtlCol="0">
            <a:spAutoFit/>
          </a:bodyPr>
          <a:lstStyle/>
          <a:p>
            <a:r>
              <a:rPr lang="en-IN" sz="3600" b="1" dirty="0">
                <a:latin typeface="Times New Roman" panose="02020603050405020304" pitchFamily="18" charset="0"/>
                <a:cs typeface="Times New Roman" panose="02020603050405020304" pitchFamily="18" charset="0"/>
              </a:rPr>
              <a:t>JABONG BUSINESS MODEL CANVAS</a:t>
            </a:r>
          </a:p>
        </p:txBody>
      </p:sp>
      <p:graphicFrame>
        <p:nvGraphicFramePr>
          <p:cNvPr id="13" name="Table 12">
            <a:extLst>
              <a:ext uri="{FF2B5EF4-FFF2-40B4-BE49-F238E27FC236}">
                <a16:creationId xmlns:a16="http://schemas.microsoft.com/office/drawing/2014/main" id="{05C174D6-E720-A800-273B-26D88CAA37AD}"/>
              </a:ext>
            </a:extLst>
          </p:cNvPr>
          <p:cNvGraphicFramePr>
            <a:graphicFrameLocks noGrp="1"/>
          </p:cNvGraphicFramePr>
          <p:nvPr>
            <p:extLst>
              <p:ext uri="{D42A27DB-BD31-4B8C-83A1-F6EECF244321}">
                <p14:modId xmlns:p14="http://schemas.microsoft.com/office/powerpoint/2010/main" val="2973007920"/>
              </p:ext>
            </p:extLst>
          </p:nvPr>
        </p:nvGraphicFramePr>
        <p:xfrm>
          <a:off x="351691" y="606670"/>
          <a:ext cx="11684978" cy="6179080"/>
        </p:xfrm>
        <a:graphic>
          <a:graphicData uri="http://schemas.openxmlformats.org/drawingml/2006/table">
            <a:tbl>
              <a:tblPr/>
              <a:tblGrid>
                <a:gridCol w="3546351">
                  <a:extLst>
                    <a:ext uri="{9D8B030D-6E8A-4147-A177-3AD203B41FA5}">
                      <a16:colId xmlns:a16="http://schemas.microsoft.com/office/drawing/2014/main" val="737162793"/>
                    </a:ext>
                  </a:extLst>
                </a:gridCol>
                <a:gridCol w="2353340">
                  <a:extLst>
                    <a:ext uri="{9D8B030D-6E8A-4147-A177-3AD203B41FA5}">
                      <a16:colId xmlns:a16="http://schemas.microsoft.com/office/drawing/2014/main" val="1921441074"/>
                    </a:ext>
                  </a:extLst>
                </a:gridCol>
                <a:gridCol w="1732317">
                  <a:extLst>
                    <a:ext uri="{9D8B030D-6E8A-4147-A177-3AD203B41FA5}">
                      <a16:colId xmlns:a16="http://schemas.microsoft.com/office/drawing/2014/main" val="3952802470"/>
                    </a:ext>
                  </a:extLst>
                </a:gridCol>
                <a:gridCol w="2320653">
                  <a:extLst>
                    <a:ext uri="{9D8B030D-6E8A-4147-A177-3AD203B41FA5}">
                      <a16:colId xmlns:a16="http://schemas.microsoft.com/office/drawing/2014/main" val="695963940"/>
                    </a:ext>
                  </a:extLst>
                </a:gridCol>
                <a:gridCol w="1732317">
                  <a:extLst>
                    <a:ext uri="{9D8B030D-6E8A-4147-A177-3AD203B41FA5}">
                      <a16:colId xmlns:a16="http://schemas.microsoft.com/office/drawing/2014/main" val="1994891628"/>
                    </a:ext>
                  </a:extLst>
                </a:gridCol>
              </a:tblGrid>
              <a:tr h="333940">
                <a:tc gridSpan="5">
                  <a:txBody>
                    <a:bodyPr/>
                    <a:lstStyle/>
                    <a:p>
                      <a:pPr algn="ctr" rtl="0" fontAlgn="t">
                        <a:spcBef>
                          <a:spcPts val="0"/>
                        </a:spcBef>
                        <a:spcAft>
                          <a:spcPts val="0"/>
                        </a:spcAft>
                      </a:pPr>
                      <a:r>
                        <a:rPr lang="en-US" sz="2000" b="1" i="0" u="none" strike="noStrike" dirty="0">
                          <a:solidFill>
                            <a:srgbClr val="000000"/>
                          </a:solidFill>
                          <a:effectLst/>
                          <a:latin typeface="Merriweather" panose="00000500000000000000" pitchFamily="2" charset="0"/>
                        </a:rPr>
                        <a:t>JABONG.COM BUSINESS MODEL CANVAS</a:t>
                      </a:r>
                      <a:endParaRPr lang="en-US" sz="2000" dirty="0">
                        <a:effectLst/>
                      </a:endParaRP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C2F4"/>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7856849"/>
                  </a:ext>
                </a:extLst>
              </a:tr>
              <a:tr h="2720740">
                <a:tc rowSpan="2">
                  <a:txBody>
                    <a:bodyPr/>
                    <a:lstStyle/>
                    <a:p>
                      <a:pPr algn="ct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KEY PARTNERS</a:t>
                      </a:r>
                      <a:endParaRPr lang="en-US" sz="1600" b="1"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dirty="0">
                          <a:effectLst/>
                        </a:rPr>
                        <a:t/>
                      </a:r>
                      <a:br>
                        <a:rPr lang="en-US" sz="1200" dirty="0">
                          <a:effectLst/>
                        </a:rPr>
                      </a:br>
                      <a:r>
                        <a:rPr lang="en-US" sz="1200" b="0" i="0" u="none" strike="noStrike" dirty="0">
                          <a:solidFill>
                            <a:srgbClr val="000000"/>
                          </a:solidFill>
                          <a:effectLst/>
                          <a:latin typeface="Arial" panose="020B0604020202020204" pitchFamily="34" charset="0"/>
                        </a:rPr>
                        <a:t>Sourcing directly from top lifestyle brand partners.</a:t>
                      </a:r>
                      <a:endParaRPr lang="en-US" sz="1200" dirty="0">
                        <a:effectLst/>
                      </a:endParaRPr>
                    </a:p>
                    <a:p>
                      <a:pPr rtl="0" fontAlgn="t">
                        <a:spcBef>
                          <a:spcPts val="0"/>
                        </a:spcBef>
                        <a:spcAft>
                          <a:spcPts val="0"/>
                        </a:spcAft>
                      </a:pPr>
                      <a:r>
                        <a:rPr lang="en-US" sz="1200" b="0" i="0" u="none" strike="noStrike" dirty="0">
                          <a:solidFill>
                            <a:srgbClr val="000000"/>
                          </a:solidFill>
                          <a:effectLst/>
                          <a:latin typeface="Arial" panose="020B0604020202020204" pitchFamily="34" charset="0"/>
                        </a:rPr>
                        <a:t>(Warehousing)</a:t>
                      </a:r>
                      <a:endParaRPr lang="en-US" sz="1200" dirty="0">
                        <a:effectLst/>
                      </a:endParaRPr>
                    </a:p>
                    <a:p>
                      <a:pPr rtl="0" fontAlgn="t">
                        <a:spcBef>
                          <a:spcPts val="0"/>
                        </a:spcBef>
                        <a:spcAft>
                          <a:spcPts val="0"/>
                        </a:spcAft>
                      </a:pPr>
                      <a:r>
                        <a:rPr lang="en-US" sz="1200" dirty="0">
                          <a:effectLst/>
                        </a:rPr>
                        <a:t/>
                      </a:r>
                      <a:br>
                        <a:rPr lang="en-US" sz="1200" dirty="0">
                          <a:effectLst/>
                        </a:rPr>
                      </a:br>
                      <a:r>
                        <a:rPr lang="en-US" sz="1200" b="0" i="0" u="none" strike="noStrike" dirty="0">
                          <a:solidFill>
                            <a:srgbClr val="000000"/>
                          </a:solidFill>
                          <a:effectLst/>
                          <a:latin typeface="Arial" panose="020B0604020202020204" pitchFamily="34" charset="0"/>
                        </a:rPr>
                        <a:t>Online partners like </a:t>
                      </a:r>
                      <a:r>
                        <a:rPr lang="en-US" sz="1200" b="0" i="0" u="none" strike="noStrike" dirty="0" err="1">
                          <a:solidFill>
                            <a:srgbClr val="000000"/>
                          </a:solidFill>
                          <a:effectLst/>
                          <a:latin typeface="Arial" panose="020B0604020202020204" pitchFamily="34" charset="0"/>
                        </a:rPr>
                        <a:t>Yepme</a:t>
                      </a:r>
                      <a:r>
                        <a:rPr lang="en-US" sz="1200" b="0" i="0" u="none" strike="noStrike" dirty="0">
                          <a:solidFill>
                            <a:srgbClr val="000000"/>
                          </a:solidFill>
                          <a:effectLst/>
                          <a:latin typeface="Arial" panose="020B0604020202020204" pitchFamily="34" charset="0"/>
                        </a:rPr>
                        <a:t> and </a:t>
                      </a:r>
                      <a:r>
                        <a:rPr lang="en-US" sz="1200" b="0" i="0" u="none" strike="noStrike" dirty="0" err="1">
                          <a:solidFill>
                            <a:srgbClr val="000000"/>
                          </a:solidFill>
                          <a:effectLst/>
                          <a:latin typeface="Arial" panose="020B0604020202020204" pitchFamily="34" charset="0"/>
                        </a:rPr>
                        <a:t>DonebyNone</a:t>
                      </a:r>
                      <a:r>
                        <a:rPr lang="en-US" sz="1200" b="0" i="0" u="none" strike="noStrike" dirty="0">
                          <a:solidFill>
                            <a:srgbClr val="000000"/>
                          </a:solidFill>
                          <a:effectLst/>
                          <a:latin typeface="Arial" panose="020B0604020202020204" pitchFamily="34" charset="0"/>
                        </a:rPr>
                        <a:t>.</a:t>
                      </a:r>
                      <a:endParaRPr lang="en-US" sz="1200" dirty="0">
                        <a:effectLst/>
                      </a:endParaRPr>
                    </a:p>
                    <a:p>
                      <a:pPr rtl="0" fontAlgn="t">
                        <a:spcBef>
                          <a:spcPts val="0"/>
                        </a:spcBef>
                        <a:spcAft>
                          <a:spcPts val="0"/>
                        </a:spcAft>
                      </a:pPr>
                      <a:r>
                        <a:rPr lang="en-US" sz="1200" b="0" i="0" u="none" strike="noStrike" dirty="0">
                          <a:solidFill>
                            <a:srgbClr val="000000"/>
                          </a:solidFill>
                          <a:effectLst/>
                          <a:latin typeface="Arial" panose="020B0604020202020204" pitchFamily="34" charset="0"/>
                        </a:rPr>
                        <a:t>(Market Place)</a:t>
                      </a:r>
                      <a:endParaRPr lang="en-US" sz="1200" dirty="0">
                        <a:effectLst/>
                      </a:endParaRPr>
                    </a:p>
                    <a:p>
                      <a:pPr rtl="0" fontAlgn="t">
                        <a:spcBef>
                          <a:spcPts val="0"/>
                        </a:spcBef>
                        <a:spcAft>
                          <a:spcPts val="0"/>
                        </a:spcAft>
                      </a:pPr>
                      <a:r>
                        <a:rPr lang="en-US" sz="1200" dirty="0">
                          <a:effectLst/>
                        </a:rPr>
                        <a:t/>
                      </a:r>
                      <a:br>
                        <a:rPr lang="en-US" sz="1200" dirty="0">
                          <a:effectLst/>
                        </a:rPr>
                      </a:br>
                      <a:r>
                        <a:rPr lang="en-US" sz="1200" b="0" i="0" u="none" strike="noStrike" dirty="0">
                          <a:solidFill>
                            <a:srgbClr val="000000"/>
                          </a:solidFill>
                          <a:effectLst/>
                          <a:latin typeface="Arial" panose="020B0604020202020204" pitchFamily="34" charset="0"/>
                        </a:rPr>
                        <a:t>Private Label of Jabong.com</a:t>
                      </a:r>
                      <a:endParaRPr lang="en-US" sz="1200" dirty="0">
                        <a:effectLst/>
                      </a:endParaRPr>
                    </a:p>
                    <a:p>
                      <a:pPr rtl="0" fontAlgn="t">
                        <a:spcBef>
                          <a:spcPts val="0"/>
                        </a:spcBef>
                        <a:spcAft>
                          <a:spcPts val="0"/>
                        </a:spcAft>
                      </a:pPr>
                      <a:r>
                        <a:rPr lang="en-US" sz="1200" dirty="0">
                          <a:effectLst/>
                        </a:rPr>
                        <a:t/>
                      </a:r>
                      <a:br>
                        <a:rPr lang="en-US" sz="1200" dirty="0">
                          <a:effectLst/>
                        </a:rPr>
                      </a:br>
                      <a:r>
                        <a:rPr lang="en-US" sz="1200" b="0" i="0" u="none" strike="noStrike" dirty="0" err="1">
                          <a:solidFill>
                            <a:srgbClr val="000000"/>
                          </a:solidFill>
                          <a:effectLst/>
                          <a:latin typeface="Arial" panose="020B0604020202020204" pitchFamily="34" charset="0"/>
                        </a:rPr>
                        <a:t>jaVAS</a:t>
                      </a:r>
                      <a:r>
                        <a:rPr lang="en-US" sz="1200" b="0" i="0" u="none" strike="noStrike" dirty="0">
                          <a:solidFill>
                            <a:srgbClr val="000000"/>
                          </a:solidFill>
                          <a:effectLst/>
                          <a:latin typeface="Arial" panose="020B0604020202020204" pitchFamily="34" charset="0"/>
                        </a:rPr>
                        <a:t> (Logistics partner, an arm of </a:t>
                      </a:r>
                      <a:r>
                        <a:rPr lang="en-US" sz="1200" b="0" i="0" u="none" strike="noStrike" dirty="0" err="1">
                          <a:solidFill>
                            <a:srgbClr val="000000"/>
                          </a:solidFill>
                          <a:effectLst/>
                          <a:latin typeface="Arial" panose="020B0604020202020204" pitchFamily="34" charset="0"/>
                        </a:rPr>
                        <a:t>Jabong</a:t>
                      </a:r>
                      <a:r>
                        <a:rPr lang="en-US" sz="1200" b="0" i="0" u="none" strike="noStrike" dirty="0">
                          <a:solidFill>
                            <a:srgbClr val="000000"/>
                          </a:solidFill>
                          <a:effectLst/>
                          <a:latin typeface="Arial" panose="020B0604020202020204" pitchFamily="34" charset="0"/>
                        </a:rPr>
                        <a:t> itself)</a:t>
                      </a:r>
                      <a:endParaRPr lang="en-US" sz="1200" dirty="0">
                        <a:effectLst/>
                      </a:endParaRP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KEY ACTIVITIES</a:t>
                      </a:r>
                    </a:p>
                    <a:p>
                      <a:pPr rtl="0" fontAlgn="t">
                        <a:spcBef>
                          <a:spcPts val="0"/>
                        </a:spcBef>
                        <a:spcAft>
                          <a:spcPts val="0"/>
                        </a:spcAft>
                      </a:pPr>
                      <a:r>
                        <a:rPr lang="en-US" sz="900" dirty="0">
                          <a:effectLst/>
                        </a:rPr>
                        <a:t/>
                      </a:r>
                      <a:br>
                        <a:rPr lang="en-US" sz="900" dirty="0">
                          <a:effectLst/>
                        </a:rPr>
                      </a:br>
                      <a:r>
                        <a:rPr lang="en-US" sz="1200" b="0" i="0" u="none" strike="noStrike" kern="1200" dirty="0">
                          <a:solidFill>
                            <a:srgbClr val="000000"/>
                          </a:solidFill>
                          <a:effectLst/>
                          <a:latin typeface="Arial" panose="020B0604020202020204" pitchFamily="34" charset="0"/>
                          <a:ea typeface="+mn-ea"/>
                          <a:cs typeface="+mn-cs"/>
                        </a:rPr>
                        <a:t>Supply Chain optimization</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Marketing (Digital and Traditional)</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Innovation</a:t>
                      </a: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t"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VALUE</a:t>
                      </a:r>
                    </a:p>
                    <a:p>
                      <a:pPr rtl="0" fontAlgn="t">
                        <a:spcBef>
                          <a:spcPts val="0"/>
                        </a:spcBef>
                        <a:spcAft>
                          <a:spcPts val="0"/>
                        </a:spcAft>
                      </a:pPr>
                      <a:r>
                        <a:rPr lang="en-US" sz="900" dirty="0">
                          <a:effectLst/>
                        </a:rPr>
                        <a:t/>
                      </a:r>
                      <a:br>
                        <a:rPr lang="en-US" sz="900" dirty="0">
                          <a:effectLst/>
                        </a:rPr>
                      </a:br>
                      <a:r>
                        <a:rPr lang="en-US" sz="1200" b="0" i="0" u="none" strike="noStrike" kern="1200" dirty="0">
                          <a:solidFill>
                            <a:srgbClr val="000000"/>
                          </a:solidFill>
                          <a:effectLst/>
                          <a:latin typeface="Arial" panose="020B0604020202020204" pitchFamily="34" charset="0"/>
                          <a:ea typeface="+mn-ea"/>
                          <a:cs typeface="+mn-cs"/>
                        </a:rPr>
                        <a:t>Convenience </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Wide assortment to choose from.</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High Quality customer service.</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Flexible payment options</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One of the fastest delivery </a:t>
                      </a:r>
                      <a:r>
                        <a:rPr lang="en-US" sz="1200" b="0" i="0" u="none" strike="noStrike" kern="1200" dirty="0" smtClean="0">
                          <a:solidFill>
                            <a:srgbClr val="000000"/>
                          </a:solidFill>
                          <a:effectLst/>
                          <a:latin typeface="Arial" panose="020B0604020202020204" pitchFamily="34" charset="0"/>
                          <a:ea typeface="+mn-ea"/>
                          <a:cs typeface="+mn-cs"/>
                        </a:rPr>
                        <a:t>times</a:t>
                      </a:r>
                    </a:p>
                    <a:p>
                      <a:pPr rtl="0" fontAlgn="t">
                        <a:spcBef>
                          <a:spcPts val="0"/>
                        </a:spcBef>
                        <a:spcAft>
                          <a:spcPts val="0"/>
                        </a:spcAft>
                      </a:pPr>
                      <a:endParaRPr lang="en-US" sz="1200" b="0" i="0" u="none" strike="noStrike" kern="1200" dirty="0" smtClean="0">
                        <a:solidFill>
                          <a:srgbClr val="000000"/>
                        </a:solidFill>
                        <a:effectLst/>
                        <a:latin typeface="Arial" panose="020B0604020202020204" pitchFamily="34" charset="0"/>
                        <a:ea typeface="+mn-ea"/>
                        <a:cs typeface="+mn-cs"/>
                      </a:endParaRPr>
                    </a:p>
                    <a:p>
                      <a:pPr rtl="0" fontAlgn="t">
                        <a:spcBef>
                          <a:spcPts val="0"/>
                        </a:spcBef>
                        <a:spcAft>
                          <a:spcPts val="0"/>
                        </a:spcAft>
                      </a:pPr>
                      <a:r>
                        <a:rPr lang="en-US" sz="1200" b="0" i="0" u="none" strike="noStrike" kern="1200" dirty="0" smtClean="0">
                          <a:solidFill>
                            <a:srgbClr val="000000"/>
                          </a:solidFill>
                          <a:effectLst/>
                          <a:latin typeface="Arial" panose="020B0604020202020204" pitchFamily="34" charset="0"/>
                          <a:ea typeface="+mn-ea"/>
                          <a:cs typeface="+mn-cs"/>
                        </a:rPr>
                        <a:t>Open</a:t>
                      </a:r>
                      <a:r>
                        <a:rPr lang="en-US" sz="1200" b="0" i="0" u="none" strike="noStrike" kern="1200" baseline="0" dirty="0" smtClean="0">
                          <a:solidFill>
                            <a:srgbClr val="000000"/>
                          </a:solidFill>
                          <a:effectLst/>
                          <a:latin typeface="Arial" panose="020B0604020202020204" pitchFamily="34" charset="0"/>
                          <a:ea typeface="+mn-ea"/>
                          <a:cs typeface="+mn-cs"/>
                        </a:rPr>
                        <a:t> box delivery</a:t>
                      </a:r>
                      <a:endParaRPr lang="en-US" sz="1200" b="0" i="0" u="none" strike="noStrike" kern="1200" dirty="0">
                        <a:solidFill>
                          <a:srgbClr val="000000"/>
                        </a:solidFill>
                        <a:effectLst/>
                        <a:latin typeface="Arial" panose="020B0604020202020204" pitchFamily="34" charset="0"/>
                        <a:ea typeface="+mn-ea"/>
                        <a:cs typeface="+mn-cs"/>
                      </a:endParaRP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Customization and Innovation</a:t>
                      </a: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RELATIONSHIPS</a:t>
                      </a:r>
                    </a:p>
                    <a:p>
                      <a:pPr rtl="0" fontAlgn="t">
                        <a:spcBef>
                          <a:spcPts val="0"/>
                        </a:spcBef>
                        <a:spcAft>
                          <a:spcPts val="0"/>
                        </a:spcAft>
                      </a:pPr>
                      <a:r>
                        <a:rPr lang="en-US" sz="900" dirty="0">
                          <a:effectLst/>
                        </a:rPr>
                        <a:t/>
                      </a:r>
                      <a:br>
                        <a:rPr lang="en-US" sz="900" dirty="0">
                          <a:effectLst/>
                        </a:rPr>
                      </a:br>
                      <a:r>
                        <a:rPr lang="en-US" sz="1200" b="0" i="0" u="none" strike="noStrike" kern="1200" dirty="0">
                          <a:solidFill>
                            <a:srgbClr val="000000"/>
                          </a:solidFill>
                          <a:effectLst/>
                          <a:latin typeface="Arial" panose="020B0604020202020204" pitchFamily="34" charset="0"/>
                          <a:ea typeface="+mn-ea"/>
                          <a:cs typeface="+mn-cs"/>
                        </a:rPr>
                        <a:t>Self Service </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Automated Services</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err="1">
                          <a:solidFill>
                            <a:srgbClr val="000000"/>
                          </a:solidFill>
                          <a:effectLst/>
                          <a:latin typeface="Arial" panose="020B0604020202020204" pitchFamily="34" charset="0"/>
                          <a:ea typeface="+mn-ea"/>
                          <a:cs typeface="+mn-cs"/>
                        </a:rPr>
                        <a:t>Jabong</a:t>
                      </a:r>
                      <a:r>
                        <a:rPr lang="en-US" sz="1200" b="0" i="0" u="none" strike="noStrike" kern="1200" dirty="0">
                          <a:solidFill>
                            <a:srgbClr val="000000"/>
                          </a:solidFill>
                          <a:effectLst/>
                          <a:latin typeface="Arial" panose="020B0604020202020204" pitchFamily="34" charset="0"/>
                          <a:ea typeface="+mn-ea"/>
                          <a:cs typeface="+mn-cs"/>
                        </a:rPr>
                        <a:t> Community</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Customer Care</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Complaint resolution</a:t>
                      </a:r>
                    </a:p>
                    <a:p>
                      <a:pPr rtl="0" fontAlgn="t">
                        <a:spcBef>
                          <a:spcPts val="0"/>
                        </a:spcBef>
                        <a:spcAft>
                          <a:spcPts val="0"/>
                        </a:spcAft>
                      </a:pPr>
                      <a:r>
                        <a:rPr lang="en-US" sz="900" dirty="0">
                          <a:effectLst/>
                        </a:rPr>
                        <a:t/>
                      </a:r>
                      <a:br>
                        <a:rPr lang="en-US" sz="900" dirty="0">
                          <a:effectLst/>
                        </a:rPr>
                      </a:br>
                      <a:r>
                        <a:rPr lang="en-US" sz="1200" b="0" i="0" u="none" strike="noStrike" kern="1200" dirty="0">
                          <a:solidFill>
                            <a:srgbClr val="000000"/>
                          </a:solidFill>
                          <a:effectLst/>
                          <a:latin typeface="Arial" panose="020B0604020202020204" pitchFamily="34" charset="0"/>
                          <a:ea typeface="+mn-ea"/>
                          <a:cs typeface="+mn-cs"/>
                        </a:rPr>
                        <a:t>Co-Creation (reviews)</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t>
                      </a: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t"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CLIENTS</a:t>
                      </a:r>
                    </a:p>
                    <a:p>
                      <a:pPr rtl="0" fontAlgn="t">
                        <a:spcBef>
                          <a:spcPts val="0"/>
                        </a:spcBef>
                        <a:spcAft>
                          <a:spcPts val="0"/>
                        </a:spcAft>
                      </a:pPr>
                      <a:r>
                        <a:rPr lang="en-US" sz="900" dirty="0">
                          <a:effectLst/>
                        </a:rPr>
                        <a:t/>
                      </a:r>
                      <a:br>
                        <a:rPr lang="en-US" sz="900" dirty="0">
                          <a:effectLst/>
                        </a:rPr>
                      </a:br>
                      <a:r>
                        <a:rPr lang="en-US" sz="1200" b="0" i="0" u="none" strike="noStrike" kern="1200" dirty="0">
                          <a:solidFill>
                            <a:srgbClr val="000000"/>
                          </a:solidFill>
                          <a:effectLst/>
                          <a:latin typeface="Arial" panose="020B0604020202020204" pitchFamily="34" charset="0"/>
                          <a:ea typeface="+mn-ea"/>
                          <a:cs typeface="+mn-cs"/>
                        </a:rPr>
                        <a:t>It is Basically Mass Market</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50-60% of the total sales are from small towns. Not the top 45 cities, but the next batch after that.</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Youth, who spend on discretionary activities, want to look and feel good.</a:t>
                      </a: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540990"/>
                  </a:ext>
                </a:extLst>
              </a:tr>
              <a:tr h="1352846">
                <a:tc vMerge="1">
                  <a:txBody>
                    <a:bodyPr/>
                    <a:lstStyle/>
                    <a:p>
                      <a:endParaRPr lang="en-IN"/>
                    </a:p>
                  </a:txBody>
                  <a:tcPr/>
                </a:tc>
                <a:tc>
                  <a:txBody>
                    <a:bodyPr/>
                    <a:lstStyle/>
                    <a:p>
                      <a:pPr marL="0" algn="ctr" defTabSz="914400" rtl="0" eaLnBrk="1" fontAlgn="t"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KEY RESOURCES</a:t>
                      </a:r>
                    </a:p>
                    <a:p>
                      <a:pPr rtl="0" fontAlgn="t">
                        <a:spcBef>
                          <a:spcPts val="0"/>
                        </a:spcBef>
                        <a:spcAft>
                          <a:spcPts val="0"/>
                        </a:spcAft>
                      </a:pPr>
                      <a:r>
                        <a:rPr lang="en-US" sz="900" dirty="0">
                          <a:effectLst/>
                        </a:rPr>
                        <a:t/>
                      </a:r>
                      <a:br>
                        <a:rPr lang="en-US" sz="900" dirty="0">
                          <a:effectLst/>
                        </a:rPr>
                      </a:br>
                      <a:r>
                        <a:rPr lang="en-US" sz="1200" b="0" i="0" u="none" strike="noStrike" kern="1200" dirty="0">
                          <a:solidFill>
                            <a:srgbClr val="000000"/>
                          </a:solidFill>
                          <a:effectLst/>
                          <a:latin typeface="Arial" panose="020B0604020202020204" pitchFamily="34" charset="0"/>
                          <a:ea typeface="+mn-ea"/>
                          <a:cs typeface="+mn-cs"/>
                        </a:rPr>
                        <a:t>Delivery staffing </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Technology </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Warehousing</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IT Infrastructure</a:t>
                      </a: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0" algn="ctr" defTabSz="914400" rtl="0" eaLnBrk="1" fontAlgn="t" latinLnBrk="0" hangingPunct="1">
                        <a:spcBef>
                          <a:spcPts val="0"/>
                        </a:spcBef>
                        <a:spcAft>
                          <a:spcPts val="0"/>
                        </a:spcAft>
                      </a:pPr>
                      <a:r>
                        <a:rPr lang="en-IN"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CHANNELS</a:t>
                      </a:r>
                    </a:p>
                    <a:p>
                      <a:pPr rtl="0" fontAlgn="t">
                        <a:spcBef>
                          <a:spcPts val="0"/>
                        </a:spcBef>
                        <a:spcAft>
                          <a:spcPts val="0"/>
                        </a:spcAft>
                      </a:pPr>
                      <a:r>
                        <a:rPr lang="en-IN" sz="900" dirty="0">
                          <a:effectLst/>
                        </a:rPr>
                        <a:t/>
                      </a:r>
                      <a:br>
                        <a:rPr lang="en-IN" sz="900" dirty="0">
                          <a:effectLst/>
                        </a:rPr>
                      </a:br>
                      <a:r>
                        <a:rPr lang="en-IN" sz="1200" b="0" i="0" u="none" strike="noStrike" kern="1200" dirty="0">
                          <a:solidFill>
                            <a:srgbClr val="000000"/>
                          </a:solidFill>
                          <a:effectLst/>
                          <a:latin typeface="Arial" panose="020B0604020202020204" pitchFamily="34" charset="0"/>
                          <a:ea typeface="+mn-ea"/>
                          <a:cs typeface="+mn-cs"/>
                        </a:rPr>
                        <a:t>Website</a:t>
                      </a:r>
                    </a:p>
                    <a:p>
                      <a:pPr rtl="0" fontAlgn="t">
                        <a:spcBef>
                          <a:spcPts val="0"/>
                        </a:spcBef>
                        <a:spcAft>
                          <a:spcPts val="0"/>
                        </a:spcAft>
                      </a:pPr>
                      <a:r>
                        <a:rPr lang="en-IN" sz="1200" b="0" i="0" u="none" strike="noStrike" kern="1200" dirty="0">
                          <a:solidFill>
                            <a:srgbClr val="000000"/>
                          </a:solidFill>
                          <a:effectLst/>
                          <a:latin typeface="Arial" panose="020B0604020202020204" pitchFamily="34" charset="0"/>
                          <a:ea typeface="+mn-ea"/>
                          <a:cs typeface="+mn-cs"/>
                        </a:rPr>
                        <a:t>(Jabong.com</a:t>
                      </a:r>
                      <a:r>
                        <a:rPr lang="en-IN" sz="1200" b="0" i="0" u="none" strike="noStrike" kern="1200" dirty="0" smtClean="0">
                          <a:solidFill>
                            <a:srgbClr val="000000"/>
                          </a:solidFill>
                          <a:effectLst/>
                          <a:latin typeface="Arial" panose="020B0604020202020204" pitchFamily="34" charset="0"/>
                          <a:ea typeface="+mn-ea"/>
                          <a:cs typeface="+mn-cs"/>
                        </a:rPr>
                        <a:t>)</a:t>
                      </a:r>
                    </a:p>
                    <a:p>
                      <a:pPr rtl="0" fontAlgn="t">
                        <a:spcBef>
                          <a:spcPts val="0"/>
                        </a:spcBef>
                        <a:spcAft>
                          <a:spcPts val="0"/>
                        </a:spcAft>
                      </a:pPr>
                      <a:endParaRPr lang="en-IN" sz="1200" b="0" i="0" u="none" strike="noStrike" kern="1200" dirty="0">
                        <a:solidFill>
                          <a:srgbClr val="000000"/>
                        </a:solidFill>
                        <a:effectLst/>
                        <a:latin typeface="Arial" panose="020B0604020202020204" pitchFamily="34" charset="0"/>
                        <a:ea typeface="+mn-ea"/>
                        <a:cs typeface="+mn-cs"/>
                      </a:endParaRPr>
                    </a:p>
                    <a:p>
                      <a:pPr rtl="0" fontAlgn="t">
                        <a:spcBef>
                          <a:spcPts val="0"/>
                        </a:spcBef>
                        <a:spcAft>
                          <a:spcPts val="0"/>
                        </a:spcAft>
                      </a:pPr>
                      <a:r>
                        <a:rPr lang="en-IN" sz="1200" b="0" i="0" u="none" strike="noStrike" kern="1200" dirty="0" smtClean="0">
                          <a:solidFill>
                            <a:srgbClr val="000000"/>
                          </a:solidFill>
                          <a:effectLst/>
                          <a:latin typeface="Arial" panose="020B0604020202020204" pitchFamily="34" charset="0"/>
                          <a:ea typeface="+mn-ea"/>
                          <a:cs typeface="+mn-cs"/>
                        </a:rPr>
                        <a:t>(Jabongworld.com)</a:t>
                      </a:r>
                    </a:p>
                    <a:p>
                      <a:pPr rtl="0" fontAlgn="t">
                        <a:spcBef>
                          <a:spcPts val="0"/>
                        </a:spcBef>
                        <a:spcAft>
                          <a:spcPts val="0"/>
                        </a:spcAft>
                      </a:pPr>
                      <a:r>
                        <a:rPr lang="en-IN" sz="1200" b="0" i="0" u="none" strike="noStrike" kern="1200" dirty="0">
                          <a:solidFill>
                            <a:srgbClr val="000000"/>
                          </a:solidFill>
                          <a:effectLst/>
                          <a:latin typeface="Arial" panose="020B0604020202020204" pitchFamily="34" charset="0"/>
                          <a:ea typeface="+mn-ea"/>
                          <a:cs typeface="+mn-cs"/>
                        </a:rPr>
                        <a:t/>
                      </a:r>
                      <a:br>
                        <a:rPr lang="en-IN" sz="1200" b="0" i="0" u="none" strike="noStrike" kern="1200" dirty="0">
                          <a:solidFill>
                            <a:srgbClr val="000000"/>
                          </a:solidFill>
                          <a:effectLst/>
                          <a:latin typeface="Arial" panose="020B0604020202020204" pitchFamily="34" charset="0"/>
                          <a:ea typeface="+mn-ea"/>
                          <a:cs typeface="+mn-cs"/>
                        </a:rPr>
                      </a:br>
                      <a:r>
                        <a:rPr lang="en-IN" sz="1200" b="0" i="0" u="none" strike="noStrike" kern="1200" dirty="0">
                          <a:solidFill>
                            <a:srgbClr val="000000"/>
                          </a:solidFill>
                          <a:effectLst/>
                          <a:latin typeface="Arial" panose="020B0604020202020204" pitchFamily="34" charset="0"/>
                          <a:ea typeface="+mn-ea"/>
                          <a:cs typeface="+mn-cs"/>
                        </a:rPr>
                        <a:t>Affiliate Programs</a:t>
                      </a: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138796400"/>
                  </a:ext>
                </a:extLst>
              </a:tr>
              <a:tr h="748030">
                <a:tc gridSpan="2">
                  <a:txBody>
                    <a:bodyPr/>
                    <a:lstStyle/>
                    <a:p>
                      <a:pPr marL="0" algn="ctr" defTabSz="914400" rtl="0" eaLnBrk="1" fontAlgn="t"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COST CENTERS</a:t>
                      </a:r>
                    </a:p>
                    <a:p>
                      <a:pPr rtl="0" fontAlgn="t">
                        <a:spcBef>
                          <a:spcPts val="0"/>
                        </a:spcBef>
                        <a:spcAft>
                          <a:spcPts val="0"/>
                        </a:spcAft>
                      </a:pPr>
                      <a:r>
                        <a:rPr lang="en-US" sz="900" dirty="0">
                          <a:effectLst/>
                        </a:rPr>
                        <a:t/>
                      </a:r>
                      <a:br>
                        <a:rPr lang="en-US" sz="900" dirty="0">
                          <a:effectLst/>
                        </a:rPr>
                      </a:br>
                      <a:r>
                        <a:rPr lang="en-US" sz="1200" b="0" i="0" u="none" strike="noStrike" kern="1200" dirty="0">
                          <a:solidFill>
                            <a:srgbClr val="000000"/>
                          </a:solidFill>
                          <a:effectLst/>
                          <a:latin typeface="Arial" panose="020B0604020202020204" pitchFamily="34" charset="0"/>
                          <a:ea typeface="+mn-ea"/>
                          <a:cs typeface="+mn-cs"/>
                        </a:rPr>
                        <a:t>Marketing (TVC)</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Technology Cost</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Fulfilment (Logistics)</a:t>
                      </a: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3">
                  <a:txBody>
                    <a:bodyPr/>
                    <a:lstStyle/>
                    <a:p>
                      <a:pPr marL="0" algn="ctr" defTabSz="914400" rtl="0" eaLnBrk="1" fontAlgn="t"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REVENUE STREAMS</a:t>
                      </a:r>
                    </a:p>
                    <a:p>
                      <a:pPr rtl="0" fontAlgn="t">
                        <a:spcBef>
                          <a:spcPts val="0"/>
                        </a:spcBef>
                        <a:spcAft>
                          <a:spcPts val="0"/>
                        </a:spcAft>
                      </a:pPr>
                      <a:r>
                        <a:rPr lang="en-US" sz="900" dirty="0">
                          <a:effectLst/>
                        </a:rPr>
                        <a:t/>
                      </a:r>
                      <a:br>
                        <a:rPr lang="en-US" sz="900" dirty="0">
                          <a:effectLst/>
                        </a:rPr>
                      </a:br>
                      <a:r>
                        <a:rPr lang="en-US" sz="1200" b="0" i="0" u="none" strike="noStrike" kern="1200" dirty="0">
                          <a:solidFill>
                            <a:srgbClr val="000000"/>
                          </a:solidFill>
                          <a:effectLst/>
                          <a:latin typeface="Arial" panose="020B0604020202020204" pitchFamily="34" charset="0"/>
                          <a:ea typeface="+mn-ea"/>
                          <a:cs typeface="+mn-cs"/>
                        </a:rPr>
                        <a:t>Retail </a:t>
                      </a:r>
                      <a:r>
                        <a:rPr lang="en-US" sz="1200" b="0" i="0" u="none" strike="noStrike" kern="1200" dirty="0" smtClean="0">
                          <a:solidFill>
                            <a:srgbClr val="000000"/>
                          </a:solidFill>
                          <a:effectLst/>
                          <a:latin typeface="Arial" panose="020B0604020202020204" pitchFamily="34" charset="0"/>
                          <a:ea typeface="+mn-ea"/>
                          <a:cs typeface="+mn-cs"/>
                        </a:rPr>
                        <a:t>Sales (Inventory model)</a:t>
                      </a:r>
                      <a:endParaRPr lang="en-US" sz="1200" b="0" i="0" u="none" strike="noStrike" kern="1200" dirty="0">
                        <a:solidFill>
                          <a:srgbClr val="000000"/>
                        </a:solidFill>
                        <a:effectLst/>
                        <a:latin typeface="Arial" panose="020B0604020202020204" pitchFamily="34" charset="0"/>
                        <a:ea typeface="+mn-ea"/>
                        <a:cs typeface="+mn-cs"/>
                      </a:endParaRP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t>
                      </a: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Commission on third party </a:t>
                      </a:r>
                      <a:r>
                        <a:rPr lang="en-US" sz="1200" b="0" i="0" u="none" strike="noStrike" kern="1200" dirty="0" smtClean="0">
                          <a:solidFill>
                            <a:srgbClr val="000000"/>
                          </a:solidFill>
                          <a:effectLst/>
                          <a:latin typeface="Arial" panose="020B0604020202020204" pitchFamily="34" charset="0"/>
                          <a:ea typeface="+mn-ea"/>
                          <a:cs typeface="+mn-cs"/>
                        </a:rPr>
                        <a:t>sales (Market place model)</a:t>
                      </a:r>
                      <a:endParaRPr lang="en-US" sz="1200" b="0" i="0" u="none" strike="noStrike" kern="1200" dirty="0">
                        <a:solidFill>
                          <a:srgbClr val="000000"/>
                        </a:solidFill>
                        <a:effectLst/>
                        <a:latin typeface="Arial" panose="020B0604020202020204" pitchFamily="34" charset="0"/>
                        <a:ea typeface="+mn-ea"/>
                        <a:cs typeface="+mn-cs"/>
                      </a:endParaRPr>
                    </a:p>
                    <a:p>
                      <a:pPr rtl="0" fontAlgn="t">
                        <a:spcBef>
                          <a:spcPts val="0"/>
                        </a:spcBef>
                        <a:spcAft>
                          <a:spcPts val="0"/>
                        </a:spcAft>
                      </a:pPr>
                      <a:r>
                        <a:rPr lang="en-US" sz="1200" b="0" i="0" u="none" strike="noStrike" kern="1200" dirty="0">
                          <a:solidFill>
                            <a:srgbClr val="000000"/>
                          </a:solidFill>
                          <a:effectLst/>
                          <a:latin typeface="Arial" panose="020B0604020202020204" pitchFamily="34" charset="0"/>
                          <a:ea typeface="+mn-ea"/>
                          <a:cs typeface="+mn-cs"/>
                        </a:rPr>
                        <a:t/>
                      </a:r>
                      <a:br>
                        <a:rPr lang="en-US" sz="1200" b="0" i="0" u="none" strike="noStrike" kern="1200" dirty="0">
                          <a:solidFill>
                            <a:srgbClr val="000000"/>
                          </a:solidFill>
                          <a:effectLst/>
                          <a:latin typeface="Arial" panose="020B0604020202020204" pitchFamily="34" charset="0"/>
                          <a:ea typeface="+mn-ea"/>
                          <a:cs typeface="+mn-cs"/>
                        </a:rPr>
                      </a:br>
                      <a:r>
                        <a:rPr lang="en-US" sz="1200" b="0" i="0" u="none" strike="noStrike" kern="1200" dirty="0">
                          <a:solidFill>
                            <a:srgbClr val="000000"/>
                          </a:solidFill>
                          <a:effectLst/>
                          <a:latin typeface="Arial" panose="020B0604020202020204" pitchFamily="34" charset="0"/>
                          <a:ea typeface="+mn-ea"/>
                          <a:cs typeface="+mn-cs"/>
                        </a:rPr>
                        <a:t>Advertisement revenue</a:t>
                      </a:r>
                    </a:p>
                  </a:txBody>
                  <a:tcPr marL="32830" marR="32830" marT="32830" marB="32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7605829"/>
                  </a:ext>
                </a:extLst>
              </a:tr>
            </a:tbl>
          </a:graphicData>
        </a:graphic>
      </p:graphicFrame>
      <p:sp>
        <p:nvSpPr>
          <p:cNvPr id="14" name="Rectangle 1">
            <a:extLst>
              <a:ext uri="{FF2B5EF4-FFF2-40B4-BE49-F238E27FC236}">
                <a16:creationId xmlns:a16="http://schemas.microsoft.com/office/drawing/2014/main" id="{2C11A24A-5609-6677-3B40-7F5951F3E565}"/>
              </a:ext>
            </a:extLst>
          </p:cNvPr>
          <p:cNvSpPr>
            <a:spLocks noChangeArrowheads="1"/>
          </p:cNvSpPr>
          <p:nvPr/>
        </p:nvSpPr>
        <p:spPr bwMode="auto">
          <a:xfrm>
            <a:off x="4559300" y="1825625"/>
            <a:ext cx="30729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4564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22EE-FCEC-C301-C24B-945104B68813}"/>
              </a:ext>
            </a:extLst>
          </p:cNvPr>
          <p:cNvSpPr>
            <a:spLocks noGrp="1"/>
          </p:cNvSpPr>
          <p:nvPr>
            <p:ph type="title"/>
          </p:nvPr>
        </p:nvSpPr>
        <p:spPr>
          <a:xfrm>
            <a:off x="504091" y="224448"/>
            <a:ext cx="10952285" cy="725121"/>
          </a:xfrm>
        </p:spPr>
        <p:txBody>
          <a:bodyPr>
            <a:normAutofit/>
          </a:bodyPr>
          <a:lstStyle/>
          <a:p>
            <a:r>
              <a:rPr lang="en-IN" sz="4000" b="1" dirty="0">
                <a:latin typeface="Times New Roman" panose="02020603050405020304" pitchFamily="18" charset="0"/>
                <a:cs typeface="Times New Roman" panose="02020603050405020304" pitchFamily="18" charset="0"/>
              </a:rPr>
              <a:t>PERFORMANCE </a:t>
            </a:r>
            <a:r>
              <a:rPr lang="en-IN" sz="4000" b="1" dirty="0" smtClean="0">
                <a:latin typeface="Times New Roman" panose="02020603050405020304" pitchFamily="18" charset="0"/>
                <a:cs typeface="Times New Roman" panose="02020603050405020304" pitchFamily="18" charset="0"/>
              </a:rPr>
              <a:t>ANALYSIS</a:t>
            </a:r>
            <a:endParaRPr lang="en-IN" sz="40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E648BC5-233F-6A59-23BB-732F88ECD2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98" r="5852"/>
          <a:stretch/>
        </p:blipFill>
        <p:spPr bwMode="auto">
          <a:xfrm>
            <a:off x="504091" y="2191480"/>
            <a:ext cx="5140571" cy="38290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BD97B1D-C816-5D52-6B71-563644FFF3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25" r="5725"/>
          <a:stretch/>
        </p:blipFill>
        <p:spPr bwMode="auto">
          <a:xfrm>
            <a:off x="6172200" y="2191480"/>
            <a:ext cx="5140571" cy="38290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84CFA0-AB4A-7942-7D91-F0FE11CECBCB}"/>
              </a:ext>
            </a:extLst>
          </p:cNvPr>
          <p:cNvSpPr txBox="1"/>
          <p:nvPr/>
        </p:nvSpPr>
        <p:spPr>
          <a:xfrm>
            <a:off x="504091" y="1046288"/>
            <a:ext cx="5140571" cy="1200329"/>
          </a:xfrm>
          <a:prstGeom prst="rect">
            <a:avLst/>
          </a:prstGeom>
          <a:noFill/>
        </p:spPr>
        <p:txBody>
          <a:bodyPr wrap="square" rtlCol="0">
            <a:spAutoFit/>
          </a:bodyPr>
          <a:lstStyle/>
          <a:p>
            <a:r>
              <a:rPr lang="en-IN" dirty="0">
                <a:ea typeface="Roboto" panose="02000000000000000000" pitchFamily="2" charset="0"/>
                <a:cs typeface="Times New Roman" panose="02020603050405020304" pitchFamily="18" charset="0"/>
              </a:rPr>
              <a:t>The growth in the customer base of Jabong, showing continuous growth in the number of customers visiting Jabong.com as well as the number of orders placed by the </a:t>
            </a:r>
            <a:r>
              <a:rPr lang="en-IN" dirty="0">
                <a:ea typeface="Roboto" panose="02000000000000000000" pitchFamily="2" charset="0"/>
              </a:rPr>
              <a:t>customers.</a:t>
            </a:r>
          </a:p>
        </p:txBody>
      </p:sp>
      <p:sp>
        <p:nvSpPr>
          <p:cNvPr id="6" name="TextBox 5">
            <a:extLst>
              <a:ext uri="{FF2B5EF4-FFF2-40B4-BE49-F238E27FC236}">
                <a16:creationId xmlns:a16="http://schemas.microsoft.com/office/drawing/2014/main" id="{7638D028-02E8-50E6-38D3-CEAC1D96F7BE}"/>
              </a:ext>
            </a:extLst>
          </p:cNvPr>
          <p:cNvSpPr txBox="1"/>
          <p:nvPr/>
        </p:nvSpPr>
        <p:spPr>
          <a:xfrm>
            <a:off x="6172200" y="1125415"/>
            <a:ext cx="5140571" cy="646331"/>
          </a:xfrm>
          <a:prstGeom prst="rect">
            <a:avLst/>
          </a:prstGeom>
          <a:noFill/>
        </p:spPr>
        <p:txBody>
          <a:bodyPr wrap="square" rtlCol="0">
            <a:spAutoFit/>
          </a:bodyPr>
          <a:lstStyle/>
          <a:p>
            <a:r>
              <a:rPr lang="en-IN" dirty="0"/>
              <a:t>The Number of brands and the variety of the had continuous growth Year-on-Year. </a:t>
            </a:r>
          </a:p>
        </p:txBody>
      </p:sp>
    </p:spTree>
    <p:extLst>
      <p:ext uri="{BB962C8B-B14F-4D97-AF65-F5344CB8AC3E}">
        <p14:creationId xmlns:p14="http://schemas.microsoft.com/office/powerpoint/2010/main" val="251402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338998"/>
            <a:ext cx="10515600" cy="1325563"/>
          </a:xfrm>
        </p:spPr>
        <p:txBody>
          <a:bodyPr>
            <a:normAutofit/>
          </a:bodyPr>
          <a:lstStyle/>
          <a:p>
            <a:pPr algn="ctr"/>
            <a:r>
              <a:rPr lang="en-IN" b="1" dirty="0" smtClean="0">
                <a:latin typeface="+mn-lt"/>
              </a:rPr>
              <a:t>STAGES OF FAILURE</a:t>
            </a:r>
            <a:endParaRPr lang="en-IN" b="1" dirty="0">
              <a:latin typeface="+mn-lt"/>
            </a:endParaRPr>
          </a:p>
        </p:txBody>
      </p:sp>
      <p:sp>
        <p:nvSpPr>
          <p:cNvPr id="3" name="Content Placeholder 2"/>
          <p:cNvSpPr>
            <a:spLocks noGrp="1"/>
          </p:cNvSpPr>
          <p:nvPr>
            <p:ph idx="1"/>
          </p:nvPr>
        </p:nvSpPr>
        <p:spPr>
          <a:xfrm>
            <a:off x="838200" y="2181497"/>
            <a:ext cx="10515600" cy="3030583"/>
          </a:xfrm>
        </p:spPr>
        <p:txBody>
          <a:bodyPr/>
          <a:lstStyle/>
          <a:p>
            <a:pPr>
              <a:buFont typeface="Wingdings" panose="05000000000000000000" pitchFamily="2" charset="2"/>
              <a:buChar char="Ø"/>
            </a:pPr>
            <a:r>
              <a:rPr lang="en-IN" dirty="0" smtClean="0"/>
              <a:t> Acquisition of </a:t>
            </a:r>
            <a:r>
              <a:rPr lang="en-IN" dirty="0" err="1" smtClean="0"/>
              <a:t>Myntra</a:t>
            </a:r>
            <a:r>
              <a:rPr lang="en-IN" dirty="0" smtClean="0"/>
              <a:t> by Flipkart in 2014.</a:t>
            </a:r>
          </a:p>
          <a:p>
            <a:pPr marL="0" indent="0">
              <a:buNone/>
            </a:pPr>
            <a:endParaRPr lang="en-IN" dirty="0" smtClean="0"/>
          </a:p>
          <a:p>
            <a:pPr>
              <a:buFont typeface="Wingdings" panose="05000000000000000000" pitchFamily="2" charset="2"/>
              <a:buChar char="Ø"/>
            </a:pPr>
            <a:r>
              <a:rPr lang="en-IN" dirty="0" smtClean="0"/>
              <a:t> Acquisition of </a:t>
            </a:r>
            <a:r>
              <a:rPr lang="en-IN" dirty="0" err="1" smtClean="0"/>
              <a:t>Jabong</a:t>
            </a:r>
            <a:r>
              <a:rPr lang="en-IN" dirty="0" smtClean="0"/>
              <a:t> by Flipkart’s </a:t>
            </a:r>
            <a:r>
              <a:rPr lang="en-IN" dirty="0" err="1" smtClean="0"/>
              <a:t>Myntra</a:t>
            </a:r>
            <a:r>
              <a:rPr lang="en-IN" dirty="0" smtClean="0"/>
              <a:t> in 2016.</a:t>
            </a:r>
          </a:p>
          <a:p>
            <a:pPr>
              <a:buFont typeface="Wingdings" panose="05000000000000000000" pitchFamily="2" charset="2"/>
              <a:buChar char="Ø"/>
            </a:pPr>
            <a:endParaRPr lang="en-IN" dirty="0"/>
          </a:p>
          <a:p>
            <a:pPr>
              <a:buFont typeface="Wingdings" panose="05000000000000000000" pitchFamily="2" charset="2"/>
              <a:buChar char="Ø"/>
            </a:pPr>
            <a:r>
              <a:rPr lang="en-IN" dirty="0" smtClean="0"/>
              <a:t> Complete shutdown of </a:t>
            </a:r>
            <a:r>
              <a:rPr lang="en-IN" dirty="0" err="1" smtClean="0"/>
              <a:t>Jabong</a:t>
            </a:r>
            <a:r>
              <a:rPr lang="en-IN" dirty="0" smtClean="0"/>
              <a:t> in 2020.</a:t>
            </a:r>
          </a:p>
          <a:p>
            <a:endParaRPr lang="en-IN" dirty="0"/>
          </a:p>
        </p:txBody>
      </p:sp>
    </p:spTree>
    <p:extLst>
      <p:ext uri="{BB962C8B-B14F-4D97-AF65-F5344CB8AC3E}">
        <p14:creationId xmlns:p14="http://schemas.microsoft.com/office/powerpoint/2010/main" val="1617937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942</Words>
  <Application>Microsoft Office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vt:i4>
      </vt:variant>
    </vt:vector>
  </HeadingPairs>
  <TitlesOfParts>
    <vt:vector size="32" baseType="lpstr">
      <vt:lpstr>AdLib WGL4 BT</vt:lpstr>
      <vt:lpstr>Arial</vt:lpstr>
      <vt:lpstr>Arial Black</vt:lpstr>
      <vt:lpstr>Calibri</vt:lpstr>
      <vt:lpstr>Calibri Light</vt:lpstr>
      <vt:lpstr>Cambria</vt:lpstr>
      <vt:lpstr>Georgia</vt:lpstr>
      <vt:lpstr>Georgia Pro</vt:lpstr>
      <vt:lpstr>Georgia Pro Cond</vt:lpstr>
      <vt:lpstr>Georgia Pro Light</vt:lpstr>
      <vt:lpstr>Mangal</vt:lpstr>
      <vt:lpstr>Merriweather</vt:lpstr>
      <vt:lpstr>Open Sans</vt:lpstr>
      <vt:lpstr>Roboto</vt:lpstr>
      <vt:lpstr>Times New Roman</vt:lpstr>
      <vt:lpstr>Wingdings</vt:lpstr>
      <vt:lpstr>Office Theme</vt:lpstr>
      <vt:lpstr>PowerPoint Presentation</vt:lpstr>
      <vt:lpstr>PowerPoint Presentation</vt:lpstr>
      <vt:lpstr>PowerPoint Presentation</vt:lpstr>
      <vt:lpstr>PowerPoint Presentation</vt:lpstr>
      <vt:lpstr> DETAILS ABOUT JABONG</vt:lpstr>
      <vt:lpstr>JABONG INVESTORS</vt:lpstr>
      <vt:lpstr>PowerPoint Presentation</vt:lpstr>
      <vt:lpstr>PERFORMANCE ANALYSIS</vt:lpstr>
      <vt:lpstr>STAGES OF FAILURE</vt:lpstr>
      <vt:lpstr>he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hp</cp:lastModifiedBy>
  <cp:revision>61</cp:revision>
  <dcterms:created xsi:type="dcterms:W3CDTF">2019-04-23T07:35:20Z</dcterms:created>
  <dcterms:modified xsi:type="dcterms:W3CDTF">2022-10-27T12:47:51Z</dcterms:modified>
</cp:coreProperties>
</file>