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9" r:id="rId7"/>
    <p:sldId id="264" r:id="rId8"/>
    <p:sldId id="274" r:id="rId9"/>
    <p:sldId id="268" r:id="rId10"/>
    <p:sldId id="263" r:id="rId11"/>
    <p:sldId id="276" r:id="rId12"/>
    <p:sldId id="271" r:id="rId13"/>
    <p:sldId id="275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Project%20Final\Insights%20Data%20And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India</c:v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Lit>
              <c:formatCode>General</c:formatCode>
              <c:ptCount val="21"/>
              <c:pt idx="0">
                <c:v>58.721473693847699</c:v>
              </c:pt>
              <c:pt idx="1">
                <c:v>55.799999237060497</c:v>
              </c:pt>
              <c:pt idx="2">
                <c:v>62.299999237060497</c:v>
              </c:pt>
              <c:pt idx="3">
                <c:v>64.0474853515625</c:v>
              </c:pt>
              <c:pt idx="4">
                <c:v>64.400001525878906</c:v>
              </c:pt>
              <c:pt idx="5">
                <c:v>67.579811096191406</c:v>
              </c:pt>
              <c:pt idx="6">
                <c:v>67.900001525878906</c:v>
              </c:pt>
              <c:pt idx="7">
                <c:v>71.119865417480497</c:v>
              </c:pt>
              <c:pt idx="8">
                <c:v>72.899383544921903</c:v>
              </c:pt>
              <c:pt idx="9">
                <c:v>75</c:v>
              </c:pt>
              <c:pt idx="10">
                <c:v>76.300003051757798</c:v>
              </c:pt>
              <c:pt idx="11">
                <c:v>67.599998474121094</c:v>
              </c:pt>
              <c:pt idx="12">
                <c:v>79.900001525878906</c:v>
              </c:pt>
              <c:pt idx="13">
                <c:v>81.999328613281307</c:v>
              </c:pt>
              <c:pt idx="14">
                <c:v>83.872497558593807</c:v>
              </c:pt>
              <c:pt idx="15">
                <c:v>88</c:v>
              </c:pt>
              <c:pt idx="16">
                <c:v>89.217796325683594</c:v>
              </c:pt>
              <c:pt idx="17">
                <c:v>92.124946594238295</c:v>
              </c:pt>
              <c:pt idx="18">
                <c:v>95.699996948242202</c:v>
              </c:pt>
              <c:pt idx="19">
                <c:v>97.308265686035199</c:v>
              </c:pt>
              <c:pt idx="20">
                <c:v>99</c:v>
              </c:pt>
            </c:numLit>
          </c:val>
          <c:extLst>
            <c:ext xmlns:c16="http://schemas.microsoft.com/office/drawing/2014/chart" uri="{C3380CC4-5D6E-409C-BE32-E72D297353CC}">
              <c16:uniqueId val="{00000000-173F-4326-91FF-3345EB07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73247"/>
        <c:axId val="3071167"/>
      </c:barChart>
      <c:catAx>
        <c:axId val="307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67"/>
        <c:crosses val="autoZero"/>
        <c:auto val="1"/>
        <c:lblAlgn val="ctr"/>
        <c:lblOffset val="100"/>
        <c:noMultiLvlLbl val="0"/>
      </c:catAx>
      <c:valAx>
        <c:axId val="3071167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  <a:round/>
            </a:ln>
            <a:effectLst/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4649529102979769E-2"/>
          <c:y val="0.31440523479015592"/>
          <c:w val="0.9386125029825817"/>
          <c:h val="0.50870613302446321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1"/>
              <c:pt idx="0">
                <c:v>Y2000</c:v>
              </c:pt>
              <c:pt idx="1">
                <c:v>Y2001</c:v>
              </c:pt>
              <c:pt idx="2">
                <c:v>Y2002</c:v>
              </c:pt>
              <c:pt idx="3">
                <c:v>Y2003</c:v>
              </c:pt>
              <c:pt idx="4">
                <c:v>Y2004</c:v>
              </c:pt>
              <c:pt idx="5">
                <c:v>Y2005</c:v>
              </c:pt>
              <c:pt idx="6">
                <c:v>Y2006</c:v>
              </c:pt>
              <c:pt idx="7">
                <c:v>Y2007</c:v>
              </c:pt>
              <c:pt idx="8">
                <c:v>Y2008</c:v>
              </c:pt>
              <c:pt idx="9">
                <c:v>Y2009</c:v>
              </c:pt>
              <c:pt idx="10">
                <c:v>Y2010</c:v>
              </c:pt>
              <c:pt idx="11">
                <c:v>Y2011</c:v>
              </c:pt>
              <c:pt idx="12">
                <c:v>Y2012</c:v>
              </c:pt>
              <c:pt idx="13">
                <c:v>Y2013</c:v>
              </c:pt>
              <c:pt idx="14">
                <c:v>Y2014</c:v>
              </c:pt>
              <c:pt idx="15">
                <c:v>Y2015</c:v>
              </c:pt>
              <c:pt idx="16">
                <c:v>Y2016</c:v>
              </c:pt>
              <c:pt idx="17">
                <c:v>Y2017</c:v>
              </c:pt>
              <c:pt idx="18">
                <c:v>Y2018</c:v>
              </c:pt>
              <c:pt idx="19">
                <c:v>Y2019</c:v>
              </c:pt>
              <c:pt idx="20">
                <c:v>Y2020</c:v>
              </c:pt>
            </c:strLit>
          </c:cat>
          <c:val>
            <c:numLit>
              <c:formatCode>General</c:formatCode>
              <c:ptCount val="21"/>
              <c:pt idx="0">
                <c:v>145</c:v>
              </c:pt>
              <c:pt idx="1">
                <c:v>148</c:v>
              </c:pt>
              <c:pt idx="2">
                <c:v>149</c:v>
              </c:pt>
              <c:pt idx="3">
                <c:v>148</c:v>
              </c:pt>
              <c:pt idx="4">
                <c:v>152</c:v>
              </c:pt>
              <c:pt idx="5">
                <c:v>153</c:v>
              </c:pt>
              <c:pt idx="6">
                <c:v>155</c:v>
              </c:pt>
              <c:pt idx="7">
                <c:v>155</c:v>
              </c:pt>
              <c:pt idx="8">
                <c:v>156</c:v>
              </c:pt>
              <c:pt idx="9">
                <c:v>159</c:v>
              </c:pt>
              <c:pt idx="10">
                <c:v>165</c:v>
              </c:pt>
              <c:pt idx="11">
                <c:v>164</c:v>
              </c:pt>
              <c:pt idx="12">
                <c:v>168</c:v>
              </c:pt>
              <c:pt idx="13">
                <c:v>169</c:v>
              </c:pt>
              <c:pt idx="14">
                <c:v>175</c:v>
              </c:pt>
              <c:pt idx="15">
                <c:v>181</c:v>
              </c:pt>
              <c:pt idx="16">
                <c:v>184</c:v>
              </c:pt>
              <c:pt idx="17">
                <c:v>188</c:v>
              </c:pt>
              <c:pt idx="18">
                <c:v>190</c:v>
              </c:pt>
              <c:pt idx="19">
                <c:v>192</c:v>
              </c:pt>
              <c:pt idx="20">
                <c:v>193</c:v>
              </c:pt>
            </c:numLit>
          </c:val>
          <c:extLst>
            <c:ext xmlns:c16="http://schemas.microsoft.com/office/drawing/2014/chart" uri="{C3380CC4-5D6E-409C-BE32-E72D297353CC}">
              <c16:uniqueId val="{00000000-1EB0-4FE7-9528-2FCF029434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67611295"/>
        <c:axId val="267601311"/>
      </c:barChart>
      <c:catAx>
        <c:axId val="26761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601311"/>
        <c:crosses val="autoZero"/>
        <c:auto val="1"/>
        <c:lblAlgn val="ctr"/>
        <c:lblOffset val="100"/>
        <c:noMultiLvlLbl val="0"/>
      </c:catAx>
      <c:valAx>
        <c:axId val="26760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61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[Insights Data And DASHBOARD.xlsx]Pivot3!PivotTable13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Yearly</a:t>
            </a:r>
            <a:r>
              <a:rPr lang="en-IN" baseline="0" dirty="0"/>
              <a:t> c</a:t>
            </a:r>
            <a:r>
              <a:rPr lang="en-IN" dirty="0"/>
              <a:t>omparison</a:t>
            </a:r>
            <a:r>
              <a:rPr lang="en-IN" baseline="0" dirty="0"/>
              <a:t> of electricity access of </a:t>
            </a:r>
          </a:p>
          <a:p>
            <a:pPr>
              <a:defRPr/>
            </a:pPr>
            <a:r>
              <a:rPr lang="en-IN" baseline="0" dirty="0"/>
              <a:t>countries with world average access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Pivot3!$B$3:$B$5</c:f>
              <c:strCache>
                <c:ptCount val="1"/>
                <c:pt idx="0">
                  <c:v>Y2005 - Sum of access_percent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Pivot3!$A$6:$A$7</c:f>
              <c:strCache>
                <c:ptCount val="2"/>
                <c:pt idx="0">
                  <c:v>Afghanistan</c:v>
                </c:pt>
                <c:pt idx="1">
                  <c:v>Australia</c:v>
                </c:pt>
              </c:strCache>
            </c:strRef>
          </c:cat>
          <c:val>
            <c:numRef>
              <c:f>Pivot3!$B$6:$B$7</c:f>
              <c:numCache>
                <c:formatCode>General</c:formatCode>
                <c:ptCount val="2"/>
                <c:pt idx="0">
                  <c:v>25.390893936157202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9-42A5-8285-5810E5524B83}"/>
            </c:ext>
          </c:extLst>
        </c:ser>
        <c:ser>
          <c:idx val="1"/>
          <c:order val="1"/>
          <c:tx>
            <c:strRef>
              <c:f>Pivot3!$C$3:$C$5</c:f>
              <c:strCache>
                <c:ptCount val="1"/>
                <c:pt idx="0">
                  <c:v>Y2005 - Sum of World_Avg_per_year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Pivot3!$A$6:$A$7</c:f>
              <c:strCache>
                <c:ptCount val="2"/>
                <c:pt idx="0">
                  <c:v>Afghanistan</c:v>
                </c:pt>
                <c:pt idx="1">
                  <c:v>Australia</c:v>
                </c:pt>
              </c:strCache>
            </c:strRef>
          </c:cat>
          <c:val>
            <c:numRef>
              <c:f>Pivot3!$C$6:$C$7</c:f>
              <c:numCache>
                <c:formatCode>General</c:formatCode>
                <c:ptCount val="2"/>
                <c:pt idx="0">
                  <c:v>75.248278088139401</c:v>
                </c:pt>
                <c:pt idx="1">
                  <c:v>75.248278088139401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09-42A5-8285-5810E5524B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9296799"/>
        <c:axId val="2059297215"/>
      </c:barChart>
      <c:catAx>
        <c:axId val="205929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297215"/>
        <c:crosses val="autoZero"/>
        <c:auto val="1"/>
        <c:lblAlgn val="ctr"/>
        <c:lblOffset val="100"/>
        <c:noMultiLvlLbl val="0"/>
      </c:catAx>
      <c:valAx>
        <c:axId val="205929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29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Y2000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1.61359095573425</c:v>
              </c:pt>
              <c:pt idx="1">
                <c:v>96.921676635742202</c:v>
              </c:pt>
              <c:pt idx="2">
                <c:v>29.046266555786101</c:v>
              </c:pt>
            </c:numLit>
          </c:val>
          <c:extLst>
            <c:ext xmlns:c16="http://schemas.microsoft.com/office/drawing/2014/chart" uri="{C3380CC4-5D6E-409C-BE32-E72D297353CC}">
              <c16:uniqueId val="{00000000-E75B-4C70-8113-EC3C7F7BED6A}"/>
            </c:ext>
          </c:extLst>
        </c:ser>
        <c:ser>
          <c:idx val="1"/>
          <c:order val="1"/>
          <c:tx>
            <c:v>Y2001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4.0745739936828604</c:v>
              </c:pt>
              <c:pt idx="1">
                <c:v>97.062797546386705</c:v>
              </c:pt>
              <c:pt idx="2">
                <c:v>24.600000381469702</c:v>
              </c:pt>
            </c:numLit>
          </c:val>
          <c:extLst>
            <c:ext xmlns:c16="http://schemas.microsoft.com/office/drawing/2014/chart" uri="{C3380CC4-5D6E-409C-BE32-E72D297353CC}">
              <c16:uniqueId val="{00000001-E75B-4C70-8113-EC3C7F7BED6A}"/>
            </c:ext>
          </c:extLst>
        </c:ser>
        <c:ser>
          <c:idx val="2"/>
          <c:order val="2"/>
          <c:tx>
            <c:v>Y2002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9.4091577529907209</c:v>
              </c:pt>
              <c:pt idx="1">
                <c:v>97.196334838867202</c:v>
              </c:pt>
              <c:pt idx="2">
                <c:v>35.887409210205099</c:v>
              </c:pt>
            </c:numLit>
          </c:val>
          <c:extLst>
            <c:ext xmlns:c16="http://schemas.microsoft.com/office/drawing/2014/chart" uri="{C3380CC4-5D6E-409C-BE32-E72D297353CC}">
              <c16:uniqueId val="{00000002-E75B-4C70-8113-EC3C7F7BED6A}"/>
            </c:ext>
          </c:extLst>
        </c:ser>
        <c:ser>
          <c:idx val="3"/>
          <c:order val="3"/>
          <c:tx>
            <c:v>Y2003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14.7385063171387</c:v>
              </c:pt>
              <c:pt idx="1">
                <c:v>97.324630737304702</c:v>
              </c:pt>
              <c:pt idx="2">
                <c:v>39.2989501953125</c:v>
              </c:pt>
            </c:numLit>
          </c:val>
          <c:extLst>
            <c:ext xmlns:c16="http://schemas.microsoft.com/office/drawing/2014/chart" uri="{C3380CC4-5D6E-409C-BE32-E72D297353CC}">
              <c16:uniqueId val="{00000003-E75B-4C70-8113-EC3C7F7BED6A}"/>
            </c:ext>
          </c:extLst>
        </c:ser>
        <c:ser>
          <c:idx val="4"/>
          <c:order val="4"/>
          <c:tx>
            <c:v>Y2004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20.064968109130898</c:v>
              </c:pt>
              <c:pt idx="1">
                <c:v>97.450042724609403</c:v>
              </c:pt>
              <c:pt idx="2">
                <c:v>37.200000762939503</c:v>
              </c:pt>
            </c:numLit>
          </c:val>
          <c:extLst>
            <c:ext xmlns:c16="http://schemas.microsoft.com/office/drawing/2014/chart" uri="{C3380CC4-5D6E-409C-BE32-E72D297353CC}">
              <c16:uniqueId val="{00000004-E75B-4C70-8113-EC3C7F7BED6A}"/>
            </c:ext>
          </c:extLst>
        </c:ser>
        <c:ser>
          <c:idx val="5"/>
          <c:order val="5"/>
          <c:tx>
            <c:v>Y2005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25.390893936157202</c:v>
              </c:pt>
              <c:pt idx="1">
                <c:v>97.574920654296903</c:v>
              </c:pt>
              <c:pt idx="2">
                <c:v>46.115730285644503</c:v>
              </c:pt>
            </c:numLit>
          </c:val>
          <c:extLst>
            <c:ext xmlns:c16="http://schemas.microsoft.com/office/drawing/2014/chart" uri="{C3380CC4-5D6E-409C-BE32-E72D297353CC}">
              <c16:uniqueId val="{00000005-E75B-4C70-8113-EC3C7F7BED6A}"/>
            </c:ext>
          </c:extLst>
        </c:ser>
        <c:ser>
          <c:idx val="6"/>
          <c:order val="6"/>
          <c:tx>
            <c:v>Y2006</c:v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30.718690872192401</c:v>
              </c:pt>
              <c:pt idx="1">
                <c:v>97.622108459472699</c:v>
              </c:pt>
              <c:pt idx="2">
                <c:v>51.200000762939503</c:v>
              </c:pt>
            </c:numLit>
          </c:val>
          <c:extLst>
            <c:ext xmlns:c16="http://schemas.microsoft.com/office/drawing/2014/chart" uri="{C3380CC4-5D6E-409C-BE32-E72D297353CC}">
              <c16:uniqueId val="{00000006-E75B-4C70-8113-EC3C7F7BED6A}"/>
            </c:ext>
          </c:extLst>
        </c:ser>
        <c:ser>
          <c:idx val="7"/>
          <c:order val="7"/>
          <c:tx>
            <c:v>Y2007</c:v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36.051010131835902</c:v>
              </c:pt>
              <c:pt idx="1">
                <c:v>98.099998474121094</c:v>
              </c:pt>
              <c:pt idx="2">
                <c:v>52.940235137939503</c:v>
              </c:pt>
            </c:numLit>
          </c:val>
          <c:extLst>
            <c:ext xmlns:c16="http://schemas.microsoft.com/office/drawing/2014/chart" uri="{C3380CC4-5D6E-409C-BE32-E72D297353CC}">
              <c16:uniqueId val="{00000007-E75B-4C70-8113-EC3C7F7BED6A}"/>
            </c:ext>
          </c:extLst>
        </c:ser>
        <c:ser>
          <c:idx val="8"/>
          <c:order val="8"/>
          <c:tx>
            <c:v>Y2008</c:v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42.400001525878899</c:v>
              </c:pt>
              <c:pt idx="1">
                <c:v>97.971435546875</c:v>
              </c:pt>
              <c:pt idx="2">
                <c:v>56.361980438232401</c:v>
              </c:pt>
            </c:numLit>
          </c:val>
          <c:extLst>
            <c:ext xmlns:c16="http://schemas.microsoft.com/office/drawing/2014/chart" uri="{C3380CC4-5D6E-409C-BE32-E72D297353CC}">
              <c16:uniqueId val="{00000008-E75B-4C70-8113-EC3C7F7BED6A}"/>
            </c:ext>
          </c:extLst>
        </c:ser>
        <c:ser>
          <c:idx val="9"/>
          <c:order val="9"/>
          <c:tx>
            <c:v>Y2009</c:v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46.7400512695313</c:v>
              </c:pt>
              <c:pt idx="1">
                <c:v>98.119880676269503</c:v>
              </c:pt>
              <c:pt idx="2">
                <c:v>59.793666839599602</c:v>
              </c:pt>
            </c:numLit>
          </c:val>
          <c:extLst>
            <c:ext xmlns:c16="http://schemas.microsoft.com/office/drawing/2014/chart" uri="{C3380CC4-5D6E-409C-BE32-E72D297353CC}">
              <c16:uniqueId val="{00000009-E75B-4C70-8113-EC3C7F7BED6A}"/>
            </c:ext>
          </c:extLst>
        </c:ser>
        <c:ser>
          <c:idx val="10"/>
          <c:order val="10"/>
          <c:tx>
            <c:v>Y2010</c:v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42.700000762939503</c:v>
              </c:pt>
              <c:pt idx="1">
                <c:v>98.280967712402301</c:v>
              </c:pt>
              <c:pt idx="2">
                <c:v>68.599998474121094</c:v>
              </c:pt>
            </c:numLit>
          </c:val>
          <c:extLst>
            <c:ext xmlns:c16="http://schemas.microsoft.com/office/drawing/2014/chart" uri="{C3380CC4-5D6E-409C-BE32-E72D297353CC}">
              <c16:uniqueId val="{0000000A-E75B-4C70-8113-EC3C7F7BED6A}"/>
            </c:ext>
          </c:extLst>
        </c:ser>
        <c:ser>
          <c:idx val="11"/>
          <c:order val="11"/>
          <c:tx>
            <c:v>Y2011</c:v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43.222019195556598</c:v>
              </c:pt>
              <c:pt idx="1">
                <c:v>98</c:v>
              </c:pt>
              <c:pt idx="2">
                <c:v>67.260002136230497</c:v>
              </c:pt>
            </c:numLit>
          </c:val>
          <c:extLst>
            <c:ext xmlns:c16="http://schemas.microsoft.com/office/drawing/2014/chart" uri="{C3380CC4-5D6E-409C-BE32-E72D297353CC}">
              <c16:uniqueId val="{0000000B-E75B-4C70-8113-EC3C7F7BED6A}"/>
            </c:ext>
          </c:extLst>
        </c:ser>
        <c:ser>
          <c:idx val="12"/>
          <c:order val="12"/>
          <c:tx>
            <c:v>Y2012</c:v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69.099998474121094</c:v>
              </c:pt>
              <c:pt idx="1">
                <c:v>99.300003051757798</c:v>
              </c:pt>
              <c:pt idx="2">
                <c:v>74.965972900390597</c:v>
              </c:pt>
            </c:numLit>
          </c:val>
          <c:extLst>
            <c:ext xmlns:c16="http://schemas.microsoft.com/office/drawing/2014/chart" uri="{C3380CC4-5D6E-409C-BE32-E72D297353CC}">
              <c16:uniqueId val="{0000000C-E75B-4C70-8113-EC3C7F7BED6A}"/>
            </c:ext>
          </c:extLst>
        </c:ser>
        <c:ser>
          <c:idx val="13"/>
          <c:order val="13"/>
          <c:tx>
            <c:v>Y2013</c:v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68.2906494140625</c:v>
              </c:pt>
              <c:pt idx="1">
                <c:v>98.866279602050795</c:v>
              </c:pt>
              <c:pt idx="2">
                <c:v>77.466194152832003</c:v>
              </c:pt>
            </c:numLit>
          </c:val>
          <c:extLst>
            <c:ext xmlns:c16="http://schemas.microsoft.com/office/drawing/2014/chart" uri="{C3380CC4-5D6E-409C-BE32-E72D297353CC}">
              <c16:uniqueId val="{0000000D-E75B-4C70-8113-EC3C7F7BED6A}"/>
            </c:ext>
          </c:extLst>
        </c:ser>
        <c:ser>
          <c:idx val="14"/>
          <c:order val="14"/>
          <c:tx>
            <c:v>Y2014</c:v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89.5</c:v>
              </c:pt>
              <c:pt idx="1">
                <c:v>99.098434448242202</c:v>
              </c:pt>
              <c:pt idx="2">
                <c:v>84.900001525878906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0E-E75B-4C70-8113-EC3C7F7BED6A}"/>
            </c:ext>
          </c:extLst>
        </c:ser>
        <c:ser>
          <c:idx val="15"/>
          <c:order val="15"/>
          <c:tx>
            <c:v>Y2015</c:v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71.5</c:v>
              </c:pt>
              <c:pt idx="1">
                <c:v>99.345428466796903</c:v>
              </c:pt>
              <c:pt idx="2">
                <c:v>82.523956298828097</c:v>
              </c:pt>
            </c:numLit>
          </c:val>
          <c:extLst>
            <c:ext xmlns:c16="http://schemas.microsoft.com/office/drawing/2014/chart" uri="{C3380CC4-5D6E-409C-BE32-E72D297353CC}">
              <c16:uniqueId val="{0000000F-E75B-4C70-8113-EC3C7F7BED6A}"/>
            </c:ext>
          </c:extLst>
        </c:ser>
        <c:ser>
          <c:idx val="16"/>
          <c:order val="16"/>
          <c:tx>
            <c:v>Y2016</c:v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99.604301452636705</c:v>
              </c:pt>
              <c:pt idx="2">
                <c:v>90.699996948242202</c:v>
              </c:pt>
            </c:numLit>
          </c:val>
          <c:extLst>
            <c:ext xmlns:c16="http://schemas.microsoft.com/office/drawing/2014/chart" uri="{C3380CC4-5D6E-409C-BE32-E72D297353CC}">
              <c16:uniqueId val="{00000010-E75B-4C70-8113-EC3C7F7BED6A}"/>
            </c:ext>
          </c:extLst>
        </c:ser>
        <c:ser>
          <c:idx val="17"/>
          <c:order val="17"/>
          <c:tx>
            <c:v>Y2017</c:v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99.8720703125</c:v>
              </c:pt>
              <c:pt idx="2">
                <c:v>87.896347045898395</c:v>
              </c:pt>
            </c:numLit>
          </c:val>
          <c:extLst>
            <c:ext xmlns:c16="http://schemas.microsoft.com/office/drawing/2014/chart" uri="{C3380CC4-5D6E-409C-BE32-E72D297353CC}">
              <c16:uniqueId val="{00000011-E75B-4C70-8113-EC3C7F7BED6A}"/>
            </c:ext>
          </c:extLst>
        </c:ser>
        <c:ser>
          <c:idx val="18"/>
          <c:order val="18"/>
          <c:tx>
            <c:v>Y2018</c:v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96.616134643554702</c:v>
              </c:pt>
              <c:pt idx="1">
                <c:v>99.900001525878906</c:v>
              </c:pt>
              <c:pt idx="2">
                <c:v>93.919998168945298</c:v>
              </c:pt>
            </c:numLit>
          </c:val>
          <c:extLst>
            <c:ext xmlns:c16="http://schemas.microsoft.com/office/drawing/2014/chart" uri="{C3380CC4-5D6E-409C-BE32-E72D297353CC}">
              <c16:uniqueId val="{00000012-E75B-4C70-8113-EC3C7F7BED6A}"/>
            </c:ext>
          </c:extLst>
        </c:ser>
        <c:ser>
          <c:idx val="19"/>
          <c:order val="19"/>
          <c:tx>
            <c:v>Y2019</c:v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99.992004394531307</c:v>
              </c:pt>
              <c:pt idx="2">
                <c:v>89.900001525878906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13-E75B-4C70-8113-EC3C7F7BED6A}"/>
            </c:ext>
          </c:extLst>
        </c:ser>
        <c:ser>
          <c:idx val="20"/>
          <c:order val="20"/>
          <c:tx>
            <c:v>Y2020</c:v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100</c:v>
              </c:pt>
              <c:pt idx="2">
                <c:v>89.900001525878906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14-E75B-4C70-8113-EC3C7F7BE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4261375"/>
        <c:axId val="2054266367"/>
      </c:barChart>
      <c:catAx>
        <c:axId val="20542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66367"/>
        <c:crosses val="autoZero"/>
        <c:auto val="1"/>
        <c:lblAlgn val="ctr"/>
        <c:lblOffset val="100"/>
        <c:noMultiLvlLbl val="0"/>
      </c:catAx>
      <c:valAx>
        <c:axId val="20542663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6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Sum of production_percent_from_nuclear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4.3852593757604303</c:v>
              </c:pt>
              <c:pt idx="1">
                <c:v>4.44061738655979</c:v>
              </c:pt>
              <c:pt idx="2">
                <c:v>4.5093908719998597</c:v>
              </c:pt>
              <c:pt idx="3">
                <c:v>4.4198877255719404</c:v>
              </c:pt>
              <c:pt idx="4">
                <c:v>4.4113898189892398</c:v>
              </c:pt>
              <c:pt idx="5">
                <c:v>4.3762235838667802</c:v>
              </c:pt>
              <c:pt idx="6">
                <c:v>4.3458591415021699</c:v>
              </c:pt>
              <c:pt idx="7">
                <c:v>4.1810125876638198</c:v>
              </c:pt>
              <c:pt idx="8">
                <c:v>4.2109712919122302</c:v>
              </c:pt>
              <c:pt idx="9">
                <c:v>4.2634879807780601</c:v>
              </c:pt>
              <c:pt idx="10">
                <c:v>3.8433532609527301</c:v>
              </c:pt>
              <c:pt idx="11">
                <c:v>3.8196361684485498</c:v>
              </c:pt>
              <c:pt idx="12">
                <c:v>3.6732384311525399</c:v>
              </c:pt>
              <c:pt idx="13">
                <c:v>3.7075163128232602</c:v>
              </c:pt>
              <c:pt idx="14">
                <c:v>3.7926387178494498</c:v>
              </c:pt>
              <c:pt idx="15">
                <c:v>2.62684399797056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21A-4559-93C3-6BEE3FAD4A47}"/>
            </c:ext>
          </c:extLst>
        </c:ser>
        <c:ser>
          <c:idx val="1"/>
          <c:order val="1"/>
          <c:tx>
            <c:v>Sum of production_percent_from_oil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13.2217315172539</c:v>
              </c:pt>
              <c:pt idx="1">
                <c:v>12.813671086608499</c:v>
              </c:pt>
              <c:pt idx="2">
                <c:v>12.357666407239099</c:v>
              </c:pt>
              <c:pt idx="3">
                <c:v>11.7630898243331</c:v>
              </c:pt>
              <c:pt idx="4">
                <c:v>11.7125965272588</c:v>
              </c:pt>
              <c:pt idx="5">
                <c:v>11.1670339382149</c:v>
              </c:pt>
              <c:pt idx="6">
                <c:v>10.974814498790099</c:v>
              </c:pt>
              <c:pt idx="7">
                <c:v>11.004770819900401</c:v>
              </c:pt>
              <c:pt idx="8">
                <c:v>10.753741971069999</c:v>
              </c:pt>
              <c:pt idx="9">
                <c:v>10.536327487164099</c:v>
              </c:pt>
              <c:pt idx="10">
                <c:v>9.7971753688744503</c:v>
              </c:pt>
              <c:pt idx="11">
                <c:v>10.127092244359099</c:v>
              </c:pt>
              <c:pt idx="12">
                <c:v>10.573268345966801</c:v>
              </c:pt>
              <c:pt idx="13">
                <c:v>10.0386033252571</c:v>
              </c:pt>
              <c:pt idx="14">
                <c:v>9.6960541673382803</c:v>
              </c:pt>
              <c:pt idx="15">
                <c:v>9.3710176923773503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21A-4559-93C3-6BEE3FAD4A47}"/>
            </c:ext>
          </c:extLst>
        </c:ser>
        <c:ser>
          <c:idx val="2"/>
          <c:order val="2"/>
          <c:tx>
            <c:v>Sum of production_percent_from_other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82.393009106985701</c:v>
              </c:pt>
              <c:pt idx="1">
                <c:v>82.745711526831698</c:v>
              </c:pt>
              <c:pt idx="2">
                <c:v>83.132942720760994</c:v>
              </c:pt>
              <c:pt idx="3">
                <c:v>83.817022450094996</c:v>
              </c:pt>
              <c:pt idx="4">
                <c:v>83.876013653751997</c:v>
              </c:pt>
              <c:pt idx="5">
                <c:v>84.456742477918397</c:v>
              </c:pt>
              <c:pt idx="6">
                <c:v>84.679326359707801</c:v>
              </c:pt>
              <c:pt idx="7">
                <c:v>84.814216592435798</c:v>
              </c:pt>
              <c:pt idx="8">
                <c:v>85.035286737017699</c:v>
              </c:pt>
              <c:pt idx="9">
                <c:v>85.200184532057804</c:v>
              </c:pt>
              <c:pt idx="10">
                <c:v>86.359471370172798</c:v>
              </c:pt>
              <c:pt idx="11">
                <c:v>86.053271587192299</c:v>
              </c:pt>
              <c:pt idx="12">
                <c:v>85.753493222880707</c:v>
              </c:pt>
              <c:pt idx="13">
                <c:v>86.253880361919599</c:v>
              </c:pt>
              <c:pt idx="14">
                <c:v>86.511307114812297</c:v>
              </c:pt>
              <c:pt idx="15">
                <c:v>88.002138309652096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21A-4559-93C3-6BEE3FAD4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95439"/>
        <c:axId val="178996687"/>
      </c:lineChart>
      <c:catAx>
        <c:axId val="17899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96687"/>
        <c:crosses val="autoZero"/>
        <c:auto val="1"/>
        <c:lblAlgn val="ctr"/>
        <c:lblOffset val="100"/>
        <c:noMultiLvlLbl val="0"/>
      </c:catAx>
      <c:valAx>
        <c:axId val="17899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9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31846019247581"/>
          <c:y val="0.18598242927967337"/>
          <c:w val="0.26501487314085737"/>
          <c:h val="0.62905584718576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2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5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09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47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F5AEBF-D2A9-4B59-969D-CDD096F0E96C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030" y="639193"/>
            <a:ext cx="8492971" cy="1500326"/>
          </a:xfrm>
        </p:spPr>
        <p:txBody>
          <a:bodyPr/>
          <a:lstStyle/>
          <a:p>
            <a:pPr algn="ctr"/>
            <a:r>
              <a:rPr lang="en-US" dirty="0"/>
              <a:t>World Electricity</a:t>
            </a:r>
            <a:br>
              <a:rPr lang="en-US" dirty="0"/>
            </a:br>
            <a:r>
              <a:rPr lang="en-US" dirty="0"/>
              <a:t>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14" y="3158350"/>
            <a:ext cx="8229600" cy="2690701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Group No: 2A</a:t>
            </a:r>
          </a:p>
          <a:p>
            <a:r>
              <a:rPr lang="en-US" dirty="0"/>
              <a:t>   Sumesh Nehete (pd15_010)</a:t>
            </a:r>
          </a:p>
          <a:p>
            <a:r>
              <a:rPr lang="en-US" dirty="0"/>
              <a:t>   Deepak Kumar (pd14_010)</a:t>
            </a:r>
          </a:p>
          <a:p>
            <a:r>
              <a:rPr lang="en-US" dirty="0"/>
              <a:t>   Vaibhav Gupta (pd14_220)</a:t>
            </a:r>
          </a:p>
          <a:p>
            <a:r>
              <a:rPr lang="en-US" dirty="0"/>
              <a:t>   Nisha Agrawal  (pd15_064)</a:t>
            </a:r>
          </a:p>
          <a:p>
            <a:endParaRPr lang="en-US" dirty="0"/>
          </a:p>
          <a:p>
            <a:r>
              <a:rPr lang="en-US" sz="1400" dirty="0"/>
              <a:t>Project Guide:</a:t>
            </a:r>
          </a:p>
          <a:p>
            <a:r>
              <a:rPr lang="en-US" dirty="0"/>
              <a:t>   Mr. Aman Vats , Mr. Ajay Katana, Mr. Priyansh Kalawat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  <a:t> of different</a:t>
            </a:r>
            <a:b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  <a:t> electricity production sources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610D90-AE73-46E1-BC53-0F54091AFE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4115018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6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F8E3D-2D1A-4179-92A3-65A3CB3066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33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953271"/>
          </a:xfrm>
        </p:spPr>
        <p:txBody>
          <a:bodyPr>
            <a:normAutofit/>
          </a:bodyPr>
          <a:lstStyle/>
          <a:p>
            <a:r>
              <a:rPr lang="en-US" sz="3600" dirty="0"/>
              <a:t>All Insights &amp; Findings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701" y="1554479"/>
            <a:ext cx="9956800" cy="5042263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Access of electricity in world is increased in last 20 years where total access% has gone up by 12%; 16% for rural and 7% for urban.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Post 2000, total access% is almost constant or small increment has occurred in developed countries whereas developing countries have shown a high increment.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From 2000 to 2015, electricity production by nuclear has gone down from 4% to 2.5%; 13% to 9% for oil whereas for others it moved up from 82% to 88%. During same period, production by renewable has increased by 730%.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Country with highest electricity (production %) by nuclear is France (78%), by oil is Gibraltar (100%), by renewable is United States (1.5 x 10^11 kwh) whereas country showing highest power loss% is Haiti (52%).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2661" y="836023"/>
            <a:ext cx="10101943" cy="43499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Electricity access in India has increased by 40% in last 20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Country with highest increment in total access % (96%) is Afghanistan whereas country with highest decrement (-30%) is Libya.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Countries with highest increment in rural access % (100%) are Nauro, Sint Maarteen, St. Martin whereas country with highest decrement(-99%) is Libya.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Country with highest increment in urban access % (64%) is Lesotho whereas country with highest decrement (-5.3%) is Kiribati.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25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1903-9857-428F-B02E-536CC619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4C7E-7CC9-4DF5-8434-BAA1B97008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050742"/>
            <a:ext cx="9956800" cy="39561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very first challenge was to read the CSV file in SQL as it was giving default column names. But we got the solution on that after struggling whole day.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The most challenging part was of aggregation in SQL as the data was provided in pivoted format and we have unpivot the data for aggregations.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0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C25F2-81CB-44D9-9347-267A3F408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6" y="846138"/>
            <a:ext cx="7243648" cy="56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Flow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and Objective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Dashboard/Insights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Insights and Findings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7314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537" y="2467992"/>
            <a:ext cx="9956800" cy="31049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Electricity is at the heart of modern economies and it is providing a rising share of energy services.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The analysis on the access of electricity in urban and rural areas of different countries and also on the production of electricity by different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2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and Objectives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 understanding and reading the data.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various aggregations.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finding various insights from the above aggregations.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of change in electricity access and electricity production in various countries time to time.</a:t>
            </a:r>
          </a:p>
        </p:txBody>
      </p:sp>
    </p:spTree>
    <p:extLst>
      <p:ext uri="{BB962C8B-B14F-4D97-AF65-F5344CB8AC3E}">
        <p14:creationId xmlns:p14="http://schemas.microsoft.com/office/powerpoint/2010/main" val="1954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50228"/>
          </a:xfrm>
        </p:spPr>
        <p:txBody>
          <a:bodyPr>
            <a:normAutofit/>
          </a:bodyPr>
          <a:lstStyle/>
          <a:p>
            <a:r>
              <a:rPr lang="en-US" sz="3600" dirty="0"/>
              <a:t>Technologies Used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0742"/>
            <a:ext cx="9956800" cy="33823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PYTHON (JUPYTER)</a:t>
            </a:r>
          </a:p>
          <a:p>
            <a:pPr>
              <a:lnSpc>
                <a:spcPct val="250000"/>
              </a:lnSpc>
            </a:pPr>
            <a:r>
              <a:rPr lang="en-US" dirty="0"/>
              <a:t>MS SQL SERVER</a:t>
            </a:r>
          </a:p>
          <a:p>
            <a:pPr>
              <a:lnSpc>
                <a:spcPct val="250000"/>
              </a:lnSpc>
            </a:pPr>
            <a:r>
              <a:rPr lang="en-US" dirty="0"/>
              <a:t>MICROSOFT EXCEL WORKBOOK</a:t>
            </a:r>
          </a:p>
          <a:p>
            <a:pPr>
              <a:lnSpc>
                <a:spcPct val="250000"/>
              </a:lnSpc>
            </a:pPr>
            <a:r>
              <a:rPr lang="en-US" dirty="0"/>
              <a:t>MICROSOFT POWERPOINT</a:t>
            </a:r>
          </a:p>
        </p:txBody>
      </p:sp>
    </p:spTree>
    <p:extLst>
      <p:ext uri="{BB962C8B-B14F-4D97-AF65-F5344CB8AC3E}">
        <p14:creationId xmlns:p14="http://schemas.microsoft.com/office/powerpoint/2010/main" val="40984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Yearly Comparison of electricity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access in India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59DFFD-3840-4F3F-95C7-E522C13E345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2807909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Count of countries with &gt;=75%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Electricity Access in Rural Area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7FDACD-D6C6-49AB-9524-134A1617C58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594484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1FC4-22EB-47AA-8870-1DAD847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798"/>
            <a:ext cx="9956800" cy="1520301"/>
          </a:xfrm>
        </p:spPr>
        <p:txBody>
          <a:bodyPr>
            <a:noAutofit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Yearly</a:t>
            </a: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omparison</a:t>
            </a: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 of electricity access of </a:t>
            </a:r>
            <a:b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countries with world average access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6BFA8-C851-4DA6-AB31-DD8D3D138D7E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0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Comparison of access to electricity post 2000s </a:t>
            </a: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 different countries</a:t>
            </a:r>
            <a:r>
              <a:rPr lang="en-IN" sz="1400" dirty="0"/>
              <a:t/>
            </a:r>
            <a:br>
              <a:rPr lang="en-IN" sz="14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1DA94C-496A-4B9C-A960-1D86F2388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746456"/>
              </p:ext>
            </p:extLst>
          </p:nvPr>
        </p:nvGraphicFramePr>
        <p:xfrm>
          <a:off x="833458" y="1805451"/>
          <a:ext cx="9732942" cy="446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8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el" id="{1BCD389F-B604-4D74-8059-971D07300C6B}" vid="{BC6B345D-DC0E-4219-AAAD-C762FC89D3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4803</TotalTime>
  <Words>475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Century Schoolbook</vt:lpstr>
      <vt:lpstr>Graphik</vt:lpstr>
      <vt:lpstr>Times New Roman</vt:lpstr>
      <vt:lpstr>Wingdings</vt:lpstr>
      <vt:lpstr>Wingdings 2</vt:lpstr>
      <vt:lpstr>Oriel</vt:lpstr>
      <vt:lpstr>World Electricity  Analysis</vt:lpstr>
      <vt:lpstr>Presentation Flow</vt:lpstr>
      <vt:lpstr>Introduction</vt:lpstr>
      <vt:lpstr>Goals and Objectives</vt:lpstr>
      <vt:lpstr>Technologies Used</vt:lpstr>
      <vt:lpstr>Yearly Comparison of electricity  access in India</vt:lpstr>
      <vt:lpstr>Count of countries with &gt;=75%  Electricity Access in Rural Area </vt:lpstr>
      <vt:lpstr>Yearly comparison of electricity access of  countries with world average access </vt:lpstr>
      <vt:lpstr>Comparison of access to electricity post 2000s  in different countries </vt:lpstr>
      <vt:lpstr>Comparison of different  electricity production sources </vt:lpstr>
      <vt:lpstr>PowerPoint Presentation</vt:lpstr>
      <vt:lpstr>All Insights &amp; Findings</vt:lpstr>
      <vt:lpstr>PowerPoint Presentation</vt:lpstr>
      <vt:lpstr>Challenges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and Intra College  Event Management</dc:title>
  <dc:creator>Windows User</dc:creator>
  <cp:lastModifiedBy>hp</cp:lastModifiedBy>
  <cp:revision>45</cp:revision>
  <dcterms:created xsi:type="dcterms:W3CDTF">2021-05-24T06:26:34Z</dcterms:created>
  <dcterms:modified xsi:type="dcterms:W3CDTF">2023-01-10T03:57:27Z</dcterms:modified>
</cp:coreProperties>
</file>