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0;p2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 descr=""/>
          <p:cNvPicPr/>
          <p:nvPr/>
        </p:nvPicPr>
        <p:blipFill>
          <a:blip r:embed="rId3"/>
          <a:srcRect l="7208" t="0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 descr=""/>
          <p:cNvPicPr/>
          <p:nvPr/>
        </p:nvPicPr>
        <p:blipFill>
          <a:blip r:embed="rId4">
            <a:alphaModFix amt="50000"/>
          </a:blip>
          <a:stretch/>
        </p:blipFill>
        <p:spPr>
          <a:xfrm flipH="1" rot="12280200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 descr=""/>
          <p:cNvPicPr/>
          <p:nvPr/>
        </p:nvPicPr>
        <p:blipFill>
          <a:blip r:embed="rId2"/>
          <a:srcRect l="0" t="1844" r="1844" b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 descr=""/>
          <p:cNvPicPr/>
          <p:nvPr/>
        </p:nvPicPr>
        <p:blipFill>
          <a:blip r:embed="rId3"/>
          <a:srcRect l="7208" t="0" r="48305" b="45432"/>
          <a:stretch/>
        </p:blipFill>
        <p:spPr>
          <a:xfrm flipH="1" rot="10800000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 descr="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4560" bIns="34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7640" bIns="17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080" bIns="280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9520" bIns="29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 descr=""/>
              <p:cNvPicPr/>
              <p:nvPr/>
            </p:nvPicPr>
            <p:blipFill>
              <a:blip r:embed="rId7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4560" bIns="34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7640" bIns="17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3040" bIns="230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4480" bIns="24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b="0" lang="fr-FR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b="0" lang="fr-FR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b="0" lang="fr-FR" sz="4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 descr="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3320" bIns="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 descr=""/>
              <p:cNvPicPr/>
              <p:nvPr/>
            </p:nvPicPr>
            <p:blipFill>
              <a:blip r:embed="rId7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4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4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6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 descr=""/>
          <p:cNvPicPr/>
          <p:nvPr/>
        </p:nvPicPr>
        <p:blipFill>
          <a:blip r:embed="rId2"/>
          <a:srcRect l="0" t="1844" r="1844" b="0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 descr=""/>
          <p:cNvPicPr/>
          <p:nvPr/>
        </p:nvPicPr>
        <p:blipFill>
          <a:blip r:embed="rId3">
            <a:alphaModFix amt="50000"/>
          </a:blip>
          <a:stretch/>
        </p:blipFill>
        <p:spPr>
          <a:xfrm flipH="1" rot="19152600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 descr=""/>
          <p:cNvPicPr/>
          <p:nvPr/>
        </p:nvPicPr>
        <p:blipFill>
          <a:blip r:embed="rId4"/>
          <a:srcRect l="7208" t="0" r="48305" b="45432"/>
          <a:stretch/>
        </p:blipFill>
        <p:spPr>
          <a:xfrm flipH="1" rot="10800000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 descr=""/>
            <p:cNvPicPr/>
            <p:nvPr/>
          </p:nvPicPr>
          <p:blipFill>
            <a:blip r:embed="rId3">
              <a:alphaModFix amt="50000"/>
            </a:blip>
            <a:stretch/>
          </p:blipFill>
          <p:spPr>
            <a:xfrm flipH="1" rot="5400000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 descr=""/>
          <p:cNvPicPr/>
          <p:nvPr/>
        </p:nvPicPr>
        <p:blipFill>
          <a:blip r:embed="rId4">
            <a:alphaModFix amt="50000"/>
          </a:blip>
          <a:stretch/>
        </p:blipFill>
        <p:spPr>
          <a:xfrm flipH="1" rot="12280200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 descr=""/>
          <p:cNvPicPr/>
          <p:nvPr/>
        </p:nvPicPr>
        <p:blipFill>
          <a:blip r:embed="rId5"/>
          <a:srcRect l="7208" t="0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0;p23" descr=""/>
          <p:cNvPicPr/>
          <p:nvPr/>
        </p:nvPicPr>
        <p:blipFill>
          <a:blip r:embed="rId2"/>
          <a:srcRect l="0" t="1844" r="1844" b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681;p23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sp>
        <p:nvSpPr>
          <p:cNvPr id="442" name="Google Shape;682;p23"/>
          <p:cNvSpPr/>
          <p:nvPr/>
        </p:nvSpPr>
        <p:spPr>
          <a:xfrm>
            <a:off x="2099160" y="3619080"/>
            <a:ext cx="38419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chemeClr val="dk1"/>
                </a:solidFill>
                <a:latin typeface="Actor"/>
                <a:ea typeface="Actor"/>
              </a:rPr>
              <a:t>CREDITS:</a:t>
            </a:r>
            <a:r>
              <a:rPr b="0" lang="en" sz="1000" spc="-1" strike="noStrike">
                <a:solidFill>
                  <a:schemeClr val="dk1"/>
                </a:solidFill>
                <a:latin typeface="Actor"/>
                <a:ea typeface="Actor"/>
              </a:rPr>
              <a:t> This presentation template was created by </a:t>
            </a:r>
            <a:r>
              <a:rPr b="1" lang="en" sz="1000" spc="-1" strike="noStrike" u="sng">
                <a:solidFill>
                  <a:schemeClr val="hlink"/>
                </a:solidFill>
                <a:uFillTx/>
                <a:latin typeface="Actor"/>
                <a:ea typeface="Actor"/>
                <a:hlinkClick r:id="rId4"/>
              </a:rPr>
              <a:t>Slidesgo</a:t>
            </a:r>
            <a:r>
              <a:rPr b="0" lang="en" sz="1000" spc="-1" strike="noStrike">
                <a:solidFill>
                  <a:schemeClr val="dk1"/>
                </a:solidFill>
                <a:latin typeface="Actor"/>
                <a:ea typeface="Actor"/>
              </a:rPr>
              <a:t>, and includes icons, infographics &amp; images by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Actor"/>
                <a:ea typeface="Actor"/>
                <a:hlinkClick r:id="rId5"/>
              </a:rPr>
              <a:t>Freepik</a:t>
            </a:r>
            <a:r>
              <a:rPr b="0" lang="en" sz="1000" spc="-1" strike="noStrike">
                <a:solidFill>
                  <a:schemeClr val="dk1"/>
                </a:solidFill>
                <a:latin typeface="Actor"/>
                <a:ea typeface="Actor"/>
              </a:rPr>
              <a:t> </a:t>
            </a:r>
            <a:endParaRPr b="0" lang="en-US" sz="10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443" name="Google Shape;683;p23"/>
          <p:cNvGrpSpPr/>
          <p:nvPr/>
        </p:nvGrpSpPr>
        <p:grpSpPr>
          <a:xfrm>
            <a:off x="-2067480" y="2016000"/>
            <a:ext cx="13659840" cy="5645520"/>
            <a:chOff x="-2067480" y="2016000"/>
            <a:chExt cx="13659840" cy="5645520"/>
          </a:xfrm>
        </p:grpSpPr>
        <p:pic>
          <p:nvPicPr>
            <p:cNvPr id="444" name="Google Shape;684;p23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flipH="1" rot="2277600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5" name="Google Shape;685;p23" descr="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flipH="1" rot="13969200">
              <a:off x="-1387800" y="27410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46" name="Google Shape;686;p23"/>
          <p:cNvGrpSpPr/>
          <p:nvPr/>
        </p:nvGrpSpPr>
        <p:grpSpPr>
          <a:xfrm>
            <a:off x="-440640" y="-459720"/>
            <a:ext cx="10005120" cy="2151360"/>
            <a:chOff x="-440640" y="-459720"/>
            <a:chExt cx="10005120" cy="2151360"/>
          </a:xfrm>
        </p:grpSpPr>
        <p:grpSp>
          <p:nvGrpSpPr>
            <p:cNvPr id="447" name="Google Shape;687;p23"/>
            <p:cNvGrpSpPr/>
            <p:nvPr/>
          </p:nvGrpSpPr>
          <p:grpSpPr>
            <a:xfrm>
              <a:off x="7601400" y="-459720"/>
              <a:ext cx="1963080" cy="2057760"/>
              <a:chOff x="7601400" y="-459720"/>
              <a:chExt cx="1963080" cy="2057760"/>
            </a:xfrm>
          </p:grpSpPr>
          <p:pic>
            <p:nvPicPr>
              <p:cNvPr id="448" name="Google Shape;688;p23" descr="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 rot="16200000">
                <a:off x="7579440" y="-43776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49" name="Google Shape;689;p23"/>
              <p:cNvGrpSpPr/>
              <p:nvPr/>
            </p:nvGrpSpPr>
            <p:grpSpPr>
              <a:xfrm>
                <a:off x="8550000" y="1280880"/>
                <a:ext cx="344160" cy="317160"/>
                <a:chOff x="8550000" y="1280880"/>
                <a:chExt cx="344160" cy="317160"/>
              </a:xfrm>
            </p:grpSpPr>
            <p:sp>
              <p:nvSpPr>
                <p:cNvPr id="450" name="Google Shape;690;p23"/>
                <p:cNvSpPr/>
                <p:nvPr/>
              </p:nvSpPr>
              <p:spPr>
                <a:xfrm>
                  <a:off x="8664840" y="1334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1" name="Google Shape;691;p23"/>
                <p:cNvSpPr/>
                <p:nvPr/>
              </p:nvSpPr>
              <p:spPr>
                <a:xfrm>
                  <a:off x="8550000" y="151956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2" name="Google Shape;692;p23"/>
                <p:cNvSpPr/>
                <p:nvPr/>
              </p:nvSpPr>
              <p:spPr>
                <a:xfrm>
                  <a:off x="8583120" y="128088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3" name="Google Shape;693;p23"/>
                <p:cNvSpPr/>
                <p:nvPr/>
              </p:nvSpPr>
              <p:spPr>
                <a:xfrm>
                  <a:off x="8607960" y="148680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4" name="Google Shape;694;p23"/>
              <p:cNvGrpSpPr/>
              <p:nvPr/>
            </p:nvGrpSpPr>
            <p:grpSpPr>
              <a:xfrm>
                <a:off x="8565120" y="6480"/>
                <a:ext cx="314280" cy="314640"/>
                <a:chOff x="8565120" y="6480"/>
                <a:chExt cx="314280" cy="314640"/>
              </a:xfrm>
            </p:grpSpPr>
            <p:sp>
              <p:nvSpPr>
                <p:cNvPr id="455" name="Google Shape;695;p23"/>
                <p:cNvSpPr/>
                <p:nvPr/>
              </p:nvSpPr>
              <p:spPr>
                <a:xfrm>
                  <a:off x="8604360" y="363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6" name="Google Shape;696;p23"/>
                <p:cNvSpPr/>
                <p:nvPr/>
              </p:nvSpPr>
              <p:spPr>
                <a:xfrm>
                  <a:off x="8565120" y="64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7" name="Google Shape;697;p23"/>
              <p:cNvGrpSpPr/>
              <p:nvPr/>
            </p:nvGrpSpPr>
            <p:grpSpPr>
              <a:xfrm>
                <a:off x="8543880" y="622440"/>
                <a:ext cx="356040" cy="357120"/>
                <a:chOff x="8543880" y="622440"/>
                <a:chExt cx="356040" cy="357120"/>
              </a:xfrm>
            </p:grpSpPr>
            <p:sp>
              <p:nvSpPr>
                <p:cNvPr id="458" name="Google Shape;698;p23"/>
                <p:cNvSpPr/>
                <p:nvPr/>
              </p:nvSpPr>
              <p:spPr>
                <a:xfrm>
                  <a:off x="8621640" y="83268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9" name="Google Shape;699;p23"/>
                <p:cNvSpPr/>
                <p:nvPr/>
              </p:nvSpPr>
              <p:spPr>
                <a:xfrm>
                  <a:off x="8753760" y="833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0" name="Google Shape;700;p23"/>
                <p:cNvSpPr/>
                <p:nvPr/>
              </p:nvSpPr>
              <p:spPr>
                <a:xfrm>
                  <a:off x="8621640" y="701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1" name="Google Shape;701;p23"/>
                <p:cNvSpPr/>
                <p:nvPr/>
              </p:nvSpPr>
              <p:spPr>
                <a:xfrm>
                  <a:off x="8751960" y="701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4560" bIns="34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2" name="Google Shape;702;p23"/>
                <p:cNvSpPr/>
                <p:nvPr/>
              </p:nvSpPr>
              <p:spPr>
                <a:xfrm>
                  <a:off x="8703000" y="784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7640" bIns="17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3" name="Google Shape;703;p23"/>
                <p:cNvSpPr/>
                <p:nvPr/>
              </p:nvSpPr>
              <p:spPr>
                <a:xfrm>
                  <a:off x="8616240" y="696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4" name="Google Shape;704;p23"/>
                <p:cNvSpPr/>
                <p:nvPr/>
              </p:nvSpPr>
              <p:spPr>
                <a:xfrm>
                  <a:off x="8543880" y="622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5" name="Google Shape;705;p23"/>
              <p:cNvGrpSpPr/>
              <p:nvPr/>
            </p:nvGrpSpPr>
            <p:grpSpPr>
              <a:xfrm>
                <a:off x="7987680" y="940680"/>
                <a:ext cx="354600" cy="366480"/>
                <a:chOff x="7987680" y="940680"/>
                <a:chExt cx="354600" cy="366480"/>
              </a:xfrm>
            </p:grpSpPr>
            <p:sp>
              <p:nvSpPr>
                <p:cNvPr id="466" name="Google Shape;706;p23"/>
                <p:cNvSpPr/>
                <p:nvPr/>
              </p:nvSpPr>
              <p:spPr>
                <a:xfrm>
                  <a:off x="7987680" y="94068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7" name="Google Shape;707;p23"/>
                <p:cNvSpPr/>
                <p:nvPr/>
              </p:nvSpPr>
              <p:spPr>
                <a:xfrm>
                  <a:off x="8235720" y="126108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3040" bIns="230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8" name="Google Shape;708;p23"/>
                <p:cNvSpPr/>
                <p:nvPr/>
              </p:nvSpPr>
              <p:spPr>
                <a:xfrm>
                  <a:off x="8179200" y="119016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4480" bIns="24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9" name="Google Shape;709;p23"/>
              <p:cNvGrpSpPr/>
              <p:nvPr/>
            </p:nvGrpSpPr>
            <p:grpSpPr>
              <a:xfrm>
                <a:off x="8001720" y="323280"/>
                <a:ext cx="326520" cy="318600"/>
                <a:chOff x="8001720" y="323280"/>
                <a:chExt cx="326520" cy="318600"/>
              </a:xfrm>
            </p:grpSpPr>
            <p:sp>
              <p:nvSpPr>
                <p:cNvPr id="470" name="Google Shape;710;p23"/>
                <p:cNvSpPr/>
                <p:nvPr/>
              </p:nvSpPr>
              <p:spPr>
                <a:xfrm>
                  <a:off x="8127720" y="62028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1" name="Google Shape;711;p23"/>
                <p:cNvSpPr/>
                <p:nvPr/>
              </p:nvSpPr>
              <p:spPr>
                <a:xfrm>
                  <a:off x="8001720" y="44172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2" name="Google Shape;712;p23"/>
                <p:cNvSpPr/>
                <p:nvPr/>
              </p:nvSpPr>
              <p:spPr>
                <a:xfrm>
                  <a:off x="8139600" y="57600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3" name="Google Shape;713;p23"/>
                <p:cNvSpPr/>
                <p:nvPr/>
              </p:nvSpPr>
              <p:spPr>
                <a:xfrm>
                  <a:off x="8026560" y="32328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4" name="Google Shape;714;p23"/>
                <p:cNvSpPr/>
                <p:nvPr/>
              </p:nvSpPr>
              <p:spPr>
                <a:xfrm>
                  <a:off x="8155080" y="53352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5" name="Google Shape;715;p23"/>
                <p:cNvSpPr/>
                <p:nvPr/>
              </p:nvSpPr>
              <p:spPr>
                <a:xfrm>
                  <a:off x="8170560" y="49068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6" name="Google Shape;716;p23"/>
                <p:cNvSpPr/>
                <p:nvPr/>
              </p:nvSpPr>
              <p:spPr>
                <a:xfrm>
                  <a:off x="8200080" y="39888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7" name="Google Shape;717;p23"/>
                <p:cNvSpPr/>
                <p:nvPr/>
              </p:nvSpPr>
              <p:spPr>
                <a:xfrm>
                  <a:off x="8237520" y="37800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8" name="Google Shape;718;p23"/>
                <p:cNvSpPr/>
                <p:nvPr/>
              </p:nvSpPr>
              <p:spPr>
                <a:xfrm>
                  <a:off x="8274600" y="34920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479" name="Google Shape;719;p23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80" name="Google Shape;720;p23" descr=""/>
              <p:cNvPicPr/>
              <p:nvPr/>
            </p:nvPicPr>
            <p:blipFill>
              <a:blip r:embed="rId9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81" name="Google Shape;721;p23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82" name="Google Shape;722;p23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3" name="Google Shape;723;p23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4" name="Google Shape;724;p23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5" name="Google Shape;725;p23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6" name="Google Shape;726;p23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87" name="Google Shape;727;p23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8" name="Google Shape;728;p23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9" name="Google Shape;729;p23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490" name="Google Shape;730;p23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1" name="Google Shape;731;p23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2" name="Google Shape;732;p23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3" name="Google Shape;733;p23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4" name="Google Shape;734;p23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5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5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10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 descr="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3320" bIns="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 descr=""/>
              <p:cNvPicPr/>
              <p:nvPr/>
            </p:nvPicPr>
            <p:blipFill>
              <a:blip r:embed="rId7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8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 descr=""/>
          <p:cNvPicPr/>
          <p:nvPr/>
        </p:nvPicPr>
        <p:blipFill>
          <a:blip r:embed="rId2"/>
          <a:srcRect l="0" t="1844" r="1844" b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 descr=""/>
          <p:cNvPicPr/>
          <p:nvPr/>
        </p:nvPicPr>
        <p:blipFill>
          <a:blip r:embed="rId3"/>
          <a:srcRect l="7208" t="0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680" bIns="13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 descr=""/>
          <p:cNvPicPr/>
          <p:nvPr/>
        </p:nvPicPr>
        <p:blipFill>
          <a:blip r:embed="rId5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 descr=""/>
          <p:cNvPicPr/>
          <p:nvPr/>
        </p:nvPicPr>
        <p:blipFill>
          <a:blip r:embed="rId2"/>
          <a:srcRect l="0" t="1844" r="1844" b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flipH="1" rot="16719600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flipH="1" rot="19275600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7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 descr=""/>
          <p:cNvPicPr/>
          <p:nvPr/>
        </p:nvPicPr>
        <p:blipFill>
          <a:blip r:embed="rId2"/>
          <a:srcRect l="0" t="1844" r="1844" b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 descr=""/>
          <p:cNvPicPr/>
          <p:nvPr/>
        </p:nvPicPr>
        <p:blipFill>
          <a:blip r:embed="rId3"/>
          <a:srcRect l="7208" t="0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flipH="1" rot="2277600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flipH="1" rot="7843800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 descr="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3320" bIns="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 descr=""/>
              <p:cNvPicPr/>
              <p:nvPr/>
            </p:nvPicPr>
            <p:blipFill>
              <a:blip r:embed="rId7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6000" spc="-1" strike="noStrike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8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 descr=""/>
          <p:cNvPicPr/>
          <p:nvPr/>
        </p:nvPicPr>
        <p:blipFill>
          <a:blip r:embed="rId2"/>
          <a:srcRect l="0" t="1844" r="1844" b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 descr=""/>
          <p:cNvPicPr/>
          <p:nvPr/>
        </p:nvPicPr>
        <p:blipFill>
          <a:blip r:embed="rId3"/>
          <a:srcRect l="7208" t="0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680" bIns="13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 descr=""/>
          <p:cNvPicPr/>
          <p:nvPr/>
        </p:nvPicPr>
        <p:blipFill>
          <a:blip r:embed="rId5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 descr=""/>
          <p:cNvPicPr/>
          <p:nvPr/>
        </p:nvPicPr>
        <p:blipFill>
          <a:blip r:embed="rId2"/>
          <a:srcRect l="0" t="1844" r="1844" b="0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 descr=""/>
          <p:cNvPicPr/>
          <p:nvPr/>
        </p:nvPicPr>
        <p:blipFill>
          <a:blip r:embed="rId3"/>
          <a:srcRect l="7208" t="0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 descr=""/>
          <p:cNvPicPr/>
          <p:nvPr/>
        </p:nvPicPr>
        <p:blipFill>
          <a:blip r:embed="rId4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flipH="1" rot="5400000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 descr=""/>
          <p:cNvPicPr/>
          <p:nvPr/>
        </p:nvPicPr>
        <p:blipFill>
          <a:blip r:embed="rId2"/>
          <a:srcRect l="0" t="1844" r="1844" b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flipH="1" rot="14977800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flipH="1" rot="16919400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7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 descr=""/>
              <p:cNvPicPr/>
              <p:nvPr/>
            </p:nvPicPr>
            <p:blipFill>
              <a:blip r:embed="rId4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3320" bIns="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 descr="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 descr="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8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 descr=""/>
              <p:cNvPicPr/>
              <p:nvPr/>
            </p:nvPicPr>
            <p:blipFill>
              <a:blip r:embed="rId4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4560" bIns="34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7640" bIns="17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3040" bIns="230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4480" bIns="24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 descr="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2960" bIns="129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640" bIns="26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1960" bIns="219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5200" bIns="25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3400" bIns="234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 descr="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 descr=""/>
          <p:cNvPicPr/>
          <p:nvPr/>
        </p:nvPicPr>
        <p:blipFill>
          <a:blip r:embed="rId2"/>
          <a:srcRect l="0" t="1844" r="1844" b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 descr=""/>
          <p:cNvPicPr/>
          <p:nvPr/>
        </p:nvPicPr>
        <p:blipFill>
          <a:blip r:embed="rId3">
            <a:alphaModFix amt="60000"/>
          </a:blip>
          <a:srcRect l="0" t="0" r="0"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flipH="1" rot="14977800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flipH="1" rot="16919400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 descr=""/>
          <p:cNvPicPr/>
          <p:nvPr/>
        </p:nvPicPr>
        <p:blipFill>
          <a:blip r:embed="rId2"/>
          <a:srcRect l="0" t="1844" r="1844" b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 descr=""/>
          <p:cNvPicPr/>
          <p:nvPr/>
        </p:nvPicPr>
        <p:blipFill>
          <a:blip r:embed="rId3"/>
          <a:srcRect l="7208" t="0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flipH="1" rot="5400000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7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 descr=""/>
          <p:cNvPicPr/>
          <p:nvPr/>
        </p:nvPicPr>
        <p:blipFill>
          <a:blip r:embed="rId2"/>
          <a:srcRect l="0" t="1844" r="1844" b="0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 descr=""/>
          <p:cNvPicPr/>
          <p:nvPr/>
        </p:nvPicPr>
        <p:blipFill>
          <a:blip r:embed="rId3"/>
          <a:srcRect l="7208" t="0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 descr=""/>
          <p:cNvPicPr/>
          <p:nvPr/>
        </p:nvPicPr>
        <p:blipFill>
          <a:blip r:embed="rId4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flipH="1" rot="5400000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 descr=""/>
          <p:cNvPicPr/>
          <p:nvPr/>
        </p:nvPicPr>
        <p:blipFill>
          <a:blip r:embed="rId2"/>
          <a:srcRect l="0" t="1844" r="1844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 descr=""/>
          <p:cNvPicPr/>
          <p:nvPr/>
        </p:nvPicPr>
        <p:blipFill>
          <a:blip r:embed="rId3"/>
          <a:srcRect l="7208" t="0" r="48305" b="45432"/>
          <a:stretch/>
        </p:blipFill>
        <p:spPr>
          <a:xfrm flipH="1" rot="10800000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 descr=""/>
          <p:cNvPicPr/>
          <p:nvPr/>
        </p:nvPicPr>
        <p:blipFill>
          <a:blip r:embed="rId2"/>
          <a:srcRect l="0" t="1844" r="1844" b="0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 descr=""/>
          <p:cNvPicPr/>
          <p:nvPr/>
        </p:nvPicPr>
        <p:blipFill>
          <a:blip r:embed="rId3"/>
          <a:srcRect l="7208" t="0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 descr="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flipH="1" rot="20138400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 descr="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flipH="1" rot="157800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 descr="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800" spc="-1" strike="noStrike">
                <a:solidFill>
                  <a:schemeClr val="dk1"/>
                </a:solidFill>
                <a:latin typeface="Montserrat"/>
                <a:ea typeface="Montserrat"/>
              </a:rPr>
              <a:t>Second Mind</a:t>
            </a:r>
            <a:endParaRPr b="0" lang="fr-FR" sz="3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ctor"/>
                <a:ea typeface="Actor"/>
              </a:rPr>
              <a:t>A Technical Project Demo of Multi-Agent AI Research Assistant</a:t>
            </a:r>
            <a:endParaRPr b="0" lang="en-US" sz="1600" spc="-1" strike="noStrike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095560" y="542880"/>
            <a:ext cx="536220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500" spc="-1" strike="noStrike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b="0" lang="fr-FR" sz="5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2095560" y="1590840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b="0" lang="en-US" sz="16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58" name="Google Shape;1346;p48"/>
          <p:cNvSpPr/>
          <p:nvPr/>
        </p:nvSpPr>
        <p:spPr>
          <a:xfrm>
            <a:off x="2095560" y="4343400"/>
            <a:ext cx="383832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28520" bIns="128520" anchor="t">
            <a:norm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dk1"/>
                </a:solidFill>
                <a:latin typeface="Arial"/>
              </a:rPr>
              <a:t>+91 620 421 838</a:t>
            </a:r>
            <a:endParaRPr b="0" lang="en-US" sz="10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759" name="Google Shape;1347;p48"/>
          <p:cNvGrpSpPr/>
          <p:nvPr/>
        </p:nvGrpSpPr>
        <p:grpSpPr>
          <a:xfrm>
            <a:off x="2194200" y="3062880"/>
            <a:ext cx="387360" cy="387360"/>
            <a:chOff x="2194200" y="3062880"/>
            <a:chExt cx="387360" cy="387360"/>
          </a:xfrm>
        </p:grpSpPr>
        <p:sp>
          <p:nvSpPr>
            <p:cNvPr id="760" name="Google Shape;1348;p48"/>
            <p:cNvSpPr/>
            <p:nvPr/>
          </p:nvSpPr>
          <p:spPr>
            <a:xfrm>
              <a:off x="2377440" y="3130920"/>
              <a:ext cx="132480" cy="31932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319320"/>
                <a:gd name="textAreaBottom" fmla="*/ 319680 h 319320"/>
              </a:gdLst>
              <a:ah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1" name="Google Shape;1349;p48"/>
            <p:cNvSpPr/>
            <p:nvPr/>
          </p:nvSpPr>
          <p:spPr>
            <a:xfrm>
              <a:off x="2194200" y="306288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62" name="Google Shape;1350;p48"/>
          <p:cNvGrpSpPr/>
          <p:nvPr/>
        </p:nvGrpSpPr>
        <p:grpSpPr>
          <a:xfrm>
            <a:off x="3252960" y="3062520"/>
            <a:ext cx="387360" cy="387360"/>
            <a:chOff x="3252960" y="3062520"/>
            <a:chExt cx="387360" cy="387360"/>
          </a:xfrm>
        </p:grpSpPr>
        <p:sp>
          <p:nvSpPr>
            <p:cNvPr id="763" name="Google Shape;1351;p48"/>
            <p:cNvSpPr/>
            <p:nvPr/>
          </p:nvSpPr>
          <p:spPr>
            <a:xfrm>
              <a:off x="3333240" y="3131640"/>
              <a:ext cx="22320" cy="2232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4" name="Google Shape;1352;p48"/>
            <p:cNvSpPr/>
            <p:nvPr/>
          </p:nvSpPr>
          <p:spPr>
            <a:xfrm>
              <a:off x="3252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5" name="Google Shape;1353;p48"/>
            <p:cNvSpPr/>
            <p:nvPr/>
          </p:nvSpPr>
          <p:spPr>
            <a:xfrm>
              <a:off x="3423960" y="3222000"/>
              <a:ext cx="136080" cy="15912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9120"/>
                <a:gd name="textAreaBottom" fmla="*/ 159480 h 159120"/>
              </a:gdLst>
              <a:ah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560" bIns="79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6" name="Google Shape;1354;p48"/>
            <p:cNvSpPr/>
            <p:nvPr/>
          </p:nvSpPr>
          <p:spPr>
            <a:xfrm>
              <a:off x="3333240" y="3222360"/>
              <a:ext cx="22320" cy="1587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560" bIns="79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67" name="Google Shape;1355;p48"/>
          <p:cNvGrpSpPr/>
          <p:nvPr/>
        </p:nvGrpSpPr>
        <p:grpSpPr>
          <a:xfrm>
            <a:off x="2721960" y="3062520"/>
            <a:ext cx="387360" cy="387360"/>
            <a:chOff x="2721960" y="3062520"/>
            <a:chExt cx="387360" cy="387360"/>
          </a:xfrm>
        </p:grpSpPr>
        <p:sp>
          <p:nvSpPr>
            <p:cNvPr id="768" name="Google Shape;1356;p48"/>
            <p:cNvSpPr/>
            <p:nvPr/>
          </p:nvSpPr>
          <p:spPr>
            <a:xfrm>
              <a:off x="2790720" y="3131640"/>
              <a:ext cx="249480" cy="24948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0 h 249480"/>
                <a:gd name="textAreaBottom" fmla="*/ 249840 h 249480"/>
              </a:gdLst>
              <a:ah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9" name="Google Shape;1357;p48"/>
            <p:cNvSpPr/>
            <p:nvPr/>
          </p:nvSpPr>
          <p:spPr>
            <a:xfrm>
              <a:off x="2858760" y="3199680"/>
              <a:ext cx="113400" cy="11304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520" bIns="56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0" name="Google Shape;1358;p48"/>
            <p:cNvSpPr/>
            <p:nvPr/>
          </p:nvSpPr>
          <p:spPr>
            <a:xfrm>
              <a:off x="2721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Montserrat"/>
                <a:ea typeface="Montserrat"/>
              </a:rPr>
              <a:t>Introduction to Our Team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5908" lnSpcReduction="10000"/>
          </a:bodyPr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Team Vikings is a group of developers passionate about AI and automation.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Project roles: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Backend Developer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Frontend Designer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AI/Model Integrator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Database &amp; Deployment Handler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chemeClr val="dk1"/>
                </a:solidFill>
                <a:latin typeface="Montserrat"/>
                <a:ea typeface="Montserrat"/>
              </a:rPr>
              <a:t>Team</a:t>
            </a:r>
            <a:endParaRPr b="0" lang="fr-FR" sz="4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3321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Montserrat"/>
                <a:ea typeface="Montserrat"/>
              </a:rPr>
              <a:t>Key Features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225"/>
          </a:bodyPr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🧠 </a:t>
            </a: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Multi-Agent AI Orchestration: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Specialized sub-agents (Research Assistant, Data Analyzer, Paper Summarizer)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🎯 </a:t>
            </a: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Research Query Filtering: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System filters out non-academic questions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🏆 </a:t>
            </a: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Response Ranking System: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Best answer is ranked using another LLM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🕓 </a:t>
            </a: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Chat Logging: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All interactions stored with timestamps in SQLite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🌐 </a:t>
            </a: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User-Friendly Web UI: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Clean frontend with seamless backend connection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Montserrat"/>
                <a:ea typeface="Montserrat"/>
              </a:rPr>
              <a:t>Architecture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5908" lnSpcReduction="10000"/>
          </a:bodyPr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HTML/CSS/JS frontend takes user query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Flask backend handles logic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Master AI agent distributes query to sub-agents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Each agent responds using OpenRouter (Mistral)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Best response is selected using a ranking agent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All data is stored in a local SQLite DB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Montserrat"/>
                <a:ea typeface="Montserrat"/>
              </a:rPr>
              <a:t>Technology Stack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Frontend: HTML, CSS, JavaScript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Backend: Python + Flask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Database: SQLite with SQLAlchemy ORM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AI Model: OpenRouter API (Mistral-7B-Instruct)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Other Tools: Postman, VS Code, GitHub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8" name="Google Shape;846;p32" descr=""/>
          <p:cNvPicPr/>
          <p:nvPr/>
        </p:nvPicPr>
        <p:blipFill>
          <a:blip r:embed="rId1"/>
          <a:srcRect l="0" t="15166" r="0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chemeClr val="dk1"/>
                </a:solidFill>
                <a:latin typeface="Montserrat"/>
                <a:ea typeface="Montserrat"/>
              </a:rPr>
              <a:t>Problem &amp; Objective</a:t>
            </a:r>
            <a:endParaRPr b="0" lang="fr-FR" sz="4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3321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697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Montserrat"/>
                <a:ea typeface="Montserrat"/>
              </a:rPr>
              <a:t>Key Learnings &amp; Challenges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225"/>
          </a:bodyPr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Learnings: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Handling multiple AI agents with distinct roles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Structuring AI query pipelines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Practical API integrations (OpenRouter)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Challenges: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Accurate filtering of non-research queries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Handling API failures and rate limits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Designing response ranking that felt human-like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3" name="Google Shape;846;p32" descr=""/>
          <p:cNvPicPr/>
          <p:nvPr/>
        </p:nvPicPr>
        <p:blipFill>
          <a:blip r:embed="rId1"/>
          <a:srcRect l="0" t="15166" r="0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Montserrat"/>
                <a:ea typeface="Montserrat"/>
              </a:rPr>
              <a:t>Conclusion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Second Mind makes academic research assistance more structured and intelligent.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Modular, scalable design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 algn="ctr">
              <a:buNone/>
            </a:pP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ctor"/>
                <a:ea typeface="Actor"/>
              </a:rPr>
              <a:t>Can expand to support citations, PDFs, or real-time research in future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LibreOffice/7.6.7.2$Linux_X86_64 LibreOffice_project/60$Build-2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2025-04-04T12:06:42Z</dcterms:created>
  <dc:creator>Unknown Creator</dc:creator>
  <dc:description/>
  <dc:language>en-US</dc:language>
  <cp:lastModifiedBy>Unknown Creator</cp:lastModifiedBy>
  <dcterms:modified xsi:type="dcterms:W3CDTF">2025-04-04T12:06:42Z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10</vt:r8>
  </property>
</Properties>
</file>