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2404" y="98552"/>
            <a:ext cx="85871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7147" y="1966925"/>
            <a:ext cx="7789545" cy="241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_standard_library" TargetMode="External"/><Relationship Id="rId2" Type="http://schemas.openxmlformats.org/officeDocument/2006/relationships/hyperlink" Target="http://en.wikipedia.org/wiki/Bionic_(softwar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en.wikipedia.org/wiki/GNU_C_Library" TargetMode="External"/><Relationship Id="rId4" Type="http://schemas.openxmlformats.org/officeDocument/2006/relationships/hyperlink" Target="http://en.wikipedia.org/wiki/B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0770" y="150063"/>
            <a:ext cx="73336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0" dirty="0"/>
              <a:t>HOME</a:t>
            </a:r>
            <a:r>
              <a:rPr sz="6000" spc="-75" dirty="0"/>
              <a:t> </a:t>
            </a:r>
            <a:r>
              <a:rPr sz="6000" spc="-140" dirty="0"/>
              <a:t>AUTOMATION</a:t>
            </a:r>
            <a:endParaRPr sz="6000"/>
          </a:p>
        </p:txBody>
      </p:sp>
      <p:sp>
        <p:nvSpPr>
          <p:cNvPr id="5" name="object 5"/>
          <p:cNvSpPr txBox="1"/>
          <p:nvPr/>
        </p:nvSpPr>
        <p:spPr>
          <a:xfrm>
            <a:off x="7486268" y="4826254"/>
            <a:ext cx="2181225" cy="9796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8650" indent="67310">
              <a:lnSpc>
                <a:spcPct val="135500"/>
              </a:lnSpc>
              <a:spcBef>
                <a:spcPts val="95"/>
              </a:spcBef>
            </a:pPr>
            <a:r>
              <a:rPr sz="1500" spc="-100" dirty="0">
                <a:solidFill>
                  <a:srgbClr val="585858"/>
                </a:solidFill>
                <a:latin typeface="Arial"/>
                <a:cs typeface="Arial"/>
              </a:rPr>
              <a:t>SUBMITTED </a:t>
            </a:r>
            <a:r>
              <a:rPr sz="1500" spc="-140" dirty="0">
                <a:solidFill>
                  <a:srgbClr val="585858"/>
                </a:solidFill>
                <a:latin typeface="Arial"/>
                <a:cs typeface="Arial"/>
              </a:rPr>
              <a:t>BY:  </a:t>
            </a:r>
            <a:r>
              <a:rPr lang="en-US" sz="1500" spc="-50" dirty="0" smtClean="0">
                <a:solidFill>
                  <a:srgbClr val="585858"/>
                </a:solidFill>
                <a:latin typeface="Arial"/>
                <a:cs typeface="Arial"/>
              </a:rPr>
              <a:t>-</a:t>
            </a:r>
          </a:p>
          <a:p>
            <a:pPr marL="12700" marR="628650" indent="67310">
              <a:lnSpc>
                <a:spcPct val="135500"/>
              </a:lnSpc>
              <a:spcBef>
                <a:spcPts val="95"/>
              </a:spcBef>
            </a:pPr>
            <a:r>
              <a:rPr lang="en-US" sz="1500" spc="-50" dirty="0" err="1" smtClean="0">
                <a:solidFill>
                  <a:srgbClr val="585858"/>
                </a:solidFill>
                <a:latin typeface="Arial"/>
                <a:cs typeface="Arial"/>
              </a:rPr>
              <a:t>Ayush</a:t>
            </a:r>
            <a:r>
              <a:rPr lang="en-US" sz="1500" spc="-50" dirty="0" smtClean="0">
                <a:solidFill>
                  <a:srgbClr val="585858"/>
                </a:solidFill>
                <a:latin typeface="Arial"/>
                <a:cs typeface="Arial"/>
              </a:rPr>
              <a:t> Sharma</a:t>
            </a:r>
          </a:p>
          <a:p>
            <a:pPr marL="12700" marR="628650" indent="67310">
              <a:lnSpc>
                <a:spcPct val="135500"/>
              </a:lnSpc>
              <a:spcBef>
                <a:spcPts val="95"/>
              </a:spcBef>
            </a:pPr>
            <a:r>
              <a:rPr lang="en-US" sz="1500" spc="-50" dirty="0" smtClean="0">
                <a:solidFill>
                  <a:srgbClr val="585858"/>
                </a:solidFill>
                <a:latin typeface="Arial"/>
                <a:cs typeface="Arial"/>
              </a:rPr>
              <a:t>G. </a:t>
            </a:r>
            <a:r>
              <a:rPr lang="en-US" sz="1500" spc="-50" dirty="0" err="1" smtClean="0">
                <a:solidFill>
                  <a:srgbClr val="585858"/>
                </a:solidFill>
                <a:latin typeface="Arial"/>
                <a:cs typeface="Arial"/>
              </a:rPr>
              <a:t>Bheemender</a:t>
            </a:r>
            <a:endParaRPr lang="en-US" sz="1500" spc="-50" dirty="0" smtClean="0">
              <a:solidFill>
                <a:srgbClr val="585858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7435" y="1376172"/>
            <a:ext cx="5986271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394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Hardware</a:t>
            </a:r>
            <a:r>
              <a:rPr spc="-90" dirty="0"/>
              <a:t> </a:t>
            </a:r>
            <a:r>
              <a:rPr spc="5" dirty="0"/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5261" y="1723771"/>
            <a:ext cx="866013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9402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Home 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automation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contains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controller,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various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sensors, 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relays,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motors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further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A.C.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Appliances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are 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needed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controlled.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  <a:tab pos="7974330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ARDUINO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controller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which provides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necessary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signals	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800" spc="60" dirty="0">
                <a:solidFill>
                  <a:srgbClr val="404040"/>
                </a:solidFill>
                <a:latin typeface="Arial"/>
                <a:cs typeface="Arial"/>
              </a:rPr>
              <a:t>output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devices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connected.</a:t>
            </a:r>
            <a:endParaRPr sz="1800">
              <a:latin typeface="Arial"/>
              <a:cs typeface="Arial"/>
            </a:endParaRPr>
          </a:p>
          <a:p>
            <a:pPr marL="355600" marR="2349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Bluetooth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module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responsible 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communicating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mobile 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device 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smart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phone.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5261" y="4025645"/>
            <a:ext cx="752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Relays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connected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circuit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isolate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AC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appliances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261" y="4171950"/>
            <a:ext cx="4623435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microcontroller.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70" dirty="0">
                <a:solidFill>
                  <a:srgbClr val="404040"/>
                </a:solidFill>
                <a:latin typeface="Arial"/>
                <a:cs typeface="Arial"/>
              </a:rPr>
              <a:t>Motor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driver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ICs 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driving the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dc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motors.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2276" y="0"/>
            <a:ext cx="4649723" cy="337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2735" y="4383023"/>
            <a:ext cx="4779263" cy="2474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556" y="4881371"/>
            <a:ext cx="1729739" cy="1912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335" y="0"/>
            <a:ext cx="4661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Liberation Sans Narrow"/>
                <a:cs typeface="Liberation Sans Narrow"/>
              </a:rPr>
              <a:t>What </a:t>
            </a:r>
            <a:r>
              <a:rPr sz="5400" b="1" spc="-5" dirty="0">
                <a:latin typeface="Liberation Sans Narrow"/>
                <a:cs typeface="Liberation Sans Narrow"/>
              </a:rPr>
              <a:t>is</a:t>
            </a:r>
            <a:r>
              <a:rPr sz="5400" b="1" spc="-235" dirty="0">
                <a:latin typeface="Liberation Sans Narrow"/>
                <a:cs typeface="Liberation Sans Narrow"/>
              </a:rPr>
              <a:t> </a:t>
            </a:r>
            <a:r>
              <a:rPr sz="5400" b="1" spc="-5" dirty="0">
                <a:latin typeface="Liberation Sans Narrow"/>
                <a:cs typeface="Liberation Sans Narrow"/>
              </a:rPr>
              <a:t>Arduino?</a:t>
            </a:r>
            <a:endParaRPr sz="54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5335" y="846277"/>
            <a:ext cx="89617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Arduino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open-source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development environment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open-source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platform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based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Atmel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AVR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8-bit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microcontroller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C++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IDE.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4535" y="1984248"/>
            <a:ext cx="7562088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514" y="258317"/>
            <a:ext cx="1292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RELAY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1223" y="1087323"/>
            <a:ext cx="4510405" cy="4244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relay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electrically</a:t>
            </a:r>
            <a:r>
              <a:rPr sz="20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operated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switch.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relays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electromagnet 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mechanically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operate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switch, </a:t>
            </a:r>
            <a:r>
              <a:rPr sz="2000" spc="70" dirty="0">
                <a:solidFill>
                  <a:srgbClr val="404040"/>
                </a:solidFill>
                <a:latin typeface="Arial"/>
                <a:cs typeface="Arial"/>
              </a:rPr>
              <a:t>but 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other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operating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principles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also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used,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solid-state</a:t>
            </a:r>
            <a:r>
              <a:rPr sz="2000" spc="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relays.</a:t>
            </a:r>
            <a:endParaRPr sz="2000">
              <a:latin typeface="Arial"/>
              <a:cs typeface="Arial"/>
            </a:endParaRPr>
          </a:p>
          <a:p>
            <a:pPr marL="355600" marR="50800" indent="-342900">
              <a:lnSpc>
                <a:spcPct val="100000"/>
              </a:lnSpc>
              <a:spcBef>
                <a:spcPts val="1000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Relays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where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necessary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control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circuit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low-power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signal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(with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complete 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electrical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isolation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control 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controlled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circuits),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where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several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circuits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must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controlled 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signal.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7556" y="792480"/>
            <a:ext cx="2714244" cy="2494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3240" y="4006596"/>
            <a:ext cx="4942332" cy="259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3684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Bluetooth</a:t>
            </a:r>
            <a:r>
              <a:rPr spc="-95" dirty="0"/>
              <a:t> </a:t>
            </a:r>
            <a:r>
              <a:rPr spc="75" dirty="0"/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8157971" y="1711451"/>
            <a:ext cx="3777996" cy="377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2695" y="1659712"/>
            <a:ext cx="552259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542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Bluetooth </a:t>
            </a:r>
            <a:r>
              <a:rPr sz="2000" spc="-75" dirty="0">
                <a:latin typeface="Arial"/>
                <a:cs typeface="Arial"/>
              </a:rPr>
              <a:t>Trans </a:t>
            </a:r>
            <a:r>
              <a:rPr sz="2000" spc="-30" dirty="0">
                <a:latin typeface="Arial"/>
                <a:cs typeface="Arial"/>
              </a:rPr>
              <a:t>receiver </a:t>
            </a:r>
            <a:r>
              <a:rPr sz="2000" spc="-35" dirty="0">
                <a:latin typeface="Arial"/>
                <a:cs typeface="Arial"/>
              </a:rPr>
              <a:t>HC-05 </a:t>
            </a:r>
            <a:r>
              <a:rPr sz="2000" spc="-20" dirty="0">
                <a:latin typeface="Arial"/>
                <a:cs typeface="Arial"/>
              </a:rPr>
              <a:t>Breakout </a:t>
            </a:r>
            <a:r>
              <a:rPr sz="2000" spc="-60" dirty="0">
                <a:latin typeface="Arial"/>
                <a:cs typeface="Arial"/>
              </a:rPr>
              <a:t>is 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latest </a:t>
            </a:r>
            <a:r>
              <a:rPr sz="2000" spc="20" dirty="0">
                <a:latin typeface="Arial"/>
                <a:cs typeface="Arial"/>
              </a:rPr>
              <a:t>Bluetooth </a:t>
            </a:r>
            <a:r>
              <a:rPr sz="2000" spc="-45" dirty="0">
                <a:latin typeface="Arial"/>
                <a:cs typeface="Arial"/>
              </a:rPr>
              <a:t>wireless </a:t>
            </a:r>
            <a:r>
              <a:rPr sz="2000" spc="-40" dirty="0">
                <a:latin typeface="Arial"/>
                <a:cs typeface="Arial"/>
              </a:rPr>
              <a:t>serial </a:t>
            </a:r>
            <a:r>
              <a:rPr sz="2000" spc="-25" dirty="0">
                <a:latin typeface="Arial"/>
                <a:cs typeface="Arial"/>
              </a:rPr>
              <a:t>cable! </a:t>
            </a:r>
            <a:r>
              <a:rPr sz="2000" spc="-65" dirty="0">
                <a:latin typeface="Arial"/>
                <a:cs typeface="Arial"/>
              </a:rPr>
              <a:t>This  </a:t>
            </a:r>
            <a:r>
              <a:rPr sz="2000" spc="-20" dirty="0">
                <a:latin typeface="Arial"/>
                <a:cs typeface="Arial"/>
              </a:rPr>
              <a:t>version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25" dirty="0">
                <a:latin typeface="Arial"/>
                <a:cs typeface="Arial"/>
              </a:rPr>
              <a:t>popular </a:t>
            </a:r>
            <a:r>
              <a:rPr sz="2000" spc="20" dirty="0">
                <a:latin typeface="Arial"/>
                <a:cs typeface="Arial"/>
              </a:rPr>
              <a:t>Bluetooth </a:t>
            </a:r>
            <a:r>
              <a:rPr sz="2000" spc="-85" dirty="0">
                <a:latin typeface="Arial"/>
                <a:cs typeface="Arial"/>
              </a:rPr>
              <a:t>uses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HC-  </a:t>
            </a:r>
            <a:r>
              <a:rPr sz="2000" spc="-5" dirty="0">
                <a:latin typeface="Arial"/>
                <a:cs typeface="Arial"/>
              </a:rPr>
              <a:t>05/HC-06 </a:t>
            </a:r>
            <a:r>
              <a:rPr sz="2000" spc="5" dirty="0">
                <a:latin typeface="Arial"/>
                <a:cs typeface="Arial"/>
              </a:rPr>
              <a:t>module. </a:t>
            </a:r>
            <a:r>
              <a:rPr sz="2000" spc="-85" dirty="0">
                <a:latin typeface="Arial"/>
                <a:cs typeface="Arial"/>
              </a:rPr>
              <a:t>These </a:t>
            </a:r>
            <a:r>
              <a:rPr sz="2000" dirty="0">
                <a:latin typeface="Arial"/>
                <a:cs typeface="Arial"/>
              </a:rPr>
              <a:t>modems </a:t>
            </a:r>
            <a:r>
              <a:rPr sz="2000" spc="20" dirty="0">
                <a:latin typeface="Arial"/>
                <a:cs typeface="Arial"/>
              </a:rPr>
              <a:t>work </a:t>
            </a:r>
            <a:r>
              <a:rPr sz="2000" spc="-125" dirty="0">
                <a:latin typeface="Arial"/>
                <a:cs typeface="Arial"/>
              </a:rPr>
              <a:t>as </a:t>
            </a:r>
            <a:r>
              <a:rPr sz="2000" spc="-95" dirty="0">
                <a:latin typeface="Arial"/>
                <a:cs typeface="Arial"/>
              </a:rPr>
              <a:t>a  </a:t>
            </a:r>
            <a:r>
              <a:rPr sz="2000" spc="-40" dirty="0">
                <a:latin typeface="Arial"/>
                <a:cs typeface="Arial"/>
              </a:rPr>
              <a:t>serial </a:t>
            </a:r>
            <a:r>
              <a:rPr sz="2000" spc="-90" dirty="0">
                <a:latin typeface="Arial"/>
                <a:cs typeface="Arial"/>
              </a:rPr>
              <a:t>(RX/TX) </a:t>
            </a:r>
            <a:r>
              <a:rPr sz="2000" spc="-10" dirty="0">
                <a:latin typeface="Arial"/>
                <a:cs typeface="Arial"/>
              </a:rPr>
              <a:t>pipe. </a:t>
            </a:r>
            <a:r>
              <a:rPr sz="2000" spc="-15" dirty="0">
                <a:latin typeface="Arial"/>
                <a:cs typeface="Arial"/>
              </a:rPr>
              <a:t>Any </a:t>
            </a:r>
            <a:r>
              <a:rPr sz="2000" spc="-40" dirty="0">
                <a:latin typeface="Arial"/>
                <a:cs typeface="Arial"/>
              </a:rPr>
              <a:t>serial </a:t>
            </a:r>
            <a:r>
              <a:rPr sz="2000" spc="-20" dirty="0">
                <a:latin typeface="Arial"/>
                <a:cs typeface="Arial"/>
              </a:rPr>
              <a:t>stream </a:t>
            </a:r>
            <a:r>
              <a:rPr sz="2000" spc="55" dirty="0">
                <a:latin typeface="Arial"/>
                <a:cs typeface="Arial"/>
              </a:rPr>
              <a:t>from </a:t>
            </a:r>
            <a:r>
              <a:rPr sz="2000" spc="-40" dirty="0">
                <a:latin typeface="Arial"/>
                <a:cs typeface="Arial"/>
              </a:rPr>
              <a:t>9600 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115200bps </a:t>
            </a:r>
            <a:r>
              <a:rPr sz="2000" spc="-50" dirty="0">
                <a:latin typeface="Arial"/>
                <a:cs typeface="Arial"/>
              </a:rPr>
              <a:t>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5" dirty="0">
                <a:latin typeface="Arial"/>
                <a:cs typeface="Arial"/>
              </a:rPr>
              <a:t>passed </a:t>
            </a:r>
            <a:r>
              <a:rPr sz="2000" spc="-60" dirty="0">
                <a:latin typeface="Arial"/>
                <a:cs typeface="Arial"/>
              </a:rPr>
              <a:t>seamlessly </a:t>
            </a:r>
            <a:r>
              <a:rPr sz="2000" spc="50" dirty="0">
                <a:latin typeface="Arial"/>
                <a:cs typeface="Arial"/>
              </a:rPr>
              <a:t>from  </a:t>
            </a:r>
            <a:r>
              <a:rPr sz="2000" spc="20" dirty="0">
                <a:latin typeface="Arial"/>
                <a:cs typeface="Arial"/>
              </a:rPr>
              <a:t>your </a:t>
            </a:r>
            <a:r>
              <a:rPr sz="2000" spc="25" dirty="0">
                <a:latin typeface="Arial"/>
                <a:cs typeface="Arial"/>
              </a:rPr>
              <a:t>computer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20" dirty="0">
                <a:latin typeface="Arial"/>
                <a:cs typeface="Arial"/>
              </a:rPr>
              <a:t>your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target.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remote </a:t>
            </a:r>
            <a:r>
              <a:rPr sz="2000" spc="50" dirty="0">
                <a:latin typeface="Arial"/>
                <a:cs typeface="Arial"/>
              </a:rPr>
              <a:t>unit </a:t>
            </a:r>
            <a:r>
              <a:rPr sz="2000" spc="-5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10" dirty="0">
                <a:latin typeface="Arial"/>
                <a:cs typeface="Arial"/>
              </a:rPr>
              <a:t>powered </a:t>
            </a:r>
            <a:r>
              <a:rPr sz="2000" spc="55" dirty="0">
                <a:latin typeface="Arial"/>
                <a:cs typeface="Arial"/>
              </a:rPr>
              <a:t>from </a:t>
            </a:r>
            <a:r>
              <a:rPr sz="2000" spc="-75" dirty="0">
                <a:latin typeface="Arial"/>
                <a:cs typeface="Arial"/>
              </a:rPr>
              <a:t>3.3V </a:t>
            </a:r>
            <a:r>
              <a:rPr sz="2000" spc="40" dirty="0">
                <a:latin typeface="Arial"/>
                <a:cs typeface="Arial"/>
              </a:rPr>
              <a:t>up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to  </a:t>
            </a:r>
            <a:r>
              <a:rPr sz="2000" spc="-65" dirty="0">
                <a:latin typeface="Arial"/>
                <a:cs typeface="Arial"/>
              </a:rPr>
              <a:t>6V </a:t>
            </a:r>
            <a:r>
              <a:rPr sz="2000" spc="50" dirty="0">
                <a:latin typeface="Arial"/>
                <a:cs typeface="Arial"/>
              </a:rPr>
              <a:t>for </a:t>
            </a:r>
            <a:r>
              <a:rPr sz="2000" spc="-85" dirty="0">
                <a:latin typeface="Arial"/>
                <a:cs typeface="Arial"/>
              </a:rPr>
              <a:t>easy </a:t>
            </a:r>
            <a:r>
              <a:rPr sz="2000" spc="20" dirty="0">
                <a:latin typeface="Arial"/>
                <a:cs typeface="Arial"/>
              </a:rPr>
              <a:t>battery</a:t>
            </a:r>
            <a:r>
              <a:rPr sz="2000" spc="15" dirty="0">
                <a:latin typeface="Arial"/>
                <a:cs typeface="Arial"/>
              </a:rPr>
              <a:t> attachment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45" dirty="0">
                <a:latin typeface="Arial"/>
                <a:cs typeface="Arial"/>
              </a:rPr>
              <a:t>It </a:t>
            </a:r>
            <a:r>
              <a:rPr sz="2000" spc="10" dirty="0">
                <a:latin typeface="Arial"/>
                <a:cs typeface="Arial"/>
              </a:rPr>
              <a:t>Support </a:t>
            </a:r>
            <a:r>
              <a:rPr sz="2000" spc="55" dirty="0">
                <a:latin typeface="Arial"/>
                <a:cs typeface="Arial"/>
              </a:rPr>
              <a:t>for </a:t>
            </a:r>
            <a:r>
              <a:rPr sz="2000" spc="-55" dirty="0">
                <a:latin typeface="Arial"/>
                <a:cs typeface="Arial"/>
              </a:rPr>
              <a:t>802.11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protocol.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Schematic </a:t>
            </a:r>
            <a:r>
              <a:rPr spc="-15" dirty="0"/>
              <a:t>Diagram </a:t>
            </a:r>
            <a:r>
              <a:rPr spc="475" dirty="0"/>
              <a:t>&amp; </a:t>
            </a:r>
            <a:r>
              <a:rPr spc="-370" dirty="0"/>
              <a:t>PCB </a:t>
            </a:r>
            <a:r>
              <a:rPr spc="5" dirty="0"/>
              <a:t>Layoutof</a:t>
            </a:r>
            <a:r>
              <a:rPr spc="-100" dirty="0"/>
              <a:t> </a:t>
            </a:r>
            <a:r>
              <a:rPr spc="10" dirty="0"/>
              <a:t>Home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2404" y="647191"/>
            <a:ext cx="2423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178DBA"/>
                </a:solidFill>
                <a:latin typeface="Arial"/>
                <a:cs typeface="Arial"/>
              </a:rPr>
              <a:t>Au</a:t>
            </a:r>
            <a:r>
              <a:rPr sz="3600" spc="35" dirty="0">
                <a:solidFill>
                  <a:srgbClr val="178DBA"/>
                </a:solidFill>
                <a:latin typeface="Arial"/>
                <a:cs typeface="Arial"/>
              </a:rPr>
              <a:t>t</a:t>
            </a:r>
            <a:r>
              <a:rPr sz="3600" spc="70" dirty="0">
                <a:solidFill>
                  <a:srgbClr val="178DBA"/>
                </a:solidFill>
                <a:latin typeface="Arial"/>
                <a:cs typeface="Arial"/>
              </a:rPr>
              <a:t>omati</a:t>
            </a:r>
            <a:r>
              <a:rPr sz="3600" spc="90" dirty="0">
                <a:solidFill>
                  <a:srgbClr val="178DBA"/>
                </a:solidFill>
                <a:latin typeface="Arial"/>
                <a:cs typeface="Arial"/>
              </a:rPr>
              <a:t>o</a:t>
            </a:r>
            <a:r>
              <a:rPr sz="3600" spc="35" dirty="0">
                <a:solidFill>
                  <a:srgbClr val="178DBA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151" y="1856232"/>
            <a:ext cx="5090160" cy="5001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4535" y="1392936"/>
            <a:ext cx="4543044" cy="2654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4996" y="4180332"/>
            <a:ext cx="4905756" cy="2654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405" y="466471"/>
            <a:ext cx="9058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BEBEBE"/>
                </a:solidFill>
              </a:rPr>
              <a:t>Where is Home Automation</a:t>
            </a:r>
            <a:r>
              <a:rPr sz="4600" spc="-175" dirty="0">
                <a:solidFill>
                  <a:srgbClr val="BEBEBE"/>
                </a:solidFill>
              </a:rPr>
              <a:t> </a:t>
            </a:r>
            <a:r>
              <a:rPr sz="4600" spc="-5" dirty="0">
                <a:solidFill>
                  <a:srgbClr val="BEBEBE"/>
                </a:solidFill>
              </a:rPr>
              <a:t>going?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3026664" y="1415796"/>
            <a:ext cx="6705600" cy="534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253746"/>
            <a:ext cx="56007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229" dirty="0"/>
              <a:t>Thank</a:t>
            </a:r>
            <a:r>
              <a:rPr sz="9600" spc="-120" dirty="0"/>
              <a:t> </a:t>
            </a:r>
            <a:r>
              <a:rPr sz="9600" spc="75" dirty="0"/>
              <a:t>you</a:t>
            </a:r>
            <a:endParaRPr sz="9600"/>
          </a:p>
        </p:txBody>
      </p:sp>
      <p:sp>
        <p:nvSpPr>
          <p:cNvPr id="4" name="object 4"/>
          <p:cNvSpPr txBox="1"/>
          <p:nvPr/>
        </p:nvSpPr>
        <p:spPr>
          <a:xfrm>
            <a:off x="2153792" y="2349753"/>
            <a:ext cx="80860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7200" spc="210" dirty="0">
                <a:solidFill>
                  <a:srgbClr val="353535"/>
                </a:solidFill>
                <a:latin typeface="Arial"/>
                <a:cs typeface="Arial"/>
              </a:rPr>
              <a:t></a:t>
            </a:r>
            <a:r>
              <a:rPr sz="7200" spc="210" dirty="0">
                <a:solidFill>
                  <a:srgbClr val="404040"/>
                </a:solidFill>
                <a:latin typeface="Arial"/>
                <a:cs typeface="Arial"/>
              </a:rPr>
              <a:t>Happy  </a:t>
            </a:r>
            <a:r>
              <a:rPr sz="7200" spc="65" dirty="0">
                <a:solidFill>
                  <a:srgbClr val="404040"/>
                </a:solidFill>
                <a:latin typeface="Arial"/>
                <a:cs typeface="Arial"/>
              </a:rPr>
              <a:t>controlling your  home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2650" y="108558"/>
            <a:ext cx="7819390" cy="42989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859790">
              <a:lnSpc>
                <a:spcPct val="100000"/>
              </a:lnSpc>
              <a:spcBef>
                <a:spcPts val="1560"/>
              </a:spcBef>
            </a:pPr>
            <a:r>
              <a:rPr sz="3200" spc="5" dirty="0">
                <a:solidFill>
                  <a:srgbClr val="178DBA"/>
                </a:solidFill>
                <a:latin typeface="Arial"/>
                <a:cs typeface="Arial"/>
              </a:rPr>
              <a:t>What </a:t>
            </a:r>
            <a:r>
              <a:rPr sz="3200" spc="-90" dirty="0">
                <a:solidFill>
                  <a:srgbClr val="178DBA"/>
                </a:solidFill>
                <a:latin typeface="Arial"/>
                <a:cs typeface="Arial"/>
              </a:rPr>
              <a:t>is </a:t>
            </a:r>
            <a:r>
              <a:rPr sz="3200" spc="10" dirty="0">
                <a:solidFill>
                  <a:srgbClr val="178DBA"/>
                </a:solidFill>
                <a:latin typeface="Arial"/>
                <a:cs typeface="Arial"/>
              </a:rPr>
              <a:t>Home </a:t>
            </a:r>
            <a:r>
              <a:rPr sz="3200" spc="55" dirty="0">
                <a:solidFill>
                  <a:srgbClr val="178DBA"/>
                </a:solidFill>
                <a:latin typeface="Arial"/>
                <a:cs typeface="Arial"/>
              </a:rPr>
              <a:t>Automation </a:t>
            </a:r>
            <a:r>
              <a:rPr sz="3200" spc="60" dirty="0">
                <a:solidFill>
                  <a:srgbClr val="178DBA"/>
                </a:solidFill>
                <a:latin typeface="Arial"/>
                <a:cs typeface="Arial"/>
              </a:rPr>
              <a:t>or</a:t>
            </a:r>
            <a:r>
              <a:rPr sz="3200" spc="-70" dirty="0">
                <a:solidFill>
                  <a:srgbClr val="178DBA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178DBA"/>
                </a:solidFill>
                <a:latin typeface="Arial"/>
                <a:cs typeface="Arial"/>
              </a:rPr>
              <a:t>HA?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10" dirty="0">
                <a:latin typeface="Arial"/>
                <a:cs typeface="Arial"/>
              </a:rPr>
              <a:t>Home </a:t>
            </a:r>
            <a:r>
              <a:rPr sz="3200" spc="50" dirty="0">
                <a:latin typeface="Arial"/>
                <a:cs typeface="Arial"/>
              </a:rPr>
              <a:t>Automation </a:t>
            </a:r>
            <a:r>
              <a:rPr sz="3200" spc="-95" dirty="0">
                <a:latin typeface="Arial"/>
                <a:cs typeface="Arial"/>
              </a:rPr>
              <a:t>is </a:t>
            </a:r>
            <a:r>
              <a:rPr sz="3200" spc="-150" dirty="0">
                <a:latin typeface="Arial"/>
                <a:cs typeface="Arial"/>
              </a:rPr>
              <a:t>a </a:t>
            </a:r>
            <a:r>
              <a:rPr sz="3200" spc="-65" dirty="0">
                <a:latin typeface="Arial"/>
                <a:cs typeface="Arial"/>
              </a:rPr>
              <a:t>wireless </a:t>
            </a:r>
            <a:r>
              <a:rPr sz="3200" spc="30" dirty="0">
                <a:latin typeface="Arial"/>
                <a:cs typeface="Arial"/>
              </a:rPr>
              <a:t>home  </a:t>
            </a:r>
            <a:r>
              <a:rPr sz="3200" spc="-20" dirty="0">
                <a:latin typeface="Arial"/>
                <a:cs typeface="Arial"/>
              </a:rPr>
              <a:t>appliance </a:t>
            </a:r>
            <a:r>
              <a:rPr sz="3200" spc="55" dirty="0">
                <a:latin typeface="Arial"/>
                <a:cs typeface="Arial"/>
              </a:rPr>
              <a:t>control </a:t>
            </a:r>
            <a:r>
              <a:rPr sz="3200" spc="-65" dirty="0">
                <a:latin typeface="Arial"/>
                <a:cs typeface="Arial"/>
              </a:rPr>
              <a:t>system </a:t>
            </a:r>
            <a:r>
              <a:rPr sz="3200" spc="-125" dirty="0">
                <a:latin typeface="Arial"/>
                <a:cs typeface="Arial"/>
              </a:rPr>
              <a:t>accessed </a:t>
            </a:r>
            <a:r>
              <a:rPr sz="3200" spc="25" dirty="0">
                <a:latin typeface="Arial"/>
                <a:cs typeface="Arial"/>
              </a:rPr>
              <a:t>by </a:t>
            </a:r>
            <a:r>
              <a:rPr sz="3200" spc="-150" dirty="0">
                <a:latin typeface="Arial"/>
                <a:cs typeface="Arial"/>
              </a:rPr>
              <a:t>a  </a:t>
            </a:r>
            <a:r>
              <a:rPr sz="3200" spc="35" dirty="0">
                <a:latin typeface="Arial"/>
                <a:cs typeface="Arial"/>
              </a:rPr>
              <a:t>remote </a:t>
            </a:r>
            <a:r>
              <a:rPr sz="3200" spc="-40" dirty="0">
                <a:latin typeface="Arial"/>
                <a:cs typeface="Arial"/>
              </a:rPr>
              <a:t>device </a:t>
            </a:r>
            <a:r>
              <a:rPr sz="3200" spc="-80" dirty="0">
                <a:latin typeface="Arial"/>
                <a:cs typeface="Arial"/>
              </a:rPr>
              <a:t>such </a:t>
            </a:r>
            <a:r>
              <a:rPr sz="3200" spc="-195" dirty="0">
                <a:latin typeface="Arial"/>
                <a:cs typeface="Arial"/>
              </a:rPr>
              <a:t>as </a:t>
            </a:r>
            <a:r>
              <a:rPr sz="3200" spc="45" dirty="0">
                <a:latin typeface="Arial"/>
                <a:cs typeface="Arial"/>
              </a:rPr>
              <a:t>mobile  </a:t>
            </a:r>
            <a:r>
              <a:rPr sz="3200" spc="30" dirty="0">
                <a:latin typeface="Arial"/>
                <a:cs typeface="Arial"/>
              </a:rPr>
              <a:t>phone(Android </a:t>
            </a:r>
            <a:r>
              <a:rPr sz="3200" spc="70" dirty="0">
                <a:latin typeface="Arial"/>
                <a:cs typeface="Arial"/>
              </a:rPr>
              <a:t>or </a:t>
            </a:r>
            <a:r>
              <a:rPr sz="3200" spc="-120" dirty="0">
                <a:latin typeface="Arial"/>
                <a:cs typeface="Arial"/>
              </a:rPr>
              <a:t>IOs) </a:t>
            </a:r>
            <a:r>
              <a:rPr sz="3200" spc="145" dirty="0">
                <a:latin typeface="Arial"/>
                <a:cs typeface="Arial"/>
              </a:rPr>
              <a:t>to </a:t>
            </a:r>
            <a:r>
              <a:rPr sz="3200" spc="15" dirty="0">
                <a:latin typeface="Arial"/>
                <a:cs typeface="Arial"/>
              </a:rPr>
              <a:t>allow </a:t>
            </a:r>
            <a:r>
              <a:rPr sz="3200" spc="-150" dirty="0">
                <a:latin typeface="Arial"/>
                <a:cs typeface="Arial"/>
              </a:rPr>
              <a:t>a </a:t>
            </a:r>
            <a:r>
              <a:rPr sz="3200" spc="30" dirty="0">
                <a:latin typeface="Arial"/>
                <a:cs typeface="Arial"/>
              </a:rPr>
              <a:t>home  </a:t>
            </a:r>
            <a:r>
              <a:rPr sz="3200" spc="15" dirty="0">
                <a:latin typeface="Arial"/>
                <a:cs typeface="Arial"/>
              </a:rPr>
              <a:t>owner </a:t>
            </a:r>
            <a:r>
              <a:rPr sz="3200" spc="145" dirty="0">
                <a:latin typeface="Arial"/>
                <a:cs typeface="Arial"/>
              </a:rPr>
              <a:t>to </a:t>
            </a:r>
            <a:r>
              <a:rPr sz="3200" spc="20" dirty="0">
                <a:latin typeface="Arial"/>
                <a:cs typeface="Arial"/>
              </a:rPr>
              <a:t>control, </a:t>
            </a:r>
            <a:r>
              <a:rPr sz="3200" spc="80" dirty="0">
                <a:latin typeface="Arial"/>
                <a:cs typeface="Arial"/>
              </a:rPr>
              <a:t>monitor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coordinate  </a:t>
            </a:r>
            <a:r>
              <a:rPr sz="3200" spc="30" dirty="0">
                <a:latin typeface="Arial"/>
                <a:cs typeface="Arial"/>
              </a:rPr>
              <a:t>home </a:t>
            </a:r>
            <a:r>
              <a:rPr sz="3200" spc="-60" dirty="0">
                <a:latin typeface="Arial"/>
                <a:cs typeface="Arial"/>
              </a:rPr>
              <a:t>appliances, </a:t>
            </a:r>
            <a:r>
              <a:rPr sz="3200" spc="85" dirty="0">
                <a:latin typeface="Arial"/>
                <a:cs typeface="Arial"/>
              </a:rPr>
              <a:t>without </a:t>
            </a:r>
            <a:r>
              <a:rPr sz="3200" spc="10" dirty="0">
                <a:latin typeface="Arial"/>
                <a:cs typeface="Arial"/>
              </a:rPr>
              <a:t>changing </a:t>
            </a:r>
            <a:r>
              <a:rPr sz="3200" spc="35" dirty="0">
                <a:latin typeface="Arial"/>
                <a:cs typeface="Arial"/>
              </a:rPr>
              <a:t>the  </a:t>
            </a:r>
            <a:r>
              <a:rPr sz="3200" spc="30" dirty="0">
                <a:latin typeface="Arial"/>
                <a:cs typeface="Arial"/>
              </a:rPr>
              <a:t>home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infrastructure.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2208" y="4754878"/>
            <a:ext cx="2715767" cy="199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994" y="201879"/>
            <a:ext cx="5386705" cy="3923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178DBA"/>
                </a:solidFill>
                <a:latin typeface="Arial"/>
                <a:cs typeface="Arial"/>
              </a:rPr>
              <a:t>Why </a:t>
            </a:r>
            <a:r>
              <a:rPr sz="3200" spc="10" dirty="0">
                <a:solidFill>
                  <a:srgbClr val="178DBA"/>
                </a:solidFill>
                <a:latin typeface="Arial"/>
                <a:cs typeface="Arial"/>
              </a:rPr>
              <a:t>Home </a:t>
            </a:r>
            <a:r>
              <a:rPr sz="3200" spc="50" dirty="0">
                <a:solidFill>
                  <a:srgbClr val="178DBA"/>
                </a:solidFill>
                <a:latin typeface="Arial"/>
                <a:cs typeface="Arial"/>
              </a:rPr>
              <a:t>Automation</a:t>
            </a:r>
            <a:r>
              <a:rPr sz="3200" spc="-55" dirty="0">
                <a:solidFill>
                  <a:srgbClr val="178DBA"/>
                </a:solidFill>
                <a:latin typeface="Arial"/>
                <a:cs typeface="Arial"/>
              </a:rPr>
              <a:t> </a:t>
            </a:r>
            <a:r>
              <a:rPr sz="3200" spc="-345" dirty="0">
                <a:solidFill>
                  <a:srgbClr val="178DBA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456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204" dirty="0">
                <a:latin typeface="Arial"/>
                <a:cs typeface="Arial"/>
              </a:rPr>
              <a:t>Saves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195" dirty="0">
                <a:latin typeface="Arial"/>
                <a:cs typeface="Arial"/>
              </a:rPr>
              <a:t>Save </a:t>
            </a:r>
            <a:r>
              <a:rPr sz="3200" spc="10" dirty="0">
                <a:latin typeface="Arial"/>
                <a:cs typeface="Arial"/>
              </a:rPr>
              <a:t>money </a:t>
            </a:r>
            <a:r>
              <a:rPr sz="3200" spc="-30" dirty="0">
                <a:latin typeface="Arial"/>
                <a:cs typeface="Arial"/>
              </a:rPr>
              <a:t>(Long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run)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95" dirty="0">
                <a:latin typeface="Arial"/>
                <a:cs typeface="Arial"/>
              </a:rPr>
              <a:t>Self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Maintenance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55" dirty="0"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60" dirty="0">
                <a:latin typeface="Arial"/>
                <a:cs typeface="Arial"/>
              </a:rPr>
              <a:t>Makes </a:t>
            </a:r>
            <a:r>
              <a:rPr sz="3200" spc="30" dirty="0">
                <a:latin typeface="Arial"/>
                <a:cs typeface="Arial"/>
              </a:rPr>
              <a:t>life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easy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21588"/>
            <a:ext cx="2663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/>
              <a:t>System</a:t>
            </a:r>
            <a:r>
              <a:rPr sz="3200" spc="-75" dirty="0"/>
              <a:t> </a:t>
            </a:r>
            <a:r>
              <a:rPr sz="3200" spc="-40" dirty="0"/>
              <a:t>Design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668270" y="2059051"/>
            <a:ext cx="8656955" cy="33096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693420" indent="-342900">
              <a:lnSpc>
                <a:spcPts val="2160"/>
              </a:lnSpc>
              <a:spcBef>
                <a:spcPts val="375"/>
              </a:spcBef>
            </a:pPr>
            <a:r>
              <a:rPr sz="2000" spc="380" dirty="0">
                <a:latin typeface="Arial"/>
                <a:cs typeface="Arial"/>
              </a:rPr>
              <a:t>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HA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controlled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remote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cell 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phone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like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IOs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Phone.</a:t>
            </a:r>
            <a:endParaRPr sz="2000">
              <a:latin typeface="Arial"/>
              <a:cs typeface="Arial"/>
            </a:endParaRPr>
          </a:p>
          <a:p>
            <a:pPr marL="355600" marR="316865" indent="-342900">
              <a:lnSpc>
                <a:spcPts val="2160"/>
              </a:lnSpc>
              <a:spcBef>
                <a:spcPts val="1005"/>
              </a:spcBef>
            </a:pPr>
            <a:r>
              <a:rPr sz="2000" spc="380" dirty="0">
                <a:latin typeface="Arial"/>
                <a:cs typeface="Arial"/>
              </a:rPr>
              <a:t>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build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around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microcontroller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,with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adjoining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relays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interfacing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AC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devices.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</a:pPr>
            <a:r>
              <a:rPr sz="2000" spc="380" dirty="0">
                <a:latin typeface="Arial"/>
                <a:cs typeface="Arial"/>
              </a:rPr>
              <a:t>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There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sensors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operate automatically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according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weather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conditions.</a:t>
            </a:r>
            <a:endParaRPr sz="2000">
              <a:latin typeface="Arial"/>
              <a:cs typeface="Arial"/>
            </a:endParaRPr>
          </a:p>
          <a:p>
            <a:pPr marL="355600" marR="63500" indent="-342900">
              <a:lnSpc>
                <a:spcPts val="2160"/>
              </a:lnSpc>
              <a:spcBef>
                <a:spcPts val="1030"/>
              </a:spcBef>
            </a:pPr>
            <a:r>
              <a:rPr sz="2000" spc="380" dirty="0">
                <a:latin typeface="Arial"/>
                <a:cs typeface="Arial"/>
              </a:rPr>
              <a:t>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case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emergency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fire,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user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organization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Fire 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Department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notified.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735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Also,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HA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information about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appliances.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255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SYSTEM </a:t>
            </a:r>
            <a:r>
              <a:rPr spc="-140" dirty="0"/>
              <a:t>DATA</a:t>
            </a:r>
            <a:r>
              <a:rPr spc="-375" dirty="0"/>
              <a:t> </a:t>
            </a:r>
            <a:r>
              <a:rPr spc="-225" dirty="0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2270760" y="1652016"/>
            <a:ext cx="9325356" cy="479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216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Software</a:t>
            </a:r>
            <a:r>
              <a:rPr spc="-60" dirty="0"/>
              <a:t> </a:t>
            </a:r>
            <a:r>
              <a:rPr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429" y="2100198"/>
            <a:ext cx="4003675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ANDROID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160"/>
              </a:lnSpc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active 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community </a:t>
            </a:r>
            <a:r>
              <a:rPr sz="1800" spc="-484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developers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enthusiasts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who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use 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900" i="1" spc="-2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1900" i="1" spc="-75" dirty="0">
                <a:solidFill>
                  <a:srgbClr val="404040"/>
                </a:solidFill>
                <a:latin typeface="Arial"/>
                <a:cs typeface="Arial"/>
              </a:rPr>
              <a:t>Open</a:t>
            </a:r>
            <a:r>
              <a:rPr sz="19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i="1" spc="-100" dirty="0">
                <a:solidFill>
                  <a:srgbClr val="404040"/>
                </a:solidFill>
                <a:latin typeface="Arial"/>
                <a:cs typeface="Arial"/>
              </a:rPr>
              <a:t>Source</a:t>
            </a:r>
            <a:endParaRPr sz="1900">
              <a:latin typeface="Arial"/>
              <a:cs typeface="Arial"/>
            </a:endParaRPr>
          </a:p>
          <a:p>
            <a:pPr marL="355600" marR="160020">
              <a:lnSpc>
                <a:spcPts val="2160"/>
              </a:lnSpc>
            </a:pPr>
            <a:r>
              <a:rPr sz="1900" i="1" spc="-65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(AOSP)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source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code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develop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distribute their own  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modified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versions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operating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90"/>
              </a:lnSpc>
            </a:pP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6746" y="2021585"/>
            <a:ext cx="4166870" cy="325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ARDUINO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99100"/>
              </a:lnSpc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Arduino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source </a:t>
            </a:r>
            <a:r>
              <a:rPr sz="1900" i="1" spc="-70" dirty="0">
                <a:solidFill>
                  <a:srgbClr val="404040"/>
                </a:solidFill>
                <a:latin typeface="Arial"/>
                <a:cs typeface="Arial"/>
              </a:rPr>
              <a:t>physical  </a:t>
            </a:r>
            <a:r>
              <a:rPr sz="1900" i="1" spc="-20" dirty="0">
                <a:solidFill>
                  <a:srgbClr val="404040"/>
                </a:solidFill>
                <a:latin typeface="Arial"/>
                <a:cs typeface="Arial"/>
              </a:rPr>
              <a:t>computing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platform 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creating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interactive objects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stand alone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collaborate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your 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computer.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Arduino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was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designed 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 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artists,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designers,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others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who 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want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incorporate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physical 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computing </a:t>
            </a:r>
            <a:r>
              <a:rPr sz="1800" spc="50" dirty="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designs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6179" y="1740407"/>
            <a:ext cx="1199388" cy="140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6023" y="1740407"/>
            <a:ext cx="1680972" cy="1191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26307" y="623442"/>
            <a:ext cx="567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6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word </a:t>
            </a:r>
            <a:r>
              <a:rPr sz="24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“Arduino” </a:t>
            </a:r>
            <a:r>
              <a:rPr sz="2400" b="1" u="heavy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can </a:t>
            </a:r>
            <a:r>
              <a:rPr sz="2400" b="1" u="heavy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mean </a:t>
            </a:r>
            <a:r>
              <a:rPr sz="2400" b="1" u="heavy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three</a:t>
            </a:r>
            <a:r>
              <a:rPr sz="2400" b="1" u="heavy" spc="25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things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09" y="1480185"/>
            <a:ext cx="137604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piece </a:t>
            </a:r>
            <a:r>
              <a:rPr sz="2400" spc="75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5389" y="1480185"/>
            <a:ext cx="216217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programming  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0823" y="1480185"/>
            <a:ext cx="188023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community  </a:t>
            </a:r>
            <a:r>
              <a:rPr sz="2400" spc="5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philosophy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159" y="3991355"/>
            <a:ext cx="2895600" cy="203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1976" y="3755135"/>
            <a:ext cx="2857500" cy="250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100" y="3102864"/>
            <a:ext cx="2781300" cy="3305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9180" y="1807845"/>
            <a:ext cx="6337935" cy="271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7215" indent="-3429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mobile operating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system 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currently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developed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Google,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based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Linux 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355600" marR="125730" indent="-342900">
              <a:lnSpc>
                <a:spcPct val="100000"/>
              </a:lnSpc>
              <a:spcBef>
                <a:spcPts val="1010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primarily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Google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effort,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collaboration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Handset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Alliance.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96800"/>
              </a:lnSpc>
              <a:spcBef>
                <a:spcPts val="1070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active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community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developers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enthusiasts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who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100" i="1" spc="-15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100" i="1" spc="-70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2100" i="1" spc="-105" dirty="0">
                <a:solidFill>
                  <a:srgbClr val="404040"/>
                </a:solidFill>
                <a:latin typeface="Arial"/>
                <a:cs typeface="Arial"/>
              </a:rPr>
              <a:t>Source  </a:t>
            </a:r>
            <a:r>
              <a:rPr sz="2100" i="1" spc="-65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(AOSP)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source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code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develop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distribute  their own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modified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versions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operating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2764" y="1859279"/>
            <a:ext cx="1199387" cy="140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9268" y="4201667"/>
            <a:ext cx="2275331" cy="2656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8811" y="115823"/>
            <a:ext cx="871727" cy="101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16567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Android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420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Bluetooth</a:t>
            </a:r>
            <a:r>
              <a:rPr spc="-90" dirty="0"/>
              <a:t> </a:t>
            </a:r>
            <a:r>
              <a:rPr spc="35" dirty="0"/>
              <a:t>Application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pc="380" dirty="0">
                <a:solidFill>
                  <a:srgbClr val="353535"/>
                </a:solidFill>
              </a:rPr>
              <a:t> </a:t>
            </a:r>
            <a:r>
              <a:rPr spc="-50" dirty="0"/>
              <a:t>Blue </a:t>
            </a:r>
            <a:r>
              <a:rPr spc="-35" dirty="0"/>
              <a:t>Term </a:t>
            </a:r>
            <a:r>
              <a:rPr spc="-65" dirty="0"/>
              <a:t>1.0 </a:t>
            </a:r>
            <a:r>
              <a:rPr spc="-60" dirty="0"/>
              <a:t>is </a:t>
            </a:r>
            <a:r>
              <a:rPr spc="-35" dirty="0"/>
              <a:t>an </a:t>
            </a:r>
            <a:r>
              <a:rPr spc="20" dirty="0"/>
              <a:t>open </a:t>
            </a:r>
            <a:r>
              <a:rPr spc="-35" dirty="0"/>
              <a:t>source </a:t>
            </a:r>
            <a:r>
              <a:rPr spc="35" dirty="0"/>
              <a:t>Android </a:t>
            </a:r>
            <a:r>
              <a:rPr spc="20" dirty="0"/>
              <a:t>Application </a:t>
            </a:r>
            <a:r>
              <a:rPr dirty="0"/>
              <a:t>which </a:t>
            </a:r>
            <a:r>
              <a:rPr spc="-50" dirty="0"/>
              <a:t>can </a:t>
            </a:r>
            <a:r>
              <a:rPr spc="-275" dirty="0"/>
              <a:t>be  </a:t>
            </a:r>
            <a:r>
              <a:rPr spc="-30" dirty="0"/>
              <a:t>used </a:t>
            </a:r>
            <a:r>
              <a:rPr spc="95" dirty="0"/>
              <a:t>to </a:t>
            </a:r>
            <a:r>
              <a:rPr spc="-35" dirty="0"/>
              <a:t>send </a:t>
            </a:r>
            <a:r>
              <a:rPr spc="25" dirty="0"/>
              <a:t>the </a:t>
            </a:r>
            <a:r>
              <a:rPr spc="20" dirty="0"/>
              <a:t>Bluetooth </a:t>
            </a:r>
            <a:r>
              <a:rPr spc="-5" dirty="0"/>
              <a:t>commands </a:t>
            </a:r>
            <a:r>
              <a:rPr spc="90" dirty="0"/>
              <a:t>to </a:t>
            </a:r>
            <a:r>
              <a:rPr spc="20" dirty="0"/>
              <a:t>Bluetooth </a:t>
            </a:r>
            <a:r>
              <a:rPr spc="40" dirty="0"/>
              <a:t>Module </a:t>
            </a:r>
            <a:r>
              <a:rPr spc="-35" dirty="0"/>
              <a:t>via  </a:t>
            </a:r>
            <a:r>
              <a:rPr spc="-40" dirty="0"/>
              <a:t>serial </a:t>
            </a:r>
            <a:r>
              <a:rPr spc="15" dirty="0"/>
              <a:t>com </a:t>
            </a:r>
            <a:r>
              <a:rPr spc="70" dirty="0"/>
              <a:t>port</a:t>
            </a:r>
            <a:r>
              <a:rPr spc="-5" dirty="0"/>
              <a:t> </a:t>
            </a:r>
            <a:r>
              <a:rPr spc="-95" dirty="0"/>
              <a:t>(Rx-TX).</a:t>
            </a:r>
          </a:p>
          <a:p>
            <a:pPr marL="355600" marR="326390" indent="-342900">
              <a:lnSpc>
                <a:spcPct val="100000"/>
              </a:lnSpc>
              <a:spcBef>
                <a:spcPts val="1010"/>
              </a:spcBef>
            </a:pPr>
            <a:r>
              <a:rPr spc="380" dirty="0">
                <a:solidFill>
                  <a:srgbClr val="353535"/>
                </a:solidFill>
              </a:rPr>
              <a:t> </a:t>
            </a:r>
            <a:r>
              <a:rPr spc="30" dirty="0"/>
              <a:t>Android </a:t>
            </a:r>
            <a:r>
              <a:rPr spc="-90" dirty="0"/>
              <a:t>uses </a:t>
            </a:r>
            <a:r>
              <a:rPr u="heavy" spc="-2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2"/>
              </a:rPr>
              <a:t>Bionic</a:t>
            </a:r>
            <a:r>
              <a:rPr spc="-20" dirty="0">
                <a:solidFill>
                  <a:srgbClr val="2C9FF0"/>
                </a:solidFill>
                <a:hlinkClick r:id="rId2"/>
              </a:rPr>
              <a:t> </a:t>
            </a:r>
            <a:r>
              <a:rPr spc="25" dirty="0"/>
              <a:t>in </a:t>
            </a:r>
            <a:r>
              <a:rPr spc="-25" dirty="0"/>
              <a:t>place </a:t>
            </a:r>
            <a:r>
              <a:rPr spc="65" dirty="0"/>
              <a:t>of </a:t>
            </a:r>
            <a:r>
              <a:rPr spc="-95" dirty="0"/>
              <a:t>a </a:t>
            </a:r>
            <a:r>
              <a:rPr u="heavy" spc="-5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3"/>
              </a:rPr>
              <a:t>standard </a:t>
            </a:r>
            <a:r>
              <a:rPr u="heavy" spc="-204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3"/>
              </a:rPr>
              <a:t>C </a:t>
            </a:r>
            <a:r>
              <a:rPr u="heavy" spc="-1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3"/>
              </a:rPr>
              <a:t>library</a:t>
            </a:r>
            <a:r>
              <a:rPr spc="-10" dirty="0"/>
              <a:t>, </a:t>
            </a:r>
            <a:r>
              <a:rPr spc="15" dirty="0"/>
              <a:t>originally  </a:t>
            </a:r>
            <a:r>
              <a:rPr dirty="0"/>
              <a:t>developed </a:t>
            </a:r>
            <a:r>
              <a:rPr spc="15" dirty="0"/>
              <a:t>by </a:t>
            </a:r>
            <a:r>
              <a:rPr spc="-10" dirty="0"/>
              <a:t>Google </a:t>
            </a:r>
            <a:r>
              <a:rPr spc="-20" dirty="0"/>
              <a:t>specifically </a:t>
            </a:r>
            <a:r>
              <a:rPr spc="55" dirty="0"/>
              <a:t>for </a:t>
            </a:r>
            <a:r>
              <a:rPr spc="15" dirty="0"/>
              <a:t>Android, </a:t>
            </a:r>
            <a:r>
              <a:rPr spc="-125" dirty="0"/>
              <a:t>as </a:t>
            </a:r>
            <a:r>
              <a:rPr spc="-95" dirty="0"/>
              <a:t>a </a:t>
            </a:r>
            <a:r>
              <a:rPr spc="15" dirty="0"/>
              <a:t>derivation </a:t>
            </a:r>
            <a:r>
              <a:rPr spc="65" dirty="0"/>
              <a:t>of  </a:t>
            </a:r>
            <a:r>
              <a:rPr spc="25" dirty="0"/>
              <a:t>the </a:t>
            </a:r>
            <a:r>
              <a:rPr u="heavy" spc="-114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4"/>
              </a:rPr>
              <a:t>BSD</a:t>
            </a:r>
            <a:r>
              <a:rPr spc="-114" dirty="0"/>
              <a:t>'s </a:t>
            </a:r>
            <a:r>
              <a:rPr spc="-5" dirty="0"/>
              <a:t>standard </a:t>
            </a:r>
            <a:r>
              <a:rPr spc="-204" dirty="0"/>
              <a:t>C </a:t>
            </a:r>
            <a:r>
              <a:rPr spc="5" dirty="0"/>
              <a:t>library</a:t>
            </a:r>
            <a:r>
              <a:rPr spc="-150" dirty="0"/>
              <a:t> </a:t>
            </a:r>
            <a:r>
              <a:rPr spc="-30" dirty="0"/>
              <a:t>code.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pc="380" dirty="0">
                <a:solidFill>
                  <a:srgbClr val="353535"/>
                </a:solidFill>
              </a:rPr>
              <a:t> </a:t>
            </a:r>
            <a:r>
              <a:rPr spc="-70" dirty="0">
                <a:hlinkClick r:id="rId5"/>
              </a:rPr>
              <a:t>The </a:t>
            </a:r>
            <a:r>
              <a:rPr dirty="0">
                <a:hlinkClick r:id="rId5"/>
              </a:rPr>
              <a:t>main benefits </a:t>
            </a:r>
            <a:r>
              <a:rPr spc="65" dirty="0">
                <a:hlinkClick r:id="rId5"/>
              </a:rPr>
              <a:t>of </a:t>
            </a:r>
            <a:r>
              <a:rPr spc="-5" dirty="0">
                <a:hlinkClick r:id="rId5"/>
              </a:rPr>
              <a:t>using </a:t>
            </a:r>
            <a:r>
              <a:rPr spc="-20" dirty="0">
                <a:hlinkClick r:id="rId5"/>
              </a:rPr>
              <a:t>Bionic </a:t>
            </a:r>
            <a:r>
              <a:rPr spc="-10" dirty="0">
                <a:hlinkClick r:id="rId5"/>
              </a:rPr>
              <a:t>instead </a:t>
            </a:r>
            <a:r>
              <a:rPr spc="65" dirty="0">
                <a:hlinkClick r:id="rId5"/>
              </a:rPr>
              <a:t>of </a:t>
            </a:r>
            <a:r>
              <a:rPr spc="30" dirty="0">
                <a:hlinkClick r:id="rId5"/>
              </a:rPr>
              <a:t>the </a:t>
            </a:r>
            <a:r>
              <a:rPr u="heavy" spc="-7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5"/>
              </a:rPr>
              <a:t>GNU</a:t>
            </a:r>
            <a:r>
              <a:rPr u="heavy" spc="-175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5"/>
              </a:rPr>
              <a:t> </a:t>
            </a:r>
            <a:r>
              <a:rPr u="heavy" spc="-204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5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047" y="4355972"/>
            <a:ext cx="7385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2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latin typeface="Arial"/>
                <a:cs typeface="Arial"/>
              </a:rPr>
              <a:t>Library</a:t>
            </a:r>
            <a:r>
              <a:rPr sz="2000" spc="-20" dirty="0">
                <a:solidFill>
                  <a:srgbClr val="2C9FF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its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licensing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model,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smaller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runtime</a:t>
            </a:r>
            <a:r>
              <a:rPr sz="20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footprint,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147" y="4535345"/>
            <a:ext cx="5645785" cy="8877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optimization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low-frequency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CPUs.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under 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GPL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license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provided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Github.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9116" y="1459991"/>
            <a:ext cx="2967228" cy="4451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638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HOME AUTOMATION</vt:lpstr>
      <vt:lpstr>PowerPoint Presentation</vt:lpstr>
      <vt:lpstr>PowerPoint Presentation</vt:lpstr>
      <vt:lpstr>System Design</vt:lpstr>
      <vt:lpstr>SYSTEM DATA FLOW</vt:lpstr>
      <vt:lpstr>Software Description</vt:lpstr>
      <vt:lpstr>PowerPoint Presentation</vt:lpstr>
      <vt:lpstr>Android</vt:lpstr>
      <vt:lpstr>Bluetooth Application</vt:lpstr>
      <vt:lpstr>Hardware Description</vt:lpstr>
      <vt:lpstr>What is Arduino?</vt:lpstr>
      <vt:lpstr>RELAY</vt:lpstr>
      <vt:lpstr>Bluetooth Module</vt:lpstr>
      <vt:lpstr>Schematic Diagram &amp; PCB Layoutof Home</vt:lpstr>
      <vt:lpstr>Where is Home Automation going?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cp:lastModifiedBy>Ayush</cp:lastModifiedBy>
  <cp:revision>2</cp:revision>
  <dcterms:created xsi:type="dcterms:W3CDTF">2018-11-12T20:35:33Z</dcterms:created>
  <dcterms:modified xsi:type="dcterms:W3CDTF">2018-11-12T20:38:22Z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2018-11-12T00:00:00Z</vt:filetime>
  </property>
</Properties>
</file>