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12192000"/>
  <p:notesSz cx="6858000" cy="9144000"/>
  <p:embeddedFontLst>
    <p:embeddedFont>
      <p:font typeface="Arial Black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8" roundtripDataSignature="AMtx7mjPm2g1mqJQlg4eN9cRYpkGzuVW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customschemas.google.com/relationships/presentationmetadata" Target="metadata"/><Relationship Id="rId27" Type="http://schemas.openxmlformats.org/officeDocument/2006/relationships/font" Target="fonts/ArialBlack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42b675bf18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42b675bf1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2b675bf18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42b675bf1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42b675bf18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42b675bf1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/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Arial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0"/>
          <p:cNvSpPr txBox="1"/>
          <p:nvPr>
            <p:ph idx="1" type="subTitle"/>
          </p:nvPr>
        </p:nvSpPr>
        <p:spPr>
          <a:xfrm>
            <a:off x="1370693" y="377348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SzPts val="161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6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98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0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panoPhotoInset.png" id="72" name="Google Shape;72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3883" y="547807"/>
            <a:ext cx="10141799" cy="381680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29"/>
          <p:cNvSpPr txBox="1"/>
          <p:nvPr>
            <p:ph type="title"/>
          </p:nvPr>
        </p:nvSpPr>
        <p:spPr>
          <a:xfrm>
            <a:off x="913806" y="4565255"/>
            <a:ext cx="10355326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9"/>
          <p:cNvSpPr/>
          <p:nvPr>
            <p:ph idx="2" type="pic"/>
          </p:nvPr>
        </p:nvSpPr>
        <p:spPr>
          <a:xfrm>
            <a:off x="1169349" y="695009"/>
            <a:ext cx="9845346" cy="3525671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75" name="Google Shape;75;p29"/>
          <p:cNvSpPr txBox="1"/>
          <p:nvPr>
            <p:ph idx="1" type="body"/>
          </p:nvPr>
        </p:nvSpPr>
        <p:spPr>
          <a:xfrm>
            <a:off x="913795" y="5247728"/>
            <a:ext cx="10353762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76" name="Google Shape;76;p29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0"/>
          <p:cNvSpPr txBox="1"/>
          <p:nvPr>
            <p:ph type="title"/>
          </p:nvPr>
        </p:nvSpPr>
        <p:spPr>
          <a:xfrm>
            <a:off x="913795" y="608437"/>
            <a:ext cx="10353762" cy="35343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0"/>
          <p:cNvSpPr txBox="1"/>
          <p:nvPr>
            <p:ph idx="1" type="body"/>
          </p:nvPr>
        </p:nvSpPr>
        <p:spPr>
          <a:xfrm>
            <a:off x="913794" y="4295180"/>
            <a:ext cx="10353763" cy="15018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2" name="Google Shape;82;p30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0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0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1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1"/>
          <p:cNvSpPr txBox="1"/>
          <p:nvPr>
            <p:ph idx="1" type="body"/>
          </p:nvPr>
        </p:nvSpPr>
        <p:spPr>
          <a:xfrm>
            <a:off x="1720644" y="3610032"/>
            <a:ext cx="8752299" cy="532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8" name="Google Shape;88;p31"/>
          <p:cNvSpPr txBox="1"/>
          <p:nvPr>
            <p:ph idx="2" type="body"/>
          </p:nvPr>
        </p:nvSpPr>
        <p:spPr>
          <a:xfrm>
            <a:off x="913794" y="4304353"/>
            <a:ext cx="10353763" cy="148949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9" name="Google Shape;89;p31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1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1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31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3" name="Google Shape;93;p31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2"/>
          <p:cNvSpPr txBox="1"/>
          <p:nvPr>
            <p:ph type="title"/>
          </p:nvPr>
        </p:nvSpPr>
        <p:spPr>
          <a:xfrm>
            <a:off x="913794" y="2126942"/>
            <a:ext cx="10353763" cy="2511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2"/>
          <p:cNvSpPr txBox="1"/>
          <p:nvPr>
            <p:ph idx="1" type="body"/>
          </p:nvPr>
        </p:nvSpPr>
        <p:spPr>
          <a:xfrm>
            <a:off x="913784" y="4650556"/>
            <a:ext cx="10352199" cy="11406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97" name="Google Shape;97;p32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2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2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3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3"/>
          <p:cNvSpPr txBox="1"/>
          <p:nvPr>
            <p:ph idx="1" type="body"/>
          </p:nvPr>
        </p:nvSpPr>
        <p:spPr>
          <a:xfrm>
            <a:off x="913795" y="1885950"/>
            <a:ext cx="3300984" cy="76478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SzPts val="1540"/>
              <a:buNone/>
              <a:defRPr b="0" sz="2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3" name="Google Shape;103;p33"/>
          <p:cNvSpPr txBox="1"/>
          <p:nvPr>
            <p:ph idx="2" type="body"/>
          </p:nvPr>
        </p:nvSpPr>
        <p:spPr>
          <a:xfrm>
            <a:off x="913795" y="2768112"/>
            <a:ext cx="3300984" cy="302308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04" name="Google Shape;104;p33"/>
          <p:cNvSpPr txBox="1"/>
          <p:nvPr>
            <p:ph idx="3" type="body"/>
          </p:nvPr>
        </p:nvSpPr>
        <p:spPr>
          <a:xfrm>
            <a:off x="4446711" y="1885949"/>
            <a:ext cx="3300984" cy="76478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SzPts val="1540"/>
              <a:buNone/>
              <a:defRPr b="0" sz="2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5" name="Google Shape;105;p33"/>
          <p:cNvSpPr txBox="1"/>
          <p:nvPr>
            <p:ph idx="4" type="body"/>
          </p:nvPr>
        </p:nvSpPr>
        <p:spPr>
          <a:xfrm>
            <a:off x="4441435" y="2768112"/>
            <a:ext cx="3300984" cy="302308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06" name="Google Shape;106;p33"/>
          <p:cNvSpPr txBox="1"/>
          <p:nvPr>
            <p:ph idx="5" type="body"/>
          </p:nvPr>
        </p:nvSpPr>
        <p:spPr>
          <a:xfrm>
            <a:off x="7966572" y="1885950"/>
            <a:ext cx="3300984" cy="76478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SzPts val="1540"/>
              <a:buNone/>
              <a:defRPr b="0" sz="2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7" name="Google Shape;107;p33"/>
          <p:cNvSpPr txBox="1"/>
          <p:nvPr>
            <p:ph idx="6" type="body"/>
          </p:nvPr>
        </p:nvSpPr>
        <p:spPr>
          <a:xfrm>
            <a:off x="7966572" y="2768110"/>
            <a:ext cx="3300984" cy="302308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08" name="Google Shape;108;p33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3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3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3colPhotoInset.png" id="112" name="Google Shape;112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7962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13" name="Google Shape;113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3800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14" name="Google Shape;114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6051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4"/>
          <p:cNvSpPr txBox="1"/>
          <p:nvPr>
            <p:ph type="title"/>
          </p:nvPr>
        </p:nvSpPr>
        <p:spPr>
          <a:xfrm>
            <a:off x="913794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4"/>
          <p:cNvSpPr txBox="1"/>
          <p:nvPr>
            <p:ph idx="1" type="body"/>
          </p:nvPr>
        </p:nvSpPr>
        <p:spPr>
          <a:xfrm>
            <a:off x="913795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17" name="Google Shape;117;p34"/>
          <p:cNvSpPr/>
          <p:nvPr>
            <p:ph idx="2" type="pic"/>
          </p:nvPr>
        </p:nvSpPr>
        <p:spPr>
          <a:xfrm>
            <a:off x="1018102" y="1938918"/>
            <a:ext cx="3092368" cy="160295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118" name="Google Shape;118;p34"/>
          <p:cNvSpPr txBox="1"/>
          <p:nvPr>
            <p:ph idx="3" type="body"/>
          </p:nvPr>
        </p:nvSpPr>
        <p:spPr>
          <a:xfrm>
            <a:off x="913795" y="4572443"/>
            <a:ext cx="3300984" cy="121875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19" name="Google Shape;119;p34"/>
          <p:cNvSpPr txBox="1"/>
          <p:nvPr>
            <p:ph idx="4" type="body"/>
          </p:nvPr>
        </p:nvSpPr>
        <p:spPr>
          <a:xfrm>
            <a:off x="4442788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0" name="Google Shape;120;p34"/>
          <p:cNvSpPr/>
          <p:nvPr>
            <p:ph idx="5" type="pic"/>
          </p:nvPr>
        </p:nvSpPr>
        <p:spPr>
          <a:xfrm>
            <a:off x="4545743" y="1939094"/>
            <a:ext cx="3092368" cy="160816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121" name="Google Shape;121;p34"/>
          <p:cNvSpPr txBox="1"/>
          <p:nvPr>
            <p:ph idx="6" type="body"/>
          </p:nvPr>
        </p:nvSpPr>
        <p:spPr>
          <a:xfrm>
            <a:off x="4441435" y="4572442"/>
            <a:ext cx="3300984" cy="121875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2" name="Google Shape;122;p34"/>
          <p:cNvSpPr txBox="1"/>
          <p:nvPr>
            <p:ph idx="7" type="body"/>
          </p:nvPr>
        </p:nvSpPr>
        <p:spPr>
          <a:xfrm>
            <a:off x="7966697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3" name="Google Shape;123;p34"/>
          <p:cNvSpPr/>
          <p:nvPr>
            <p:ph idx="8" type="pic"/>
          </p:nvPr>
        </p:nvSpPr>
        <p:spPr>
          <a:xfrm>
            <a:off x="8075698" y="1934432"/>
            <a:ext cx="3092368" cy="160729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124" name="Google Shape;124;p34"/>
          <p:cNvSpPr txBox="1"/>
          <p:nvPr>
            <p:ph idx="9" type="body"/>
          </p:nvPr>
        </p:nvSpPr>
        <p:spPr>
          <a:xfrm>
            <a:off x="7966572" y="4572442"/>
            <a:ext cx="3300984" cy="121875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5" name="Google Shape;125;p34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4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4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" type="body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2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/>
          <p:nvPr>
            <p:ph type="title"/>
          </p:nvPr>
        </p:nvSpPr>
        <p:spPr>
          <a:xfrm>
            <a:off x="1295401" y="1761067"/>
            <a:ext cx="9590550" cy="18288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" type="body"/>
          </p:nvPr>
        </p:nvSpPr>
        <p:spPr>
          <a:xfrm>
            <a:off x="1295401" y="3763439"/>
            <a:ext cx="9590550" cy="13334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8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23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/>
          <p:nvPr>
            <p:ph type="title"/>
          </p:nvPr>
        </p:nvSpPr>
        <p:spPr>
          <a:xfrm>
            <a:off x="913795" y="609600"/>
            <a:ext cx="10353762" cy="12618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" type="body"/>
          </p:nvPr>
        </p:nvSpPr>
        <p:spPr>
          <a:xfrm>
            <a:off x="913795" y="2076450"/>
            <a:ext cx="4856841" cy="362267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2" type="body"/>
          </p:nvPr>
        </p:nvSpPr>
        <p:spPr>
          <a:xfrm>
            <a:off x="6410716" y="2076451"/>
            <a:ext cx="4856841" cy="36226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37" name="Google Shape;37;p24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compPhotoInset.png" id="41" name="Google Shape;41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3795" y="1734506"/>
            <a:ext cx="5029200" cy="40999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compPhotoInset.png" id="42" name="Google Shape;42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38357" y="1734506"/>
            <a:ext cx="5029200" cy="409995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25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5"/>
          <p:cNvSpPr txBox="1"/>
          <p:nvPr>
            <p:ph idx="1" type="body"/>
          </p:nvPr>
        </p:nvSpPr>
        <p:spPr>
          <a:xfrm>
            <a:off x="1046013" y="1855153"/>
            <a:ext cx="4764764" cy="6924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45" name="Google Shape;45;p25"/>
          <p:cNvSpPr txBox="1"/>
          <p:nvPr>
            <p:ph idx="2" type="body"/>
          </p:nvPr>
        </p:nvSpPr>
        <p:spPr>
          <a:xfrm>
            <a:off x="1046013" y="2702103"/>
            <a:ext cx="4764764" cy="30435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indent="-299719" lvl="1" marL="914400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indent="-290830" lvl="2" marL="137160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indent="-281939" lvl="3" marL="1828800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indent="-281939" lvl="4" marL="22860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46" name="Google Shape;46;p25"/>
          <p:cNvSpPr txBox="1"/>
          <p:nvPr>
            <p:ph idx="3" type="body"/>
          </p:nvPr>
        </p:nvSpPr>
        <p:spPr>
          <a:xfrm>
            <a:off x="6363166" y="1855152"/>
            <a:ext cx="4779582" cy="69249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47" name="Google Shape;47;p25"/>
          <p:cNvSpPr txBox="1"/>
          <p:nvPr>
            <p:ph idx="4" type="body"/>
          </p:nvPr>
        </p:nvSpPr>
        <p:spPr>
          <a:xfrm>
            <a:off x="6363167" y="2702103"/>
            <a:ext cx="4779581" cy="30435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indent="-299719" lvl="1" marL="914400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indent="-290830" lvl="2" marL="137160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indent="-281939" lvl="3" marL="1828800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indent="-281939" lvl="4" marL="22860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5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6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6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6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7"/>
          <p:cNvSpPr txBox="1"/>
          <p:nvPr>
            <p:ph type="title"/>
          </p:nvPr>
        </p:nvSpPr>
        <p:spPr>
          <a:xfrm>
            <a:off x="913795" y="609600"/>
            <a:ext cx="3706889" cy="182191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7"/>
          <p:cNvSpPr txBox="1"/>
          <p:nvPr>
            <p:ph idx="1" type="body"/>
          </p:nvPr>
        </p:nvSpPr>
        <p:spPr>
          <a:xfrm>
            <a:off x="4855633" y="609600"/>
            <a:ext cx="6411924" cy="50800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2" type="body"/>
          </p:nvPr>
        </p:nvSpPr>
        <p:spPr>
          <a:xfrm>
            <a:off x="913795" y="2673351"/>
            <a:ext cx="3706889" cy="30162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60" name="Google Shape;60;p27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7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7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vertPhotoInset.png" id="64" name="Google Shape;64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93665" y="609600"/>
            <a:ext cx="3584166" cy="520483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8"/>
          <p:cNvSpPr txBox="1"/>
          <p:nvPr>
            <p:ph type="title"/>
          </p:nvPr>
        </p:nvSpPr>
        <p:spPr>
          <a:xfrm>
            <a:off x="913795" y="763701"/>
            <a:ext cx="5707899" cy="167555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None/>
              <a:defRPr b="0"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/>
          <p:nvPr>
            <p:ph idx="2" type="pic"/>
          </p:nvPr>
        </p:nvSpPr>
        <p:spPr>
          <a:xfrm>
            <a:off x="7442551" y="763702"/>
            <a:ext cx="3275751" cy="4912822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67" name="Google Shape;67;p28"/>
          <p:cNvSpPr txBox="1"/>
          <p:nvPr>
            <p:ph idx="1" type="body"/>
          </p:nvPr>
        </p:nvSpPr>
        <p:spPr>
          <a:xfrm>
            <a:off x="1473698" y="2679699"/>
            <a:ext cx="4588094" cy="313569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68" name="Google Shape;68;p28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8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835" lvl="0" marL="457200" marR="0" rtl="0" algn="l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1610"/>
              <a:buFont typeface="Noto Sans Symbols"/>
              <a:buChar char="◈"/>
              <a:defRPr b="0" i="0" sz="2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1944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70"/>
              <a:buFont typeface="Noto Sans Symbols"/>
              <a:buChar char="🞚"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861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🞚"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082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082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082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0829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large, sitting, white, numbers" id="132" name="Google Shape;13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9135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"/>
          <p:cNvSpPr/>
          <p:nvPr/>
        </p:nvSpPr>
        <p:spPr>
          <a:xfrm rot="5400000">
            <a:off x="7131809" y="1385982"/>
            <a:ext cx="4031414" cy="4100418"/>
          </a:xfrm>
          <a:custGeom>
            <a:rect b="b" l="l" r="r" t="t"/>
            <a:pathLst>
              <a:path extrusionOk="0" h="696" w="1601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50800" rotWithShape="0" algn="tl" dir="5400000" dist="381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"/>
          <p:cNvSpPr txBox="1"/>
          <p:nvPr>
            <p:ph type="ctrTitle"/>
          </p:nvPr>
        </p:nvSpPr>
        <p:spPr>
          <a:xfrm>
            <a:off x="7389962" y="1673524"/>
            <a:ext cx="3485073" cy="24205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 Black"/>
              <a:buNone/>
            </a:pPr>
            <a:r>
              <a:rPr lang="en-US" sz="4000">
                <a:latin typeface="Arial Black"/>
                <a:ea typeface="Arial Black"/>
                <a:cs typeface="Arial Black"/>
                <a:sym typeface="Arial Black"/>
              </a:rPr>
              <a:t>Natural Language Processing (NLP)</a:t>
            </a:r>
            <a:endParaRPr/>
          </a:p>
        </p:txBody>
      </p:sp>
      <p:sp>
        <p:nvSpPr>
          <p:cNvPr id="135" name="Google Shape;135;p1"/>
          <p:cNvSpPr txBox="1"/>
          <p:nvPr>
            <p:ph idx="1" type="subTitle"/>
          </p:nvPr>
        </p:nvSpPr>
        <p:spPr>
          <a:xfrm>
            <a:off x="7389965" y="4157933"/>
            <a:ext cx="3485072" cy="10265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Sentiment Analysis of Hotel Review</a:t>
            </a:r>
            <a:endParaRPr sz="2400">
              <a:solidFill>
                <a:srgbClr val="5792B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</a:pPr>
            <a:r>
              <a:rPr lang="en-US"/>
              <a:t>Removing Punctution,Special Characters and Numerical values</a:t>
            </a:r>
            <a:endParaRPr/>
          </a:p>
        </p:txBody>
      </p:sp>
      <p:pic>
        <p:nvPicPr>
          <p:cNvPr descr="Screenshot 2022-08-04 193056.png" id="190" name="Google Shape;190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3500" y="2076450"/>
            <a:ext cx="9734550" cy="45529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"/>
          <p:cNvSpPr txBox="1"/>
          <p:nvPr>
            <p:ph type="title"/>
          </p:nvPr>
        </p:nvSpPr>
        <p:spPr>
          <a:xfrm>
            <a:off x="913795" y="0"/>
            <a:ext cx="10353762" cy="14668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Arial"/>
              <a:buNone/>
            </a:pPr>
            <a:r>
              <a:rPr lang="en-US"/>
              <a:t>Stop Word</a:t>
            </a:r>
            <a:endParaRPr/>
          </a:p>
        </p:txBody>
      </p:sp>
      <p:pic>
        <p:nvPicPr>
          <p:cNvPr descr="Screenshot 2022-08-04 192756.png" id="196" name="Google Shape;196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7750" y="1333500"/>
            <a:ext cx="10058400" cy="52959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"/>
          <p:cNvSpPr txBox="1"/>
          <p:nvPr>
            <p:ph type="title"/>
          </p:nvPr>
        </p:nvSpPr>
        <p:spPr>
          <a:xfrm>
            <a:off x="913795" y="266700"/>
            <a:ext cx="10353762" cy="12001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Arial"/>
              <a:buNone/>
            </a:pPr>
            <a:r>
              <a:rPr lang="en-US"/>
              <a:t>Lemmatization</a:t>
            </a:r>
            <a:endParaRPr/>
          </a:p>
        </p:txBody>
      </p:sp>
      <p:pic>
        <p:nvPicPr>
          <p:cNvPr descr="Screenshot 2022-08-04 193627.png" id="202" name="Google Shape;202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950" y="1504950"/>
            <a:ext cx="10744200" cy="50482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/>
              <a:buNone/>
            </a:pPr>
            <a:r>
              <a:rPr b="1" i="0" lang="en-US" sz="4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Vectorization &amp; Feature Extraction</a:t>
            </a:r>
            <a:endParaRPr/>
          </a:p>
        </p:txBody>
      </p:sp>
      <p:sp>
        <p:nvSpPr>
          <p:cNvPr id="208" name="Google Shape;208;p13"/>
          <p:cNvSpPr txBox="1"/>
          <p:nvPr>
            <p:ph idx="1" type="body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80"/>
              <a:buChar char="◈"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TF-IDF Vectorizer  </a:t>
            </a:r>
            <a:endParaRPr/>
          </a:p>
          <a:p>
            <a:pPr indent="-306000" lvl="0" marL="342900" rtl="0" algn="l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1680"/>
              <a:buChar char="◈"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Generate Word Cloud</a:t>
            </a:r>
            <a:endParaRPr/>
          </a:p>
          <a:p>
            <a:pPr indent="-306000" lvl="0" marL="342900" rtl="0" algn="l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1680"/>
              <a:buChar char="◈"/>
            </a:pPr>
            <a:r>
              <a:rPr lang="en-US" sz="2400"/>
              <a:t>Polarity Score and Subjectivity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9320" lvl="0" marL="342900" rtl="0" algn="l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199320" lvl="0" marL="342900" rtl="0" algn="l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03764" lvl="0" marL="34290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Arial"/>
              <a:buNone/>
            </a:pPr>
            <a:r>
              <a:rPr lang="en-US"/>
              <a:t>TF-IDF</a:t>
            </a:r>
            <a:endParaRPr/>
          </a:p>
        </p:txBody>
      </p:sp>
      <p:pic>
        <p:nvPicPr>
          <p:cNvPr descr="Screenshot 2022-08-05 144838.png" id="214" name="Google Shape;214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834" y="2116183"/>
            <a:ext cx="10646229" cy="376210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"/>
          <p:cNvSpPr txBox="1"/>
          <p:nvPr>
            <p:ph type="title"/>
          </p:nvPr>
        </p:nvSpPr>
        <p:spPr>
          <a:xfrm>
            <a:off x="913795" y="0"/>
            <a:ext cx="10353762" cy="1314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Arial"/>
              <a:buNone/>
            </a:pPr>
            <a:r>
              <a:rPr lang="en-US"/>
              <a:t>Positive Words In Data</a:t>
            </a:r>
            <a:endParaRPr/>
          </a:p>
        </p:txBody>
      </p:sp>
      <p:pic>
        <p:nvPicPr>
          <p:cNvPr descr="Screenshot 2022-08-04 194033.png" id="220" name="Google Shape;220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7750" y="1771650"/>
            <a:ext cx="10172700" cy="47815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"/>
          <p:cNvSpPr txBox="1"/>
          <p:nvPr>
            <p:ph type="title"/>
          </p:nvPr>
        </p:nvSpPr>
        <p:spPr>
          <a:xfrm>
            <a:off x="913795" y="0"/>
            <a:ext cx="10353762" cy="14668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Arial"/>
              <a:buNone/>
            </a:pPr>
            <a:r>
              <a:rPr lang="en-US"/>
              <a:t>Negative words in Data</a:t>
            </a:r>
            <a:endParaRPr/>
          </a:p>
        </p:txBody>
      </p:sp>
      <p:pic>
        <p:nvPicPr>
          <p:cNvPr descr="Screenshot 2022-08-04 193819.png" id="226" name="Google Shape;226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7440" y="1352550"/>
            <a:ext cx="9424458" cy="5219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"/>
          <p:cNvSpPr txBox="1"/>
          <p:nvPr>
            <p:ph type="title"/>
          </p:nvPr>
        </p:nvSpPr>
        <p:spPr>
          <a:xfrm>
            <a:off x="913795" y="228600"/>
            <a:ext cx="10353762" cy="11239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Arial"/>
              <a:buNone/>
            </a:pPr>
            <a:r>
              <a:rPr lang="en-US"/>
              <a:t>Polarity Score and Subjectivity</a:t>
            </a:r>
            <a:endParaRPr/>
          </a:p>
        </p:txBody>
      </p:sp>
      <p:pic>
        <p:nvPicPr>
          <p:cNvPr descr="Screenshot 2022-08-04 194301.png" id="232" name="Google Shape;232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1676498"/>
            <a:ext cx="10807251" cy="474335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"/>
          <p:cNvSpPr txBox="1"/>
          <p:nvPr/>
        </p:nvSpPr>
        <p:spPr>
          <a:xfrm>
            <a:off x="2193467" y="1515228"/>
            <a:ext cx="74943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we done with EDA part and Feature extraction, Now we are in third step called MODEL BUILDING.</a:t>
            </a:r>
            <a:r>
              <a:rPr b="0" i="0" lang="en-US" sz="40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                                   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42b675bf18_0_1"/>
          <p:cNvSpPr txBox="1"/>
          <p:nvPr/>
        </p:nvSpPr>
        <p:spPr>
          <a:xfrm>
            <a:off x="3603350" y="1627325"/>
            <a:ext cx="836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142b675bf18_0_1"/>
          <p:cNvSpPr txBox="1"/>
          <p:nvPr/>
        </p:nvSpPr>
        <p:spPr>
          <a:xfrm>
            <a:off x="973475" y="1249550"/>
            <a:ext cx="9836700" cy="44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lt1"/>
                </a:solidFill>
              </a:rPr>
              <a:t>Models used for Model Building</a:t>
            </a:r>
            <a:endParaRPr sz="3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</a:rPr>
              <a:t>1) </a:t>
            </a:r>
            <a:r>
              <a:rPr lang="en-US" sz="2900">
                <a:solidFill>
                  <a:schemeClr val="lt1"/>
                </a:solidFill>
              </a:rPr>
              <a:t>Gaussian Naive Bayes</a:t>
            </a:r>
            <a:endParaRPr sz="2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</a:rPr>
              <a:t>2) Multinomial Naive Bayes</a:t>
            </a:r>
            <a:endParaRPr sz="2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</a:rPr>
              <a:t>3) Decision Tree Classifier</a:t>
            </a:r>
            <a:endParaRPr sz="2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</a:rPr>
              <a:t>4) Random Forest</a:t>
            </a:r>
            <a:endParaRPr sz="2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>
                <a:solidFill>
                  <a:schemeClr val="lt1"/>
                </a:solidFill>
              </a:rPr>
              <a:t>5) AdaBoost Classifier </a:t>
            </a:r>
            <a:endParaRPr sz="2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</a:rPr>
              <a:t>6) XGBoost</a:t>
            </a:r>
            <a:endParaRPr sz="2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</a:rPr>
              <a:t>7) LGBoost</a:t>
            </a:r>
            <a:endParaRPr sz="3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 Black"/>
              <a:buNone/>
            </a:pPr>
            <a:r>
              <a:rPr lang="en-US" sz="4000">
                <a:latin typeface="Arial Black"/>
                <a:ea typeface="Arial Black"/>
                <a:cs typeface="Arial Black"/>
                <a:sym typeface="Arial Black"/>
              </a:rPr>
              <a:t>Agenda</a:t>
            </a:r>
            <a:endParaRPr/>
          </a:p>
        </p:txBody>
      </p:sp>
      <p:sp>
        <p:nvSpPr>
          <p:cNvPr id="141" name="Google Shape;141;p2"/>
          <p:cNvSpPr txBox="1"/>
          <p:nvPr>
            <p:ph idx="1" type="body"/>
          </p:nvPr>
        </p:nvSpPr>
        <p:spPr>
          <a:xfrm>
            <a:off x="913795" y="2076450"/>
            <a:ext cx="10353762" cy="424893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60"/>
              <a:buChar char="◈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Natural Language Processing</a:t>
            </a:r>
            <a:endParaRPr/>
          </a:p>
          <a:p>
            <a:pPr indent="-306000" lvl="0" marL="34290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260"/>
              <a:buChar char="◈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EDA</a:t>
            </a:r>
            <a:endParaRPr/>
          </a:p>
          <a:p>
            <a:pPr indent="-306000" lvl="0" marL="34290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260"/>
              <a:buChar char="◈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Sentiment Analysis (Using (hotel_reviews.xlsx))</a:t>
            </a:r>
            <a:endParaRPr/>
          </a:p>
          <a:p>
            <a:pPr indent="-306000" lvl="0" marL="34290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260"/>
              <a:buChar char="◈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Deployment using Streamlit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5989" lvl="0" marL="34290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5989" lvl="0" marL="34290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5989" lvl="0" marL="34290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2b675bf18_0_8"/>
          <p:cNvSpPr txBox="1"/>
          <p:nvPr/>
        </p:nvSpPr>
        <p:spPr>
          <a:xfrm>
            <a:off x="1063725" y="409125"/>
            <a:ext cx="10007700" cy="604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lt1"/>
                </a:solidFill>
              </a:rPr>
              <a:t>     Model Name                              Accuracy</a:t>
            </a:r>
            <a:endParaRPr sz="3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>
                <a:solidFill>
                  <a:schemeClr val="lt1"/>
                </a:solidFill>
              </a:rPr>
              <a:t>1) Gaussian Naive Bayes                    76.83</a:t>
            </a:r>
            <a:endParaRPr sz="2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>
                <a:solidFill>
                  <a:schemeClr val="lt1"/>
                </a:solidFill>
              </a:rPr>
              <a:t>2) Multinomial Naive Bayes                 92.36</a:t>
            </a:r>
            <a:endParaRPr sz="2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>
                <a:solidFill>
                  <a:schemeClr val="lt1"/>
                </a:solidFill>
              </a:rPr>
              <a:t>3) Decision Tree Classifier                  85.82</a:t>
            </a:r>
            <a:endParaRPr sz="2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</a:rPr>
              <a:t>4) Random Forest                               89.33</a:t>
            </a:r>
            <a:endParaRPr sz="2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>
                <a:solidFill>
                  <a:schemeClr val="lt1"/>
                </a:solidFill>
              </a:rPr>
              <a:t>5) AdaBoost Classifier                         90.92</a:t>
            </a:r>
            <a:endParaRPr sz="2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>
                <a:solidFill>
                  <a:schemeClr val="lt1"/>
                </a:solidFill>
              </a:rPr>
              <a:t>6) XGBoost                                          92.41</a:t>
            </a:r>
            <a:endParaRPr sz="2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</a:rPr>
              <a:t>7) LGBoost                                          92.43</a:t>
            </a:r>
            <a:endParaRPr sz="2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</a:rPr>
              <a:t>By looking at the accuracy of the models, LGBoost seems to be the best model for the classification of Hotel Reviews</a:t>
            </a:r>
            <a:endParaRPr sz="2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g142b675bf18_0_14"/>
          <p:cNvPicPr preferRelativeResize="0"/>
          <p:nvPr/>
        </p:nvPicPr>
        <p:blipFill rotWithShape="1">
          <a:blip r:embed="rId3">
            <a:alphaModFix/>
          </a:blip>
          <a:srcRect b="29304" l="68345" r="4921" t="37318"/>
          <a:stretch/>
        </p:blipFill>
        <p:spPr>
          <a:xfrm>
            <a:off x="3235825" y="143725"/>
            <a:ext cx="4598976" cy="4827724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142b675bf18_0_14"/>
          <p:cNvSpPr txBox="1"/>
          <p:nvPr/>
        </p:nvSpPr>
        <p:spPr>
          <a:xfrm>
            <a:off x="756875" y="5236825"/>
            <a:ext cx="10845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The Receiver operating Characteristic(ROC)  curve is a plot of the pairs of  TPR on X-axis and FPR on X-axis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</a:rPr>
              <a:t>Values closer to 1 in ROC curve shows that model is efficient and gives better performance</a:t>
            </a:r>
            <a:endParaRPr sz="2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"/>
          <p:cNvSpPr txBox="1"/>
          <p:nvPr>
            <p:ph type="title"/>
          </p:nvPr>
        </p:nvSpPr>
        <p:spPr>
          <a:xfrm>
            <a:off x="913795" y="113122"/>
            <a:ext cx="10353762" cy="135745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 Black"/>
              <a:buNone/>
            </a:pPr>
            <a:r>
              <a:rPr lang="en-US" sz="4800">
                <a:latin typeface="Arial Black"/>
                <a:ea typeface="Arial Black"/>
                <a:cs typeface="Arial Black"/>
                <a:sym typeface="Arial Black"/>
              </a:rPr>
              <a:t>EDA</a:t>
            </a:r>
            <a:endParaRPr/>
          </a:p>
        </p:txBody>
      </p:sp>
      <p:sp>
        <p:nvSpPr>
          <p:cNvPr id="147" name="Google Shape;147;p3"/>
          <p:cNvSpPr txBox="1"/>
          <p:nvPr>
            <p:ph idx="1" type="body"/>
          </p:nvPr>
        </p:nvSpPr>
        <p:spPr>
          <a:xfrm>
            <a:off x="913795" y="1254034"/>
            <a:ext cx="10855358" cy="530702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06000" lvl="0" marL="342900" rtl="0" algn="l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1960"/>
              <a:buChar char="◈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 Duplicate Values</a:t>
            </a:r>
            <a:endParaRPr/>
          </a:p>
          <a:p>
            <a:pPr indent="-306000" lvl="0" marL="342900" rtl="0" algn="l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1960"/>
              <a:buChar char="◈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 Describe the Data</a:t>
            </a:r>
            <a:endParaRPr/>
          </a:p>
          <a:p>
            <a:pPr indent="-306000" lvl="0" marL="342900" rtl="0" algn="l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1960"/>
              <a:buChar char="◈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 Shape of Data</a:t>
            </a:r>
            <a:endParaRPr/>
          </a:p>
          <a:p>
            <a:pPr indent="-306000" lvl="0" marL="342900" rtl="0" algn="l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1960"/>
              <a:buChar char="◈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 Unique Values</a:t>
            </a:r>
            <a:endParaRPr/>
          </a:p>
          <a:p>
            <a:pPr indent="-181540" lvl="0" marL="342900" rtl="0" algn="l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1960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225989" lvl="0" marL="34290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5989" lvl="0" marL="34290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5989" lvl="0" marL="34290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5989" lvl="0" marL="34290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03764" lvl="0" marL="34290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Arial"/>
              <a:buNone/>
            </a:pPr>
            <a:r>
              <a:rPr lang="en-US"/>
              <a:t>Understanding the Data</a:t>
            </a:r>
            <a:endParaRPr/>
          </a:p>
        </p:txBody>
      </p:sp>
      <p:pic>
        <p:nvPicPr>
          <p:cNvPr descr="Screenshot 2022-08-04 191534.png" id="153" name="Google Shape;153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2050" y="2076450"/>
            <a:ext cx="10115549" cy="47815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"/>
          <p:cNvSpPr txBox="1"/>
          <p:nvPr>
            <p:ph type="title"/>
          </p:nvPr>
        </p:nvSpPr>
        <p:spPr>
          <a:xfrm>
            <a:off x="913795" y="209006"/>
            <a:ext cx="10353762" cy="114953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Arial"/>
              <a:buNone/>
            </a:pPr>
            <a:r>
              <a:rPr lang="en-US"/>
              <a:t>Coustumer Sentiment</a:t>
            </a:r>
            <a:endParaRPr/>
          </a:p>
        </p:txBody>
      </p:sp>
      <p:pic>
        <p:nvPicPr>
          <p:cNvPr descr="Screenshot 2022-08-05 144216.png" id="159" name="Google Shape;159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5840" y="1436914"/>
            <a:ext cx="10136777" cy="526433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 txBox="1"/>
          <p:nvPr>
            <p:ph type="ctrTitle"/>
          </p:nvPr>
        </p:nvSpPr>
        <p:spPr>
          <a:xfrm>
            <a:off x="1370693" y="787138"/>
            <a:ext cx="9440034" cy="138102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 Black"/>
              <a:buNone/>
            </a:pPr>
            <a:r>
              <a:rPr lang="en-US" sz="4000">
                <a:latin typeface="Arial Black"/>
                <a:ea typeface="Arial Black"/>
                <a:cs typeface="Arial Black"/>
                <a:sym typeface="Arial Black"/>
              </a:rPr>
              <a:t>Natural Language Processing</a:t>
            </a:r>
            <a:endParaRPr/>
          </a:p>
        </p:txBody>
      </p:sp>
      <p:sp>
        <p:nvSpPr>
          <p:cNvPr id="165" name="Google Shape;165;p6"/>
          <p:cNvSpPr txBox="1"/>
          <p:nvPr>
            <p:ph idx="1" type="subTitle"/>
          </p:nvPr>
        </p:nvSpPr>
        <p:spPr>
          <a:xfrm>
            <a:off x="1370693" y="2413263"/>
            <a:ext cx="9440034" cy="3657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80"/>
              <a:buNone/>
            </a:pPr>
            <a:r>
              <a:t/>
            </a:r>
            <a:endParaRPr b="0" i="0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b="0" i="0" lang="en-US" sz="1800">
                <a:latin typeface="Arial"/>
                <a:ea typeface="Arial"/>
                <a:cs typeface="Arial"/>
                <a:sym typeface="Arial"/>
              </a:rPr>
              <a:t>Natural language processing (NLP) refers to the branch of computer science—and more specifically, the branch of </a:t>
            </a:r>
            <a:r>
              <a:rPr b="0" i="0" lang="en-US" sz="1800" u="none" strike="noStrike">
                <a:latin typeface="Arial"/>
                <a:ea typeface="Arial"/>
                <a:cs typeface="Arial"/>
                <a:sym typeface="Arial"/>
              </a:rPr>
              <a:t>artificial intelligence or AI</a:t>
            </a:r>
            <a:r>
              <a:rPr b="0" i="0" lang="en-US" sz="1800">
                <a:latin typeface="Arial"/>
                <a:ea typeface="Arial"/>
                <a:cs typeface="Arial"/>
                <a:sym typeface="Arial"/>
              </a:rPr>
              <a:t>—concerned with giving computers the ability to understand text and spoken words in much the same way human beings can</a:t>
            </a:r>
            <a:r>
              <a:rPr b="0" i="0" lang="en-US" sz="1800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0" i="0" lang="en-US" sz="1800">
                <a:latin typeface="Arial"/>
                <a:ea typeface="Arial"/>
                <a:cs typeface="Arial"/>
                <a:sym typeface="Arial"/>
              </a:rPr>
              <a:t>It allows machines to break down and interpret human language. 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 Black"/>
              <a:buNone/>
            </a:pPr>
            <a:r>
              <a:rPr lang="en-US" sz="4000">
                <a:latin typeface="Arial Black"/>
                <a:ea typeface="Arial Black"/>
                <a:cs typeface="Arial Black"/>
                <a:sym typeface="Arial Black"/>
              </a:rPr>
              <a:t>Visualization in EDA</a:t>
            </a:r>
            <a:endParaRPr/>
          </a:p>
        </p:txBody>
      </p:sp>
      <p:sp>
        <p:nvSpPr>
          <p:cNvPr id="171" name="Google Shape;171;p7"/>
          <p:cNvSpPr txBox="1"/>
          <p:nvPr>
            <p:ph idx="1" type="body"/>
          </p:nvPr>
        </p:nvSpPr>
        <p:spPr>
          <a:xfrm>
            <a:off x="913795" y="1657350"/>
            <a:ext cx="10353762" cy="41338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60"/>
              <a:buChar char="◈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Count plot shows from seaborn library for observing the maximum rating</a:t>
            </a:r>
            <a:endParaRPr/>
          </a:p>
          <a:p>
            <a:pPr indent="-225989" lvl="0" marL="34290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5989" lvl="0" marL="34290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5989" lvl="0" marL="34290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3690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5989" lvl="0" marL="34290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eenshot 2022-08-04 191750.png" id="172" name="Google Shape;17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7725" y="2381250"/>
            <a:ext cx="8230749" cy="41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"/>
          <p:cNvSpPr txBox="1"/>
          <p:nvPr>
            <p:ph type="title"/>
          </p:nvPr>
        </p:nvSpPr>
        <p:spPr>
          <a:xfrm>
            <a:off x="913795" y="0"/>
            <a:ext cx="10353762" cy="14668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Arial"/>
              <a:buNone/>
            </a:pPr>
            <a:r>
              <a:rPr lang="en-US"/>
              <a:t>Percentage of Rating of the Dataset</a:t>
            </a:r>
            <a:endParaRPr/>
          </a:p>
        </p:txBody>
      </p:sp>
      <p:pic>
        <p:nvPicPr>
          <p:cNvPr descr="Screenshot 2022-08-04 192158.png" id="178" name="Google Shape;178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3500" y="1314450"/>
            <a:ext cx="9486900" cy="52387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"/>
          <p:cNvSpPr txBox="1"/>
          <p:nvPr>
            <p:ph type="title"/>
          </p:nvPr>
        </p:nvSpPr>
        <p:spPr>
          <a:xfrm>
            <a:off x="913795" y="273378"/>
            <a:ext cx="10353762" cy="100866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 Black"/>
              <a:buNone/>
            </a:pPr>
            <a:r>
              <a:rPr lang="en-US" sz="4000">
                <a:latin typeface="Arial Black"/>
                <a:ea typeface="Arial Black"/>
                <a:cs typeface="Arial Black"/>
                <a:sym typeface="Arial Black"/>
              </a:rPr>
              <a:t>Normalizing the data</a:t>
            </a:r>
            <a:endParaRPr sz="40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84" name="Google Shape;184;p9"/>
          <p:cNvSpPr txBox="1"/>
          <p:nvPr>
            <p:ph idx="1" type="body"/>
          </p:nvPr>
        </p:nvSpPr>
        <p:spPr>
          <a:xfrm>
            <a:off x="913795" y="1282046"/>
            <a:ext cx="10353762" cy="530257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6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b="1" sz="1800" u="sng">
              <a:latin typeface="Arial"/>
              <a:ea typeface="Arial"/>
              <a:cs typeface="Arial"/>
              <a:sym typeface="Arial"/>
            </a:endParaRPr>
          </a:p>
          <a:p>
            <a:pPr indent="-306000" lvl="0" marL="34290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260"/>
              <a:buChar char="◈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To remove both the leading and the trailing characters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06000" lvl="0" marL="34290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260"/>
              <a:buChar char="◈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To remove empty strings</a:t>
            </a:r>
            <a:endParaRPr/>
          </a:p>
          <a:p>
            <a:pPr indent="-306000" lvl="0" marL="34290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260"/>
              <a:buChar char="◈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Joining the list into one string/text</a:t>
            </a:r>
            <a:endParaRPr/>
          </a:p>
          <a:p>
            <a:pPr indent="-306000" lvl="0" marL="34290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260"/>
              <a:buChar char="◈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Removing Punctuations</a:t>
            </a:r>
            <a:endParaRPr/>
          </a:p>
          <a:p>
            <a:pPr indent="-306000" lvl="0" marL="34290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260"/>
              <a:buChar char="◈"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Tokenization / Removing stopwords / Lemmatization / Stemming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06000" lvl="0" marL="34290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260"/>
              <a:buChar char="◈"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Joining the data </a:t>
            </a:r>
            <a:endParaRPr/>
          </a:p>
          <a:p>
            <a:pPr indent="-225989" lvl="0" marL="34290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90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90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3690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b="1" sz="1800" u="sng">
              <a:latin typeface="Arial"/>
              <a:ea typeface="Arial"/>
              <a:cs typeface="Arial"/>
              <a:sym typeface="Arial"/>
            </a:endParaRPr>
          </a:p>
          <a:p>
            <a:pPr indent="-225989" lvl="0" marL="34290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03764" lvl="0" marL="34290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None/>
            </a:pPr>
            <a:r>
              <a:t/>
            </a:r>
            <a:endParaRPr/>
          </a:p>
          <a:p>
            <a:pPr indent="-203764" lvl="0" marL="34290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VTI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2022-04-13T14:36:54Z</dcterms:created>
  <dc:creator>Ahad Abdul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