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75" r:id="rId4"/>
    <p:sldId id="274" r:id="rId5"/>
    <p:sldId id="282" r:id="rId6"/>
    <p:sldId id="279" r:id="rId7"/>
    <p:sldId id="283" r:id="rId8"/>
    <p:sldId id="259" r:id="rId9"/>
    <p:sldId id="285" r:id="rId10"/>
    <p:sldId id="286" r:id="rId11"/>
    <p:sldId id="284" r:id="rId12"/>
    <p:sldId id="265"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9C1447-C58F-4603-A3C1-A77097A336FD}" type="datetimeFigureOut">
              <a:rPr lang="en-US" smtClean="0"/>
              <a:pPr/>
              <a:t>1/31/2022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5EF151-3DE2-40B7-AE5E-57293B5CF8F7}" type="slidenum">
              <a:rPr lang="en-IN" smtClean="0"/>
              <a:pPr/>
              <a:t>‹#›</a:t>
            </a:fld>
            <a:endParaRPr lang="en-IN"/>
          </a:p>
        </p:txBody>
      </p:sp>
    </p:spTree>
    <p:extLst>
      <p:ext uri="{BB962C8B-B14F-4D97-AF65-F5344CB8AC3E}">
        <p14:creationId xmlns:p14="http://schemas.microsoft.com/office/powerpoint/2010/main" val="3980531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D5EF151-3DE2-40B7-AE5E-57293B5CF8F7}" type="slidenum">
              <a:rPr lang="en-IN" smtClean="0"/>
              <a:pPr/>
              <a:t>3</a:t>
            </a:fld>
            <a:endParaRPr lang="en-IN"/>
          </a:p>
        </p:txBody>
      </p:sp>
    </p:spTree>
    <p:extLst>
      <p:ext uri="{BB962C8B-B14F-4D97-AF65-F5344CB8AC3E}">
        <p14:creationId xmlns:p14="http://schemas.microsoft.com/office/powerpoint/2010/main" val="211258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8BB32912-E903-4919-8F99-ADE999AF833C}" type="datetime1">
              <a:rPr lang="en-US" smtClean="0"/>
              <a:pPr/>
              <a:t>1/31/2022</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EDB6489-1200-49C8-817C-37514082C3FF}"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418F4A0-2CEC-4402-9814-1742A79C15A7}" type="datetime1">
              <a:rPr lang="en-US" smtClean="0"/>
              <a:pPr/>
              <a:t>1/31/2022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526E53A-FBA5-45EF-8FDB-8A1CF67F11DE}" type="datetime1">
              <a:rPr lang="en-US" smtClean="0"/>
              <a:pPr/>
              <a:t>1/31/2022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F625181-DD1B-48AF-91DA-04E87C01ED0A}" type="datetime1">
              <a:rPr lang="en-US" smtClean="0"/>
              <a:pPr/>
              <a:t>1/31/2022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B6489-1200-49C8-817C-37514082C3FF}"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7F0C3AA-CB44-488A-84CC-FAEE925558AE}" type="datetime1">
              <a:rPr lang="en-US" smtClean="0"/>
              <a:pPr/>
              <a:t>1/31/2022</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EDB6489-1200-49C8-817C-37514082C3F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1C91F87-2108-4F32-9ACC-74AFA7004C95}" type="datetime1">
              <a:rPr lang="en-US" smtClean="0"/>
              <a:pPr/>
              <a:t>1/31/2022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B6489-1200-49C8-817C-37514082C3FF}"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2FCC4A0-19F4-41A5-A8D8-988B46AB1160}" type="datetime1">
              <a:rPr lang="en-US" smtClean="0"/>
              <a:pPr/>
              <a:t>1/31/2022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DB6489-1200-49C8-817C-37514082C3FF}"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6643D5B-E053-4B32-8859-8C5298F10C44}" type="datetime1">
              <a:rPr lang="en-US" smtClean="0"/>
              <a:pPr/>
              <a:t>1/31/2022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17F074-1C21-46AB-A505-A8125BE67940}" type="datetime1">
              <a:rPr lang="en-US" smtClean="0"/>
              <a:pPr/>
              <a:t>1/31/2022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DB600DB-CD10-4A86-B263-35D3D6010E24}" type="datetime1">
              <a:rPr lang="en-US" smtClean="0"/>
              <a:pPr/>
              <a:t>1/31/2022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B6489-1200-49C8-817C-37514082C3FF}"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8B00343-8F64-406C-9D40-99A903FF9468}" type="datetime1">
              <a:rPr lang="en-US" smtClean="0"/>
              <a:pPr/>
              <a:t>1/31/2022</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DEDB6489-1200-49C8-817C-37514082C3FF}"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D8229D3-84A7-42D9-A080-CE94422FF79A}" type="datetime1">
              <a:rPr lang="en-US" smtClean="0"/>
              <a:pPr/>
              <a:t>1/31/2022</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EDB6489-1200-49C8-817C-37514082C3F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676400"/>
            <a:ext cx="7772400" cy="609600"/>
          </a:xfrm>
        </p:spPr>
        <p:txBody>
          <a:bodyPr>
            <a:noAutofit/>
          </a:bodyPr>
          <a:lstStyle/>
          <a:p>
            <a:r>
              <a:rPr lang="en-US" sz="3200" b="1" dirty="0">
                <a:solidFill>
                  <a:srgbClr val="0070C0"/>
                </a:solidFill>
                <a:latin typeface="Times New Roman" pitchFamily="18" charset="0"/>
                <a:cs typeface="Times New Roman" pitchFamily="18" charset="0"/>
              </a:rPr>
              <a:t>DRIVER DROWSINESS DETECTION SYSTEM</a:t>
            </a:r>
            <a:endParaRPr lang="en-IN" sz="3200" b="1" dirty="0">
              <a:solidFill>
                <a:srgbClr val="0070C0"/>
              </a:solidFill>
            </a:endParaRPr>
          </a:p>
        </p:txBody>
      </p:sp>
      <p:sp>
        <p:nvSpPr>
          <p:cNvPr id="4" name="Title 1"/>
          <p:cNvSpPr txBox="1">
            <a:spLocks/>
          </p:cNvSpPr>
          <p:nvPr/>
        </p:nvSpPr>
        <p:spPr>
          <a:xfrm>
            <a:off x="5562600" y="4953000"/>
            <a:ext cx="3352800" cy="1600200"/>
          </a:xfrm>
          <a:prstGeom prst="rect">
            <a:avLst/>
          </a:prstGeom>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Project Group</a:t>
            </a:r>
            <a:r>
              <a:rPr kumimoji="0" lang="en-IN" b="0"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Members:</a:t>
            </a:r>
          </a:p>
          <a:p>
            <a:pPr algn="ctr">
              <a:spcBef>
                <a:spcPct val="0"/>
              </a:spcBef>
              <a:defRPr/>
            </a:pPr>
            <a:r>
              <a:rPr lang="en-IN" b="1" dirty="0" err="1">
                <a:latin typeface="Times New Roman" pitchFamily="18" charset="0"/>
                <a:cs typeface="Times New Roman" pitchFamily="18" charset="0"/>
              </a:rPr>
              <a:t>Aditi</a:t>
            </a:r>
            <a:r>
              <a:rPr lang="en-IN" b="1" dirty="0">
                <a:latin typeface="Times New Roman" pitchFamily="18" charset="0"/>
                <a:cs typeface="Times New Roman" pitchFamily="18" charset="0"/>
              </a:rPr>
              <a:t> </a:t>
            </a:r>
            <a:r>
              <a:rPr lang="en-IN" b="1" dirty="0" err="1">
                <a:latin typeface="Times New Roman" pitchFamily="18" charset="0"/>
                <a:cs typeface="Times New Roman" pitchFamily="18" charset="0"/>
              </a:rPr>
              <a:t>Tiwari</a:t>
            </a:r>
            <a:r>
              <a:rPr lang="en-IN" b="1" dirty="0">
                <a:latin typeface="Times New Roman" pitchFamily="18" charset="0"/>
                <a:cs typeface="Times New Roman" pitchFamily="18" charset="0"/>
              </a:rPr>
              <a:t>  (303302218112)</a:t>
            </a:r>
            <a:endParaRPr kumimoji="0" lang="en-IN" b="0"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endParaRPr>
          </a:p>
          <a:p>
            <a:pPr lvl="0" algn="ctr">
              <a:spcBef>
                <a:spcPct val="0"/>
              </a:spcBef>
              <a:defRPr/>
            </a:pPr>
            <a:r>
              <a:rPr lang="en-IN" b="1" dirty="0" err="1">
                <a:latin typeface="Times New Roman" pitchFamily="18" charset="0"/>
                <a:cs typeface="Times New Roman" pitchFamily="18" charset="0"/>
              </a:rPr>
              <a:t>Apoorva</a:t>
            </a:r>
            <a:r>
              <a:rPr lang="en-IN" b="1" dirty="0">
                <a:latin typeface="Times New Roman" pitchFamily="18" charset="0"/>
                <a:cs typeface="Times New Roman" pitchFamily="18" charset="0"/>
              </a:rPr>
              <a:t> </a:t>
            </a:r>
            <a:r>
              <a:rPr lang="en-IN" b="1" dirty="0" err="1">
                <a:latin typeface="Times New Roman" pitchFamily="18" charset="0"/>
                <a:cs typeface="Times New Roman" pitchFamily="18" charset="0"/>
              </a:rPr>
              <a:t>Chourasia</a:t>
            </a:r>
            <a:r>
              <a:rPr lang="en-IN" b="1" dirty="0">
                <a:latin typeface="Times New Roman" pitchFamily="18" charset="0"/>
                <a:cs typeface="Times New Roman" pitchFamily="18" charset="0"/>
              </a:rPr>
              <a:t> (303302218118)</a:t>
            </a:r>
          </a:p>
          <a:p>
            <a:pPr lvl="0" algn="ctr">
              <a:spcBef>
                <a:spcPct val="0"/>
              </a:spcBef>
              <a:defRPr/>
            </a:pPr>
            <a:r>
              <a:rPr lang="en-IN" b="1" dirty="0">
                <a:latin typeface="Times New Roman" pitchFamily="18" charset="0"/>
                <a:cs typeface="Times New Roman" pitchFamily="18" charset="0"/>
              </a:rPr>
              <a:t>Vaibhavi Pathak (303302218113)</a:t>
            </a:r>
          </a:p>
        </p:txBody>
      </p:sp>
      <p:sp>
        <p:nvSpPr>
          <p:cNvPr id="5" name="Title 1"/>
          <p:cNvSpPr txBox="1">
            <a:spLocks/>
          </p:cNvSpPr>
          <p:nvPr/>
        </p:nvSpPr>
        <p:spPr>
          <a:xfrm>
            <a:off x="228600" y="5105400"/>
            <a:ext cx="3124200" cy="1524001"/>
          </a:xfrm>
          <a:prstGeom prst="rect">
            <a:avLst/>
          </a:prstGeom>
        </p:spPr>
        <p:txBody>
          <a:bodyPr vert="horz" lIns="91440" tIns="45720" rIns="91440" bIns="45720" rtlCol="0" anchor="ctr">
            <a:normAutofit/>
          </a:bodyPr>
          <a:lstStyle/>
          <a:p>
            <a:pPr lvl="0" algn="ctr">
              <a:spcBef>
                <a:spcPct val="0"/>
              </a:spcBef>
              <a:defRPr/>
            </a:pPr>
            <a:r>
              <a:rPr lang="en-IN" dirty="0">
                <a:latin typeface="Times New Roman" pitchFamily="18" charset="0"/>
                <a:cs typeface="Times New Roman" pitchFamily="18" charset="0"/>
              </a:rPr>
              <a:t>Project Guide</a:t>
            </a:r>
          </a:p>
          <a:p>
            <a:pPr lvl="0" algn="ctr">
              <a:spcBef>
                <a:spcPct val="0"/>
              </a:spcBef>
              <a:defRPr/>
            </a:pPr>
            <a:r>
              <a:rPr lang="en-IN" b="1" dirty="0">
                <a:latin typeface="Times New Roman" pitchFamily="18" charset="0"/>
                <a:cs typeface="Times New Roman" pitchFamily="18" charset="0"/>
              </a:rPr>
              <a:t>Mr. </a:t>
            </a:r>
            <a:r>
              <a:rPr lang="en-IN" b="1" dirty="0" err="1">
                <a:latin typeface="Times New Roman" pitchFamily="18" charset="0"/>
                <a:cs typeface="Times New Roman" pitchFamily="18" charset="0"/>
              </a:rPr>
              <a:t>Anand</a:t>
            </a:r>
            <a:r>
              <a:rPr lang="en-IN" b="1" dirty="0">
                <a:latin typeface="Times New Roman" pitchFamily="18" charset="0"/>
                <a:cs typeface="Times New Roman" pitchFamily="18" charset="0"/>
              </a:rPr>
              <a:t> </a:t>
            </a:r>
            <a:r>
              <a:rPr lang="en-IN" b="1" dirty="0" err="1">
                <a:latin typeface="Times New Roman" pitchFamily="18" charset="0"/>
                <a:cs typeface="Times New Roman" pitchFamily="18" charset="0"/>
              </a:rPr>
              <a:t>Tamrakar</a:t>
            </a:r>
            <a:endParaRPr lang="en-IN" b="1" dirty="0">
              <a:latin typeface="Times New Roman" pitchFamily="18" charset="0"/>
              <a:cs typeface="Times New Roman" pitchFamily="18" charset="0"/>
            </a:endParaRPr>
          </a:p>
          <a:p>
            <a:pPr lvl="0" algn="ctr">
              <a:spcBef>
                <a:spcPct val="0"/>
              </a:spcBef>
              <a:defRPr/>
            </a:pPr>
            <a:r>
              <a:rPr lang="en-IN" dirty="0">
                <a:latin typeface="Times New Roman" pitchFamily="18" charset="0"/>
                <a:cs typeface="Times New Roman" pitchFamily="18" charset="0"/>
              </a:rPr>
              <a:t>(Assistant Professor, Computer Science Department)</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IN" dirty="0">
              <a:latin typeface="+mj-lt"/>
              <a:ea typeface="+mj-ea"/>
              <a:cs typeface="+mj-cs"/>
            </a:endParaRPr>
          </a:p>
        </p:txBody>
      </p:sp>
      <p:sp>
        <p:nvSpPr>
          <p:cNvPr id="6" name="Title 1"/>
          <p:cNvSpPr txBox="1">
            <a:spLocks/>
          </p:cNvSpPr>
          <p:nvPr/>
        </p:nvSpPr>
        <p:spPr>
          <a:xfrm>
            <a:off x="762000" y="739775"/>
            <a:ext cx="7772400" cy="6318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2800" dirty="0">
                <a:latin typeface="Times New Roman" pitchFamily="18" charset="0"/>
                <a:ea typeface="+mj-ea"/>
                <a:cs typeface="Times New Roman" pitchFamily="18" charset="0"/>
              </a:rPr>
              <a:t>Minor Project Report on</a:t>
            </a:r>
            <a:endParaRPr kumimoji="0" lang="en-IN" sz="28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7" name="Title 1"/>
          <p:cNvSpPr txBox="1">
            <a:spLocks/>
          </p:cNvSpPr>
          <p:nvPr/>
        </p:nvSpPr>
        <p:spPr>
          <a:xfrm>
            <a:off x="785786" y="2643182"/>
            <a:ext cx="7772400" cy="2362200"/>
          </a:xfrm>
          <a:prstGeom prst="rect">
            <a:avLst/>
          </a:prstGeom>
        </p:spPr>
        <p:txBody>
          <a:bodyPr vert="horz" lIns="91440" tIns="45720" rIns="91440" bIns="45720" rtlCol="0" anchor="ctr">
            <a:normAutofit fontScale="62500" lnSpcReduction="20000"/>
          </a:bodyPr>
          <a:lstStyle/>
          <a:p>
            <a:pPr lvl="0" algn="ctr">
              <a:lnSpc>
                <a:spcPct val="120000"/>
              </a:lnSpc>
              <a:spcBef>
                <a:spcPct val="0"/>
              </a:spcBef>
              <a:defRPr/>
            </a:pPr>
            <a:r>
              <a:rPr lang="en-IN" sz="3800" b="1" dirty="0">
                <a:latin typeface="Times New Roman" pitchFamily="18" charset="0"/>
                <a:cs typeface="Times New Roman" pitchFamily="18" charset="0"/>
              </a:rPr>
              <a:t>CSE 7</a:t>
            </a:r>
            <a:r>
              <a:rPr lang="en-IN" sz="3800" b="1" baseline="30000" dirty="0">
                <a:latin typeface="Times New Roman" pitchFamily="18" charset="0"/>
                <a:cs typeface="Times New Roman" pitchFamily="18" charset="0"/>
              </a:rPr>
              <a:t>th</a:t>
            </a:r>
            <a:r>
              <a:rPr lang="en-IN" sz="3800" b="1" dirty="0">
                <a:latin typeface="Times New Roman" pitchFamily="18" charset="0"/>
                <a:cs typeface="Times New Roman" pitchFamily="18" charset="0"/>
              </a:rPr>
              <a:t> Semester</a:t>
            </a:r>
          </a:p>
          <a:p>
            <a:pPr lvl="0" algn="ctr">
              <a:lnSpc>
                <a:spcPct val="120000"/>
              </a:lnSpc>
              <a:spcBef>
                <a:spcPct val="0"/>
              </a:spcBef>
              <a:defRPr/>
            </a:pPr>
            <a:endParaRPr lang="en-IN" dirty="0">
              <a:latin typeface="Times New Roman" pitchFamily="18" charset="0"/>
              <a:cs typeface="Times New Roman" pitchFamily="18" charset="0"/>
            </a:endParaRPr>
          </a:p>
          <a:p>
            <a:pPr lvl="0" algn="ctr">
              <a:lnSpc>
                <a:spcPct val="120000"/>
              </a:lnSpc>
              <a:spcBef>
                <a:spcPct val="0"/>
              </a:spcBef>
              <a:defRPr/>
            </a:pPr>
            <a:r>
              <a:rPr lang="en-IN" sz="2800" dirty="0">
                <a:latin typeface="Times New Roman" pitchFamily="18" charset="0"/>
                <a:cs typeface="Times New Roman" pitchFamily="18" charset="0"/>
              </a:rPr>
              <a:t>Department of Computer Science and Engineering,</a:t>
            </a:r>
          </a:p>
          <a:p>
            <a:pPr lvl="0" algn="ctr">
              <a:lnSpc>
                <a:spcPct val="120000"/>
              </a:lnSpc>
              <a:spcBef>
                <a:spcPct val="0"/>
              </a:spcBef>
              <a:defRPr/>
            </a:pPr>
            <a:endParaRPr lang="en-IN" sz="2500" b="1" dirty="0">
              <a:latin typeface="Times New Roman" pitchFamily="18" charset="0"/>
              <a:cs typeface="Times New Roman" pitchFamily="18" charset="0"/>
            </a:endParaRPr>
          </a:p>
          <a:p>
            <a:pPr lvl="0" algn="ctr">
              <a:lnSpc>
                <a:spcPct val="120000"/>
              </a:lnSpc>
              <a:spcBef>
                <a:spcPct val="0"/>
              </a:spcBef>
              <a:defRPr/>
            </a:pPr>
            <a:r>
              <a:rPr lang="en-IN" sz="2500" b="1" dirty="0">
                <a:latin typeface="Times New Roman" pitchFamily="18" charset="0"/>
                <a:cs typeface="Times New Roman" pitchFamily="18" charset="0"/>
              </a:rPr>
              <a:t>Batch 2018-2022</a:t>
            </a:r>
          </a:p>
          <a:p>
            <a:pPr algn="ctr">
              <a:lnSpc>
                <a:spcPct val="120000"/>
              </a:lnSpc>
              <a:spcBef>
                <a:spcPct val="0"/>
              </a:spcBef>
              <a:defRPr/>
            </a:pPr>
            <a:endParaRPr lang="en-IN" sz="2300" dirty="0">
              <a:latin typeface="Times New Roman" pitchFamily="18" charset="0"/>
              <a:cs typeface="Times New Roman" pitchFamily="18" charset="0"/>
            </a:endParaRPr>
          </a:p>
          <a:p>
            <a:pPr algn="ctr">
              <a:lnSpc>
                <a:spcPct val="120000"/>
              </a:lnSpc>
              <a:spcBef>
                <a:spcPct val="0"/>
              </a:spcBef>
              <a:defRPr/>
            </a:pPr>
            <a:r>
              <a:rPr lang="en-IN" sz="2800" dirty="0">
                <a:latin typeface="Times New Roman" pitchFamily="18" charset="0"/>
                <a:cs typeface="Times New Roman" pitchFamily="18" charset="0"/>
              </a:rPr>
              <a:t>Session  Jun – Dec 2021</a:t>
            </a:r>
          </a:p>
          <a:p>
            <a:pPr lvl="0" algn="ctr">
              <a:lnSpc>
                <a:spcPct val="120000"/>
              </a:lnSpc>
              <a:spcBef>
                <a:spcPct val="0"/>
              </a:spcBef>
              <a:defRPr/>
            </a:pPr>
            <a:endParaRPr lang="en-IN" sz="2300" b="1" dirty="0">
              <a:latin typeface="Times New Roman" pitchFamily="18" charset="0"/>
              <a:cs typeface="Times New Roman" pitchFamily="18" charset="0"/>
            </a:endParaRPr>
          </a:p>
          <a:p>
            <a:pPr lvl="0" algn="ctr">
              <a:lnSpc>
                <a:spcPct val="120000"/>
              </a:lnSpc>
              <a:spcBef>
                <a:spcPct val="0"/>
              </a:spcBef>
              <a:defRPr/>
            </a:pPr>
            <a:r>
              <a:rPr lang="en-IN" sz="2800" b="1" dirty="0">
                <a:latin typeface="Times New Roman" pitchFamily="18" charset="0"/>
                <a:cs typeface="Times New Roman" pitchFamily="18" charset="0"/>
              </a:rPr>
              <a:t>Presentation Date: 11/12/2021</a:t>
            </a:r>
            <a:endParaRPr lang="en-IN" sz="2800" dirty="0">
              <a:latin typeface="Times New Roman" pitchFamily="18" charset="0"/>
              <a:cs typeface="Times New Roman" pitchFamily="18" charset="0"/>
            </a:endParaRPr>
          </a:p>
        </p:txBody>
      </p:sp>
      <p:sp>
        <p:nvSpPr>
          <p:cNvPr id="8" name="Rectangle 7"/>
          <p:cNvSpPr/>
          <p:nvPr/>
        </p:nvSpPr>
        <p:spPr>
          <a:xfrm>
            <a:off x="304800" y="228600"/>
            <a:ext cx="8534400" cy="429413"/>
          </a:xfrm>
          <a:prstGeom prst="rect">
            <a:avLst/>
          </a:prstGeom>
        </p:spPr>
        <p:txBody>
          <a:bodyPr wrap="square">
            <a:spAutoFit/>
          </a:bodyPr>
          <a:lstStyle/>
          <a:p>
            <a:pPr lvl="0" algn="ctr">
              <a:lnSpc>
                <a:spcPct val="120000"/>
              </a:lnSpc>
              <a:spcBef>
                <a:spcPct val="0"/>
              </a:spcBef>
              <a:defRPr/>
            </a:pPr>
            <a:r>
              <a:rPr lang="en-IN" sz="2000" dirty="0">
                <a:latin typeface="Times New Roman" pitchFamily="18" charset="0"/>
                <a:cs typeface="Times New Roman" pitchFamily="18" charset="0"/>
              </a:rPr>
              <a:t>Shri Shankaracharya Institute of Professional Management &amp; Technology, Raipur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shot (89).png"/>
          <p:cNvPicPr>
            <a:picLocks noChangeAspect="1"/>
          </p:cNvPicPr>
          <p:nvPr/>
        </p:nvPicPr>
        <p:blipFill>
          <a:blip r:embed="rId2"/>
          <a:stretch>
            <a:fillRect/>
          </a:stretch>
        </p:blipFill>
        <p:spPr>
          <a:xfrm>
            <a:off x="500034" y="1214422"/>
            <a:ext cx="7874023" cy="44291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Footer Placeholder 14"/>
          <p:cNvSpPr>
            <a:spLocks noGrp="1"/>
          </p:cNvSpPr>
          <p:nvPr>
            <p:ph type="ftr" sz="quarter" idx="11"/>
          </p:nvPr>
        </p:nvSpPr>
        <p:spPr/>
        <p:txBody>
          <a:bodyPr/>
          <a:lstStyle/>
          <a:p>
            <a:pPr algn="r"/>
            <a:r>
              <a:rPr lang="en-IN" dirty="0"/>
              <a:t>12</a:t>
            </a:r>
          </a:p>
        </p:txBody>
      </p:sp>
      <p:sp>
        <p:nvSpPr>
          <p:cNvPr id="2" name="Title 1"/>
          <p:cNvSpPr>
            <a:spLocks noGrp="1"/>
          </p:cNvSpPr>
          <p:nvPr>
            <p:ph type="ctrTitle"/>
          </p:nvPr>
        </p:nvSpPr>
        <p:spPr>
          <a:xfrm>
            <a:off x="685800" y="76200"/>
            <a:ext cx="7772400" cy="1295400"/>
          </a:xfrm>
        </p:spPr>
        <p:txBody>
          <a:bodyPr>
            <a:noAutofit/>
          </a:bodyPr>
          <a:lstStyle/>
          <a:p>
            <a:pPr algn="ctr"/>
            <a:r>
              <a:rPr lang="en-US" sz="6000" b="0" dirty="0">
                <a:solidFill>
                  <a:schemeClr val="tx1"/>
                </a:solidFill>
                <a:latin typeface="Times New Roman" pitchFamily="18" charset="0"/>
                <a:cs typeface="Times New Roman" pitchFamily="18" charset="0"/>
              </a:rPr>
              <a:t>Project Flow Diagram</a:t>
            </a:r>
            <a:endParaRPr lang="en-IN" sz="6000" b="0" dirty="0">
              <a:solidFill>
                <a:schemeClr val="tx1"/>
              </a:solidFill>
              <a:latin typeface="Times New Roman" pitchFamily="18" charset="0"/>
              <a:cs typeface="Times New Roman" pitchFamily="18" charset="0"/>
            </a:endParaRPr>
          </a:p>
        </p:txBody>
      </p:sp>
      <p:pic>
        <p:nvPicPr>
          <p:cNvPr id="1026" name="Picture 2" descr="propos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60" y="1357298"/>
            <a:ext cx="353377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Footer Placeholder 14"/>
          <p:cNvSpPr>
            <a:spLocks noGrp="1"/>
          </p:cNvSpPr>
          <p:nvPr>
            <p:ph type="ftr" sz="quarter" idx="11"/>
          </p:nvPr>
        </p:nvSpPr>
        <p:spPr/>
        <p:txBody>
          <a:bodyPr/>
          <a:lstStyle/>
          <a:p>
            <a:pPr algn="r"/>
            <a:r>
              <a:rPr lang="en-IN" dirty="0"/>
              <a:t>12</a:t>
            </a:r>
          </a:p>
        </p:txBody>
      </p:sp>
      <p:sp>
        <p:nvSpPr>
          <p:cNvPr id="2" name="Title 1"/>
          <p:cNvSpPr>
            <a:spLocks noGrp="1"/>
          </p:cNvSpPr>
          <p:nvPr>
            <p:ph type="ctrTitle"/>
          </p:nvPr>
        </p:nvSpPr>
        <p:spPr>
          <a:xfrm>
            <a:off x="685800" y="76200"/>
            <a:ext cx="7772400" cy="1066800"/>
          </a:xfrm>
        </p:spPr>
        <p:txBody>
          <a:bodyPr>
            <a:noAutofit/>
          </a:bodyPr>
          <a:lstStyle/>
          <a:p>
            <a:pPr algn="ctr"/>
            <a:r>
              <a:rPr lang="en-US" sz="6000" b="0" dirty="0">
                <a:solidFill>
                  <a:schemeClr val="tx1"/>
                </a:solidFill>
                <a:latin typeface="Times New Roman" pitchFamily="18" charset="0"/>
                <a:cs typeface="Times New Roman" pitchFamily="18" charset="0"/>
              </a:rPr>
              <a:t>Data Flow Diagram</a:t>
            </a:r>
            <a:endParaRPr lang="en-IN" sz="6000" b="0" dirty="0">
              <a:solidFill>
                <a:schemeClr val="tx1"/>
              </a:solidFill>
              <a:latin typeface="Times New Roman" pitchFamily="18" charset="0"/>
              <a:cs typeface="Times New Roman" pitchFamily="18" charset="0"/>
            </a:endParaRPr>
          </a:p>
        </p:txBody>
      </p:sp>
      <p:pic>
        <p:nvPicPr>
          <p:cNvPr id="2050" name="Picture 2" descr="Cap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361045"/>
            <a:ext cx="2962275" cy="4805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a:t>13</a:t>
            </a:r>
          </a:p>
        </p:txBody>
      </p:sp>
      <p:sp>
        <p:nvSpPr>
          <p:cNvPr id="2" name="Title 1"/>
          <p:cNvSpPr>
            <a:spLocks noGrp="1"/>
          </p:cNvSpPr>
          <p:nvPr>
            <p:ph type="ctrTitle"/>
          </p:nvPr>
        </p:nvSpPr>
        <p:spPr>
          <a:xfrm>
            <a:off x="762000" y="152400"/>
            <a:ext cx="7772400" cy="838200"/>
          </a:xfrm>
        </p:spPr>
        <p:txBody>
          <a:bodyPr>
            <a:noAutofit/>
          </a:bodyPr>
          <a:lstStyle/>
          <a:p>
            <a:pPr algn="ctr"/>
            <a:r>
              <a:rPr lang="en-IN" sz="6000" dirty="0">
                <a:solidFill>
                  <a:schemeClr val="tx1"/>
                </a:solidFill>
                <a:latin typeface="Times New Roman" pitchFamily="18" charset="0"/>
                <a:cs typeface="Times New Roman" pitchFamily="18" charset="0"/>
              </a:rPr>
              <a:t>Result &amp; Conclusion</a:t>
            </a:r>
            <a:endParaRPr lang="en-IN" sz="6000" b="0" dirty="0">
              <a:solidFill>
                <a:schemeClr val="tx1"/>
              </a:solidFill>
              <a:latin typeface="Times New Roman" pitchFamily="18" charset="0"/>
              <a:cs typeface="Times New Roman" pitchFamily="18" charset="0"/>
            </a:endParaRPr>
          </a:p>
        </p:txBody>
      </p:sp>
      <p:sp>
        <p:nvSpPr>
          <p:cNvPr id="3" name="Rectangle 2"/>
          <p:cNvSpPr/>
          <p:nvPr/>
        </p:nvSpPr>
        <p:spPr>
          <a:xfrm>
            <a:off x="642910" y="1500174"/>
            <a:ext cx="8001000" cy="4893647"/>
          </a:xfrm>
          <a:prstGeom prst="rect">
            <a:avLst/>
          </a:prstGeom>
        </p:spPr>
        <p:txBody>
          <a:bodyPr wrap="square">
            <a:spAutoFit/>
          </a:bodyPr>
          <a:lstStyle/>
          <a:p>
            <a:pPr algn="just"/>
            <a:r>
              <a:rPr lang="en-US" sz="2400" dirty="0">
                <a:latin typeface="Times New Roman" pitchFamily="18" charset="0"/>
                <a:cs typeface="Times New Roman" pitchFamily="18" charset="0"/>
              </a:rPr>
              <a:t>In this proposed work a new method is proposed for driver drowsiness detection based on eye state. This determines the state of the eye that is drowsy or non-drowsy and alert with an alarm when state of the eye is drowsy. Face and eye region are  detected using  Viola-Jones  detection  algorithm.  Stacked deep  convolution  neural  network  is  developed  to  extract features and used for learning phase. A </a:t>
            </a:r>
            <a:r>
              <a:rPr lang="en-US" sz="2400" dirty="0" err="1">
                <a:latin typeface="Times New Roman" pitchFamily="18" charset="0"/>
                <a:cs typeface="Times New Roman" pitchFamily="18" charset="0"/>
              </a:rPr>
              <a:t>SoftMax</a:t>
            </a:r>
            <a:r>
              <a:rPr lang="en-US" sz="2400" dirty="0">
                <a:latin typeface="Times New Roman" pitchFamily="18" charset="0"/>
                <a:cs typeface="Times New Roman" pitchFamily="18" charset="0"/>
              </a:rPr>
              <a:t> layer in CNN classifier  is  used  to  classify  the  driver  as  sleep  or  non-sleep. Proposed system achieved 96.42% accuracy. Proposed system effectively identifies the state of driver and alert with an alarm when the model predicts drowsy output state continuously. In future   we   will   use   transfer   learning   to   improve   the performance of the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5867400" y="6096000"/>
            <a:ext cx="2514600" cy="365125"/>
          </a:xfrm>
        </p:spPr>
        <p:txBody>
          <a:bodyPr/>
          <a:lstStyle/>
          <a:p>
            <a:pPr algn="r"/>
            <a:r>
              <a:rPr lang="en-IN" dirty="0"/>
              <a:t>1</a:t>
            </a:r>
          </a:p>
        </p:txBody>
      </p:sp>
      <p:sp>
        <p:nvSpPr>
          <p:cNvPr id="2" name="Title 1"/>
          <p:cNvSpPr>
            <a:spLocks noGrp="1"/>
          </p:cNvSpPr>
          <p:nvPr>
            <p:ph type="ctrTitle"/>
          </p:nvPr>
        </p:nvSpPr>
        <p:spPr>
          <a:xfrm>
            <a:off x="333316" y="53975"/>
            <a:ext cx="8429684" cy="1470025"/>
          </a:xfrm>
        </p:spPr>
        <p:txBody>
          <a:bodyPr>
            <a:normAutofit/>
          </a:bodyPr>
          <a:lstStyle/>
          <a:p>
            <a:pPr algn="ctr"/>
            <a:r>
              <a:rPr lang="en-IN" sz="6000" b="0" dirty="0">
                <a:solidFill>
                  <a:schemeClr val="tx1"/>
                </a:solidFill>
                <a:latin typeface="Times New Roman" pitchFamily="18" charset="0"/>
                <a:cs typeface="Times New Roman" pitchFamily="18" charset="0"/>
              </a:rPr>
              <a:t>Application Area</a:t>
            </a:r>
          </a:p>
        </p:txBody>
      </p:sp>
      <p:sp>
        <p:nvSpPr>
          <p:cNvPr id="3" name="TextBox 2"/>
          <p:cNvSpPr txBox="1"/>
          <p:nvPr/>
        </p:nvSpPr>
        <p:spPr>
          <a:xfrm>
            <a:off x="609600" y="1981200"/>
            <a:ext cx="8001000" cy="4524315"/>
          </a:xfrm>
          <a:prstGeom prst="rect">
            <a:avLst/>
          </a:prstGeom>
          <a:noFill/>
        </p:spPr>
        <p:txBody>
          <a:bodyPr wrap="square" rtlCol="0">
            <a:spAutoFit/>
          </a:bodyPr>
          <a:lstStyle/>
          <a:p>
            <a:pPr algn="just">
              <a:buFont typeface="Arial" pitchFamily="34" charset="0"/>
              <a:buChar char="•"/>
            </a:pPr>
            <a:r>
              <a:rPr lang="en-US" sz="2400" dirty="0">
                <a:latin typeface="Times New Roman" pitchFamily="18" charset="0"/>
                <a:cs typeface="Times New Roman" pitchFamily="18" charset="0"/>
              </a:rPr>
              <a:t> Driver drowsiness is one of the reasons for large number of road accidents these days. With the advancement in Computer Vision technologies, smart/intelligent cameras are developed to identify drowsiness in drivers, there by alerting drivers which in turn reduce accidents when they are in fatigue.</a:t>
            </a:r>
          </a:p>
          <a:p>
            <a:pPr algn="just">
              <a:buFont typeface="Arial" pitchFamily="34" charset="0"/>
              <a:buChar char="•"/>
            </a:pPr>
            <a:r>
              <a:rPr lang="en-US" sz="2400" dirty="0">
                <a:latin typeface="Times New Roman" pitchFamily="18" charset="0"/>
                <a:cs typeface="Times New Roman" pitchFamily="18" charset="0"/>
              </a:rPr>
              <a:t> In this work, a new framework is proposed using deep learning to detect driver drowsiness based on Eye state while driving the vehicle. To detect the face and extract the eye region from the face images, Viola-Jones face detection algorithm is used in this work.</a:t>
            </a:r>
          </a:p>
          <a:p>
            <a:pPr algn="just">
              <a:buFont typeface="Arial" pitchFamily="34" charset="0"/>
              <a:buChar char="•"/>
            </a:pPr>
            <a:r>
              <a:rPr lang="en-US" sz="2400" dirty="0">
                <a:latin typeface="Times New Roman" pitchFamily="18" charset="0"/>
                <a:cs typeface="Times New Roman" pitchFamily="18" charset="0"/>
              </a:rPr>
              <a:t> This system alerts driver with an alarm when the driver is in sleepy mood.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6629400" y="6172200"/>
            <a:ext cx="1752600" cy="304800"/>
          </a:xfrm>
        </p:spPr>
        <p:txBody>
          <a:bodyPr/>
          <a:lstStyle/>
          <a:p>
            <a:pPr algn="r"/>
            <a:r>
              <a:rPr lang="en-IN" dirty="0"/>
              <a:t>2</a:t>
            </a:r>
          </a:p>
        </p:txBody>
      </p:sp>
      <p:sp>
        <p:nvSpPr>
          <p:cNvPr id="2" name="Title 1"/>
          <p:cNvSpPr>
            <a:spLocks noGrp="1"/>
          </p:cNvSpPr>
          <p:nvPr>
            <p:ph type="ctrTitle"/>
          </p:nvPr>
        </p:nvSpPr>
        <p:spPr>
          <a:xfrm>
            <a:off x="534537" y="-152400"/>
            <a:ext cx="8429684" cy="1241425"/>
          </a:xfrm>
        </p:spPr>
        <p:txBody>
          <a:bodyPr>
            <a:normAutofit/>
          </a:bodyPr>
          <a:lstStyle/>
          <a:p>
            <a:pPr algn="ctr"/>
            <a:r>
              <a:rPr lang="en-IN" sz="6000" b="0" dirty="0">
                <a:solidFill>
                  <a:schemeClr val="tx1"/>
                </a:solidFill>
                <a:latin typeface="Times New Roman" pitchFamily="18" charset="0"/>
                <a:cs typeface="Times New Roman" pitchFamily="18" charset="0"/>
              </a:rPr>
              <a:t>Project Overview</a:t>
            </a:r>
          </a:p>
        </p:txBody>
      </p:sp>
      <p:sp>
        <p:nvSpPr>
          <p:cNvPr id="3" name="TextBox 2"/>
          <p:cNvSpPr txBox="1"/>
          <p:nvPr/>
        </p:nvSpPr>
        <p:spPr>
          <a:xfrm>
            <a:off x="527713" y="1089025"/>
            <a:ext cx="8077200" cy="5632311"/>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Driver fatigue is one of the three commonest causes of motor vehicle accidents and the effect of driver fatigue has been underestimated in the past due to difficulties in identifying fatigue as the cause of a crash. The problem of driver fatigue of course moves far beyond just road vehicles to all modes of transportation, being an important factor in rail, sea and air accidents as well. Driver fatigue commonly causes “fall asleep” motor vehicle accidents. These tend to be more severe or fatal compared with other road accidents. This is because they often involve a single vehicle running off the road at high speed, they tend to occur on higher speed roadways, and braking or other preventative measures may be absent. If truck drivers are involved, the potential to cause death or serious injury to other road users is greatly increased. It is commonly known that drowsiness and driving is not a good combination.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a:t>3</a:t>
            </a:r>
          </a:p>
        </p:txBody>
      </p:sp>
      <p:sp>
        <p:nvSpPr>
          <p:cNvPr id="2" name="Title 1"/>
          <p:cNvSpPr>
            <a:spLocks noGrp="1"/>
          </p:cNvSpPr>
          <p:nvPr>
            <p:ph type="ctrTitle"/>
          </p:nvPr>
        </p:nvSpPr>
        <p:spPr>
          <a:xfrm>
            <a:off x="228600" y="152400"/>
            <a:ext cx="8429684" cy="1470025"/>
          </a:xfrm>
        </p:spPr>
        <p:txBody>
          <a:bodyPr>
            <a:normAutofit/>
          </a:bodyPr>
          <a:lstStyle/>
          <a:p>
            <a:pPr algn="ctr"/>
            <a:r>
              <a:rPr lang="en-IN" sz="6000" dirty="0">
                <a:solidFill>
                  <a:schemeClr val="tx1"/>
                </a:solidFill>
                <a:latin typeface="Times New Roman" pitchFamily="18" charset="0"/>
                <a:cs typeface="Times New Roman" pitchFamily="18" charset="0"/>
              </a:rPr>
              <a:t>Software</a:t>
            </a:r>
            <a:r>
              <a:rPr lang="en-IN" sz="6000" b="0" dirty="0">
                <a:solidFill>
                  <a:schemeClr val="tx1"/>
                </a:solidFill>
                <a:latin typeface="Times New Roman" pitchFamily="18" charset="0"/>
                <a:cs typeface="Times New Roman" pitchFamily="18" charset="0"/>
              </a:rPr>
              <a:t> Requirements</a:t>
            </a:r>
          </a:p>
        </p:txBody>
      </p:sp>
      <p:sp>
        <p:nvSpPr>
          <p:cNvPr id="3" name="TextBox 2"/>
          <p:cNvSpPr txBox="1"/>
          <p:nvPr/>
        </p:nvSpPr>
        <p:spPr>
          <a:xfrm>
            <a:off x="609600" y="2209800"/>
            <a:ext cx="8001000" cy="2677656"/>
          </a:xfrm>
          <a:prstGeom prst="rect">
            <a:avLst/>
          </a:prstGeom>
          <a:noFill/>
        </p:spPr>
        <p:txBody>
          <a:bodyPr wrap="square" rtlCol="0">
            <a:spAutoFit/>
          </a:bodyPr>
          <a:lstStyle/>
          <a:p>
            <a:pPr algn="just">
              <a:buFont typeface="Arial" pitchFamily="34" charset="0"/>
              <a:buChar char="•"/>
            </a:pPr>
            <a:r>
              <a:rPr lang="en-IN" sz="2400" dirty="0">
                <a:latin typeface="Times New Roman" pitchFamily="18" charset="0"/>
                <a:cs typeface="Times New Roman" pitchFamily="18" charset="0"/>
              </a:rPr>
              <a:t> Anaconda Editor </a:t>
            </a:r>
          </a:p>
          <a:p>
            <a:pPr algn="just">
              <a:buFont typeface="Arial" pitchFamily="34" charset="0"/>
              <a:buChar char="•"/>
            </a:pPr>
            <a:r>
              <a:rPr lang="en-IN" sz="2400" dirty="0">
                <a:latin typeface="Times New Roman" pitchFamily="18" charset="0"/>
                <a:cs typeface="Times New Roman" pitchFamily="18" charset="0"/>
              </a:rPr>
              <a:t> Web Browser </a:t>
            </a:r>
          </a:p>
          <a:p>
            <a:pPr algn="just">
              <a:buFont typeface="Arial" pitchFamily="34" charset="0"/>
              <a:buChar char="•"/>
            </a:pPr>
            <a:r>
              <a:rPr lang="en-IN" sz="2400" dirty="0">
                <a:latin typeface="Times New Roman" pitchFamily="18" charset="0"/>
                <a:cs typeface="Times New Roman" pitchFamily="18" charset="0"/>
              </a:rPr>
              <a:t> OpenCV</a:t>
            </a:r>
          </a:p>
          <a:p>
            <a:pPr algn="just">
              <a:buFont typeface="Arial" pitchFamily="34" charset="0"/>
              <a:buChar char="•"/>
            </a:pP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TensorFlow</a:t>
            </a:r>
            <a:endParaRPr lang="en-IN" sz="2400" dirty="0">
              <a:latin typeface="Times New Roman" pitchFamily="18" charset="0"/>
              <a:cs typeface="Times New Roman" pitchFamily="18" charset="0"/>
            </a:endParaRPr>
          </a:p>
          <a:p>
            <a:pPr algn="just">
              <a:buFont typeface="Arial" pitchFamily="34" charset="0"/>
              <a:buChar char="•"/>
            </a:pPr>
            <a:r>
              <a:rPr lang="en-IN" sz="2400" dirty="0">
                <a:latin typeface="Times New Roman" pitchFamily="18" charset="0"/>
                <a:cs typeface="Times New Roman" pitchFamily="18" charset="0"/>
              </a:rPr>
              <a:t> Keras</a:t>
            </a:r>
          </a:p>
          <a:p>
            <a:pPr algn="just">
              <a:buFont typeface="Arial" pitchFamily="34" charset="0"/>
              <a:buChar char="•"/>
            </a:pP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Pygame</a:t>
            </a:r>
            <a:endParaRPr lang="en-IN" sz="2400" dirty="0">
              <a:latin typeface="Times New Roman" pitchFamily="18" charset="0"/>
              <a:cs typeface="Times New Roman" pitchFamily="18" charset="0"/>
            </a:endParaRPr>
          </a:p>
          <a:p>
            <a:pPr algn="just">
              <a:buFont typeface="Arial" pitchFamily="34" charset="0"/>
              <a:buChar char="•"/>
            </a:pPr>
            <a:r>
              <a:rPr lang="en-IN" sz="2400" dirty="0">
                <a:latin typeface="Times New Roman" pitchFamily="18" charset="0"/>
                <a:cs typeface="Times New Roman" pitchFamily="18" charset="0"/>
              </a:rPr>
              <a:t>Python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a:t>3</a:t>
            </a:r>
          </a:p>
        </p:txBody>
      </p:sp>
      <p:sp>
        <p:nvSpPr>
          <p:cNvPr id="2" name="Title 1"/>
          <p:cNvSpPr>
            <a:spLocks noGrp="1"/>
          </p:cNvSpPr>
          <p:nvPr>
            <p:ph type="ctrTitle"/>
          </p:nvPr>
        </p:nvSpPr>
        <p:spPr>
          <a:xfrm>
            <a:off x="228600" y="152400"/>
            <a:ext cx="8429684" cy="1470025"/>
          </a:xfrm>
        </p:spPr>
        <p:txBody>
          <a:bodyPr>
            <a:normAutofit/>
          </a:bodyPr>
          <a:lstStyle/>
          <a:p>
            <a:pPr algn="ctr"/>
            <a:r>
              <a:rPr lang="en-IN" sz="6000" dirty="0">
                <a:solidFill>
                  <a:schemeClr val="tx1"/>
                </a:solidFill>
                <a:latin typeface="Times New Roman" pitchFamily="18" charset="0"/>
                <a:cs typeface="Times New Roman" pitchFamily="18" charset="0"/>
              </a:rPr>
              <a:t>Hardware</a:t>
            </a:r>
            <a:r>
              <a:rPr lang="en-IN" sz="6000" b="0" dirty="0">
                <a:solidFill>
                  <a:schemeClr val="tx1"/>
                </a:solidFill>
                <a:latin typeface="Times New Roman" pitchFamily="18" charset="0"/>
                <a:cs typeface="Times New Roman" pitchFamily="18" charset="0"/>
              </a:rPr>
              <a:t> Requirements</a:t>
            </a:r>
          </a:p>
        </p:txBody>
      </p:sp>
      <p:sp>
        <p:nvSpPr>
          <p:cNvPr id="3" name="TextBox 2"/>
          <p:cNvSpPr txBox="1"/>
          <p:nvPr/>
        </p:nvSpPr>
        <p:spPr>
          <a:xfrm>
            <a:off x="609600" y="2057400"/>
            <a:ext cx="8001000" cy="3880871"/>
          </a:xfrm>
          <a:prstGeom prst="rect">
            <a:avLst/>
          </a:prstGeom>
          <a:noFill/>
        </p:spPr>
        <p:txBody>
          <a:bodyPr wrap="square" rtlCol="0">
            <a:spAutoFit/>
          </a:bodyPr>
          <a:lstStyle/>
          <a:p>
            <a:pPr marL="342900" lvl="0" indent="-342900">
              <a:lnSpc>
                <a:spcPct val="115000"/>
              </a:lnSpc>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rPr>
              <a:t>CPU: 2 x 64-bit 2.8 GHz 8.00 GT/s CPUs</a:t>
            </a:r>
            <a:endParaRPr lang="en-IN" sz="2400" dirty="0">
              <a:latin typeface="Times New Roman" panose="02020603050405020304" pitchFamily="18" charset="0"/>
              <a:ea typeface="Calibri" panose="020F0502020204030204" pitchFamily="34" charset="0"/>
            </a:endParaRPr>
          </a:p>
          <a:p>
            <a:pPr marL="342900" lvl="0" indent="-342900">
              <a:lnSpc>
                <a:spcPct val="115000"/>
              </a:lnSpc>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rPr>
              <a:t>RAM: 32 GB (or 16 GB of 1600 MHz DDR3 RAM)</a:t>
            </a:r>
            <a:endParaRPr lang="en-IN" sz="2400" dirty="0">
              <a:latin typeface="Times New Roman" panose="02020603050405020304" pitchFamily="18" charset="0"/>
              <a:ea typeface="Calibri" panose="020F0502020204030204" pitchFamily="34" charset="0"/>
            </a:endParaRPr>
          </a:p>
          <a:p>
            <a:pPr marL="342900" lvl="0" indent="-342900">
              <a:lnSpc>
                <a:spcPct val="115000"/>
              </a:lnSpc>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rPr>
              <a:t>Storage: 300 GB. (600 GB for air-gapped deployments.)</a:t>
            </a:r>
            <a:endParaRPr lang="en-IN" sz="2400" dirty="0">
              <a:latin typeface="Times New Roman" panose="02020603050405020304" pitchFamily="18" charset="0"/>
              <a:ea typeface="Calibri" panose="020F0502020204030204" pitchFamily="34" charset="0"/>
            </a:endParaRPr>
          </a:p>
          <a:p>
            <a:pPr marL="342900" lvl="0" indent="-342900">
              <a:lnSpc>
                <a:spcPct val="115000"/>
              </a:lnSpc>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rPr>
              <a:t>Additional space recommended if the repository will be used to store packages built by the customer. </a:t>
            </a:r>
            <a:endParaRPr lang="en-IN" sz="2400" dirty="0">
              <a:latin typeface="Times New Roman" panose="02020603050405020304" pitchFamily="18" charset="0"/>
              <a:ea typeface="Calibri" panose="020F0502020204030204" pitchFamily="34" charset="0"/>
            </a:endParaRPr>
          </a:p>
          <a:p>
            <a:pPr marL="342900" lvl="0" indent="-342900">
              <a:lnSpc>
                <a:spcPct val="115000"/>
              </a:lnSpc>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rPr>
              <a:t>With an empty repository, a base install requires 2 GB.</a:t>
            </a:r>
            <a:endParaRPr lang="en-IN" sz="2400" dirty="0">
              <a:latin typeface="Times New Roman" panose="02020603050405020304" pitchFamily="18" charset="0"/>
              <a:ea typeface="Calibri" panose="020F0502020204030204" pitchFamily="34" charset="0"/>
            </a:endParaRPr>
          </a:p>
          <a:p>
            <a:pPr marL="342900" lvl="0" indent="-342900">
              <a:lnSpc>
                <a:spcPct val="115000"/>
              </a:lnSpc>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rPr>
              <a:t>Display – Any compatible monitor</a:t>
            </a:r>
            <a:endParaRPr lang="en-IN" sz="2400" dirty="0">
              <a:latin typeface="Times New Roman" panose="02020603050405020304" pitchFamily="18" charset="0"/>
              <a:ea typeface="Calibri" panose="020F0502020204030204" pitchFamily="34" charset="0"/>
            </a:endParaRPr>
          </a:p>
          <a:p>
            <a:pPr marL="342900" lvl="0" indent="-342900">
              <a:lnSpc>
                <a:spcPct val="115000"/>
              </a:lnSpc>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rPr>
              <a:t>Connection – Internet Connection</a:t>
            </a:r>
            <a:endParaRPr lang="en-IN" sz="2400" dirty="0">
              <a:latin typeface="Times New Roman" panose="02020603050405020304" pitchFamily="18" charset="0"/>
              <a:ea typeface="Calibri" panose="020F0502020204030204" pitchFamily="34" charset="0"/>
            </a:endParaRPr>
          </a:p>
          <a:p>
            <a:pPr marL="342900" lvl="0" indent="-342900">
              <a:lnSpc>
                <a:spcPct val="115000"/>
              </a:lnSpc>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rPr>
              <a:t>A Working Web Cam</a:t>
            </a:r>
            <a:endParaRPr lang="en-IN" sz="2400" dirty="0">
              <a:effectLst/>
              <a:latin typeface="Times New Roman" panose="02020603050405020304" pitchFamily="18" charset="0"/>
              <a:ea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a:t>4</a:t>
            </a:r>
          </a:p>
        </p:txBody>
      </p:sp>
      <p:sp>
        <p:nvSpPr>
          <p:cNvPr id="2" name="Title 1"/>
          <p:cNvSpPr>
            <a:spLocks noGrp="1"/>
          </p:cNvSpPr>
          <p:nvPr>
            <p:ph type="ctrTitle"/>
          </p:nvPr>
        </p:nvSpPr>
        <p:spPr>
          <a:xfrm>
            <a:off x="685800" y="76200"/>
            <a:ext cx="7772400" cy="1066800"/>
          </a:xfrm>
        </p:spPr>
        <p:txBody>
          <a:bodyPr>
            <a:noAutofit/>
          </a:bodyPr>
          <a:lstStyle/>
          <a:p>
            <a:pPr algn="ctr"/>
            <a:r>
              <a:rPr lang="en-IN" sz="6000" b="0" dirty="0">
                <a:solidFill>
                  <a:schemeClr val="tx1"/>
                </a:solidFill>
                <a:latin typeface="Times New Roman" pitchFamily="18" charset="0"/>
                <a:cs typeface="Times New Roman" pitchFamily="18" charset="0"/>
              </a:rPr>
              <a:t>Back End Details</a:t>
            </a:r>
          </a:p>
        </p:txBody>
      </p:sp>
      <p:sp>
        <p:nvSpPr>
          <p:cNvPr id="3" name="TextBox 2"/>
          <p:cNvSpPr txBox="1"/>
          <p:nvPr/>
        </p:nvSpPr>
        <p:spPr>
          <a:xfrm>
            <a:off x="533400" y="1619071"/>
            <a:ext cx="8077200" cy="1938992"/>
          </a:xfrm>
          <a:prstGeom prst="rect">
            <a:avLst/>
          </a:prstGeom>
          <a:noFill/>
        </p:spPr>
        <p:txBody>
          <a:bodyPr wrap="square" rtlCol="0">
            <a:spAutoFit/>
          </a:bodyPr>
          <a:lstStyle/>
          <a:p>
            <a:pPr algn="just">
              <a:buFont typeface="Arial" pitchFamily="34" charset="0"/>
              <a:buChar char="•"/>
            </a:pPr>
            <a:r>
              <a:rPr lang="en-US" sz="2400" dirty="0">
                <a:latin typeface="Times New Roman" pitchFamily="18" charset="0"/>
                <a:cs typeface="Times New Roman" pitchFamily="18" charset="0"/>
              </a:rPr>
              <a:t> Model Architecture</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The Dataset</a:t>
            </a:r>
          </a:p>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CNN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a:t>4</a:t>
            </a:r>
          </a:p>
        </p:txBody>
      </p:sp>
      <p:sp>
        <p:nvSpPr>
          <p:cNvPr id="2" name="Title 1"/>
          <p:cNvSpPr>
            <a:spLocks noGrp="1"/>
          </p:cNvSpPr>
          <p:nvPr>
            <p:ph type="ctrTitle"/>
          </p:nvPr>
        </p:nvSpPr>
        <p:spPr>
          <a:xfrm>
            <a:off x="685800" y="76200"/>
            <a:ext cx="7772400" cy="1066800"/>
          </a:xfrm>
        </p:spPr>
        <p:txBody>
          <a:bodyPr>
            <a:noAutofit/>
          </a:bodyPr>
          <a:lstStyle/>
          <a:p>
            <a:pPr algn="ctr"/>
            <a:r>
              <a:rPr lang="en-IN" sz="6000" b="0" dirty="0">
                <a:solidFill>
                  <a:schemeClr val="tx1"/>
                </a:solidFill>
                <a:latin typeface="Times New Roman" pitchFamily="18" charset="0"/>
                <a:cs typeface="Times New Roman" pitchFamily="18" charset="0"/>
              </a:rPr>
              <a:t>Database Details</a:t>
            </a:r>
          </a:p>
        </p:txBody>
      </p:sp>
      <p:sp>
        <p:nvSpPr>
          <p:cNvPr id="3" name="TextBox 2"/>
          <p:cNvSpPr txBox="1"/>
          <p:nvPr/>
        </p:nvSpPr>
        <p:spPr>
          <a:xfrm>
            <a:off x="533400" y="1524000"/>
            <a:ext cx="8077200" cy="1200329"/>
          </a:xfrm>
          <a:prstGeom prst="rect">
            <a:avLst/>
          </a:prstGeom>
          <a:noFill/>
        </p:spPr>
        <p:txBody>
          <a:bodyPr wrap="square" rtlCol="0">
            <a:spAutoFit/>
          </a:bodyPr>
          <a:lstStyle/>
          <a:p>
            <a:pPr algn="just">
              <a:buFont typeface="Arial" pitchFamily="34" charset="0"/>
              <a:buChar char="•"/>
            </a:pPr>
            <a:r>
              <a:rPr lang="en-US" sz="2400" dirty="0">
                <a:latin typeface="Times New Roman" pitchFamily="18" charset="0"/>
                <a:cs typeface="Times New Roman" pitchFamily="18" charset="0"/>
              </a:rPr>
              <a:t> Tensor Flow</a:t>
            </a:r>
          </a:p>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Keras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a:t>7</a:t>
            </a:r>
          </a:p>
        </p:txBody>
      </p:sp>
      <p:sp>
        <p:nvSpPr>
          <p:cNvPr id="2" name="Title 1"/>
          <p:cNvSpPr>
            <a:spLocks noGrp="1"/>
          </p:cNvSpPr>
          <p:nvPr>
            <p:ph type="ctrTitle"/>
          </p:nvPr>
        </p:nvSpPr>
        <p:spPr>
          <a:xfrm>
            <a:off x="914400" y="76200"/>
            <a:ext cx="7772400" cy="1600200"/>
          </a:xfrm>
        </p:spPr>
        <p:txBody>
          <a:bodyPr>
            <a:noAutofit/>
          </a:bodyPr>
          <a:lstStyle/>
          <a:p>
            <a:pPr algn="ctr"/>
            <a:r>
              <a:rPr lang="en-IN" sz="6000" b="0" dirty="0">
                <a:solidFill>
                  <a:schemeClr val="tx1"/>
                </a:solidFill>
                <a:latin typeface="Times New Roman" pitchFamily="18" charset="0"/>
                <a:cs typeface="Times New Roman" pitchFamily="18" charset="0"/>
              </a:rPr>
              <a:t>Front End Details</a:t>
            </a:r>
          </a:p>
        </p:txBody>
      </p:sp>
      <p:sp>
        <p:nvSpPr>
          <p:cNvPr id="5" name="TextBox 4"/>
          <p:cNvSpPr txBox="1"/>
          <p:nvPr/>
        </p:nvSpPr>
        <p:spPr>
          <a:xfrm>
            <a:off x="533400" y="1752600"/>
            <a:ext cx="8077200" cy="369332"/>
          </a:xfrm>
          <a:prstGeom prst="rect">
            <a:avLst/>
          </a:prstGeom>
          <a:noFill/>
        </p:spPr>
        <p:txBody>
          <a:bodyPr wrap="square" rtlCol="0">
            <a:spAutoFit/>
          </a:bodyPr>
          <a:lstStyle/>
          <a:p>
            <a:pPr algn="just">
              <a:buFont typeface="Arial" pitchFamily="34" charset="0"/>
              <a:buChar char="•"/>
            </a:pPr>
            <a:r>
              <a:rPr lang="en-US" dirty="0">
                <a:latin typeface="Times New Roman" pitchFamily="18" charset="0"/>
                <a:cs typeface="Times New Roman" pitchFamily="18" charset="0"/>
              </a:rPr>
              <a:t>As it’s a console based application , our front-end look like this.</a:t>
            </a:r>
          </a:p>
        </p:txBody>
      </p:sp>
      <p:pic>
        <p:nvPicPr>
          <p:cNvPr id="7" name="Picture 6" descr="Screenshot (86).png"/>
          <p:cNvPicPr>
            <a:picLocks noChangeAspect="1"/>
          </p:cNvPicPr>
          <p:nvPr/>
        </p:nvPicPr>
        <p:blipFill>
          <a:blip r:embed="rId2"/>
          <a:stretch>
            <a:fillRect/>
          </a:stretch>
        </p:blipFill>
        <p:spPr>
          <a:xfrm>
            <a:off x="928662" y="2285992"/>
            <a:ext cx="7286644" cy="409873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shot (88).png"/>
          <p:cNvPicPr>
            <a:picLocks noChangeAspect="1"/>
          </p:cNvPicPr>
          <p:nvPr/>
        </p:nvPicPr>
        <p:blipFill>
          <a:blip r:embed="rId2"/>
          <a:stretch>
            <a:fillRect/>
          </a:stretch>
        </p:blipFill>
        <p:spPr>
          <a:xfrm>
            <a:off x="428596" y="928670"/>
            <a:ext cx="7921648" cy="4455927"/>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579</TotalTime>
  <Words>647</Words>
  <Application>Microsoft Office PowerPoint</Application>
  <PresentationFormat>On-screen Show (4:3)</PresentationFormat>
  <Paragraphs>69</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Franklin Gothic Book</vt:lpstr>
      <vt:lpstr>Perpetua</vt:lpstr>
      <vt:lpstr>Symbol</vt:lpstr>
      <vt:lpstr>Times New Roman</vt:lpstr>
      <vt:lpstr>Wingdings 2</vt:lpstr>
      <vt:lpstr>Equity</vt:lpstr>
      <vt:lpstr>DRIVER DROWSINESS DETECTION SYSTEM</vt:lpstr>
      <vt:lpstr>Application Area</vt:lpstr>
      <vt:lpstr>Project Overview</vt:lpstr>
      <vt:lpstr>Software Requirements</vt:lpstr>
      <vt:lpstr>Hardware Requirements</vt:lpstr>
      <vt:lpstr>Back End Details</vt:lpstr>
      <vt:lpstr>Database Details</vt:lpstr>
      <vt:lpstr>Front End Details</vt:lpstr>
      <vt:lpstr>PowerPoint Presentation</vt:lpstr>
      <vt:lpstr>PowerPoint Presentation</vt:lpstr>
      <vt:lpstr>Project Flow Diagram</vt:lpstr>
      <vt:lpstr>Data Flow Diagram</vt:lpstr>
      <vt:lpstr>Result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dc:creator>Raj</dc:creator>
  <cp:lastModifiedBy>sarvesh agrawal</cp:lastModifiedBy>
  <cp:revision>139</cp:revision>
  <dcterms:created xsi:type="dcterms:W3CDTF">2012-01-24T13:52:50Z</dcterms:created>
  <dcterms:modified xsi:type="dcterms:W3CDTF">2022-01-31T18:00:02Z</dcterms:modified>
</cp:coreProperties>
</file>