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59" r:id="rId4"/>
    <p:sldId id="264" r:id="rId5"/>
    <p:sldId id="260" r:id="rId6"/>
    <p:sldId id="261" r:id="rId7"/>
  </p:sldIdLst>
  <p:sldSz cx="18288000" cy="10287000"/>
  <p:notesSz cx="6858000" cy="9144000"/>
  <p:embeddedFontLst>
    <p:embeddedFont>
      <p:font typeface="Fira Code" panose="020B0809050000020004" pitchFamily="49" charset="0"/>
      <p:regular r:id="rId9"/>
      <p:bold r:id="rId10"/>
    </p:embeddedFont>
    <p:embeddedFont>
      <p:font typeface="Fira Code Bold" panose="020B0809050000020004" charset="0"/>
      <p:regular r:id="rId11"/>
    </p:embeddedFont>
    <p:embeddedFont>
      <p:font typeface="Glacial Indifference" panose="020B0604020202020204" charset="0"/>
      <p:regular r:id="rId12"/>
    </p:embeddedFont>
    <p:embeddedFont>
      <p:font typeface="Glacial Indifference Bold" panose="020B0604020202020204" charset="0"/>
      <p:regular r:id="rId13"/>
    </p:embeddedFont>
    <p:embeddedFont>
      <p:font typeface="Glacial Indifference Italics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  <p:embeddedFont>
      <p:font typeface="Oswald Bold" panose="00000800000000000000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90"/>
    <a:srgbClr val="0C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11" autoAdjust="0"/>
  </p:normalViewPr>
  <p:slideViewPr>
    <p:cSldViewPr>
      <p:cViewPr>
        <p:scale>
          <a:sx n="50" d="100"/>
          <a:sy n="50" d="100"/>
        </p:scale>
        <p:origin x="946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D392F-8EE6-40D9-8F22-19D90A8AC30D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4C89-40C8-4262-B6E7-FB31F85D9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B4C89-40C8-4262-B6E7-FB31F85D956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8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0C665E-3009-9303-C1E6-C427A3AF2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69FE7D4-820C-CA2A-C717-78220A25566B}"/>
              </a:ext>
            </a:extLst>
          </p:cNvPr>
          <p:cNvSpPr/>
          <p:nvPr/>
        </p:nvSpPr>
        <p:spPr>
          <a:xfrm>
            <a:off x="0" y="6193794"/>
            <a:ext cx="4121669" cy="4114800"/>
          </a:xfrm>
          <a:custGeom>
            <a:avLst/>
            <a:gdLst/>
            <a:ahLst/>
            <a:cxnLst/>
            <a:rect l="l" t="t" r="r" b="b"/>
            <a:pathLst>
              <a:path w="4121669" h="4114800">
                <a:moveTo>
                  <a:pt x="0" y="0"/>
                </a:moveTo>
                <a:lnTo>
                  <a:pt x="4121669" y="0"/>
                </a:lnTo>
                <a:lnTo>
                  <a:pt x="41216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24440D8-8A6C-0600-AE94-056251C99ABE}"/>
              </a:ext>
            </a:extLst>
          </p:cNvPr>
          <p:cNvSpPr/>
          <p:nvPr/>
        </p:nvSpPr>
        <p:spPr>
          <a:xfrm flipH="1" flipV="1">
            <a:off x="14166331" y="-14789"/>
            <a:ext cx="4121669" cy="4114800"/>
          </a:xfrm>
          <a:custGeom>
            <a:avLst/>
            <a:gdLst/>
            <a:ahLst/>
            <a:cxnLst/>
            <a:rect l="l" t="t" r="r" b="b"/>
            <a:pathLst>
              <a:path w="4121669" h="4114800">
                <a:moveTo>
                  <a:pt x="412167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21670" y="0"/>
                </a:lnTo>
                <a:lnTo>
                  <a:pt x="412167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268E642-A431-47AE-2BF9-E3937FE4D31A}"/>
              </a:ext>
            </a:extLst>
          </p:cNvPr>
          <p:cNvSpPr txBox="1"/>
          <p:nvPr/>
        </p:nvSpPr>
        <p:spPr>
          <a:xfrm>
            <a:off x="3468640" y="1464306"/>
            <a:ext cx="11350720" cy="267048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57"/>
              </a:lnSpc>
              <a:spcBef>
                <a:spcPct val="0"/>
              </a:spcBef>
            </a:pPr>
            <a:r>
              <a:rPr lang="en-US" sz="15612" b="1" dirty="0">
                <a:solidFill>
                  <a:srgbClr val="0C2E2F"/>
                </a:solidFill>
                <a:latin typeface="Oswald Bold"/>
                <a:ea typeface="Oswald Bold"/>
                <a:cs typeface="Oswald Bold"/>
                <a:sym typeface="Oswald Bold"/>
              </a:rPr>
              <a:t>PROB-PLOT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1710708-ECAD-77B3-6A98-15C86558C412}"/>
              </a:ext>
            </a:extLst>
          </p:cNvPr>
          <p:cNvGrpSpPr/>
          <p:nvPr/>
        </p:nvGrpSpPr>
        <p:grpSpPr>
          <a:xfrm>
            <a:off x="4177145" y="4544721"/>
            <a:ext cx="9933709" cy="2191100"/>
            <a:chOff x="0" y="0"/>
            <a:chExt cx="13244945" cy="2921467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82DB025-CBEC-9907-DAA6-10EA324E422A}"/>
                </a:ext>
              </a:extLst>
            </p:cNvPr>
            <p:cNvSpPr txBox="1"/>
            <p:nvPr/>
          </p:nvSpPr>
          <p:spPr>
            <a:xfrm>
              <a:off x="620085" y="-76200"/>
              <a:ext cx="12004775" cy="1844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67"/>
                </a:lnSpc>
                <a:spcBef>
                  <a:spcPct val="0"/>
                </a:spcBef>
              </a:pPr>
              <a:r>
                <a:rPr lang="en-US" sz="4047" spc="971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Visualize &amp; Calculate Probability Distributions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09FD2EF0-D0AF-5E55-A0AD-D313C3422183}"/>
                </a:ext>
              </a:extLst>
            </p:cNvPr>
            <p:cNvSpPr txBox="1"/>
            <p:nvPr/>
          </p:nvSpPr>
          <p:spPr>
            <a:xfrm>
              <a:off x="0" y="2427649"/>
              <a:ext cx="13244945" cy="493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i="1" spc="528" dirty="0">
                  <a:solidFill>
                    <a:srgbClr val="0C2E2F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A </a:t>
              </a:r>
              <a:r>
                <a:rPr lang="en-US" sz="2200" i="1" spc="528" dirty="0" err="1">
                  <a:solidFill>
                    <a:srgbClr val="0C2E2F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Streamlit</a:t>
              </a:r>
              <a:r>
                <a:rPr lang="en-US" sz="2200" i="1" spc="528" dirty="0">
                  <a:solidFill>
                    <a:srgbClr val="0C2E2F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 app for Interactive Simulation &amp; Analysis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11DA521D-D2CF-FE45-704A-F430F2CC6C21}"/>
              </a:ext>
            </a:extLst>
          </p:cNvPr>
          <p:cNvGrpSpPr/>
          <p:nvPr/>
        </p:nvGrpSpPr>
        <p:grpSpPr>
          <a:xfrm>
            <a:off x="932297" y="450935"/>
            <a:ext cx="2443010" cy="887828"/>
            <a:chOff x="0" y="0"/>
            <a:chExt cx="3257347" cy="118377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403710F-9B13-E073-98E9-3CCF92894EEE}"/>
                </a:ext>
              </a:extLst>
            </p:cNvPr>
            <p:cNvSpPr/>
            <p:nvPr/>
          </p:nvSpPr>
          <p:spPr>
            <a:xfrm>
              <a:off x="0" y="356935"/>
              <a:ext cx="3257347" cy="826835"/>
            </a:xfrm>
            <a:custGeom>
              <a:avLst/>
              <a:gdLst/>
              <a:ahLst/>
              <a:cxnLst/>
              <a:rect l="l" t="t" r="r" b="b"/>
              <a:pathLst>
                <a:path w="3257347" h="826835">
                  <a:moveTo>
                    <a:pt x="0" y="0"/>
                  </a:moveTo>
                  <a:lnTo>
                    <a:pt x="3257347" y="0"/>
                  </a:lnTo>
                  <a:lnTo>
                    <a:pt x="3257347" y="826836"/>
                  </a:lnTo>
                  <a:lnTo>
                    <a:pt x="0" y="826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FCFB11E-01C9-B2E3-DA28-2DA7AA38C37E}"/>
                </a:ext>
              </a:extLst>
            </p:cNvPr>
            <p:cNvSpPr/>
            <p:nvPr/>
          </p:nvSpPr>
          <p:spPr>
            <a:xfrm>
              <a:off x="0" y="0"/>
              <a:ext cx="3257347" cy="826835"/>
            </a:xfrm>
            <a:custGeom>
              <a:avLst/>
              <a:gdLst/>
              <a:ahLst/>
              <a:cxnLst/>
              <a:rect l="l" t="t" r="r" b="b"/>
              <a:pathLst>
                <a:path w="3257347" h="826835">
                  <a:moveTo>
                    <a:pt x="0" y="0"/>
                  </a:moveTo>
                  <a:lnTo>
                    <a:pt x="3257347" y="0"/>
                  </a:lnTo>
                  <a:lnTo>
                    <a:pt x="3257347" y="826835"/>
                  </a:lnTo>
                  <a:lnTo>
                    <a:pt x="0" y="826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5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948A069C-7C3A-842B-4484-D8E47286DB82}"/>
              </a:ext>
            </a:extLst>
          </p:cNvPr>
          <p:cNvSpPr/>
          <p:nvPr/>
        </p:nvSpPr>
        <p:spPr>
          <a:xfrm>
            <a:off x="14779073" y="9876423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1" y="0"/>
                </a:lnTo>
                <a:lnTo>
                  <a:pt x="2443011" y="620127"/>
                </a:lnTo>
                <a:lnTo>
                  <a:pt x="0" y="620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54BA09C-E4E1-2288-076D-D62C0880C1A8}"/>
              </a:ext>
            </a:extLst>
          </p:cNvPr>
          <p:cNvSpPr txBox="1"/>
          <p:nvPr/>
        </p:nvSpPr>
        <p:spPr>
          <a:xfrm>
            <a:off x="14020800" y="8006919"/>
            <a:ext cx="3623556" cy="1252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51"/>
              </a:lnSpc>
            </a:pPr>
            <a:r>
              <a:rPr lang="en-US" sz="3608" dirty="0">
                <a:solidFill>
                  <a:srgbClr val="0C2E2F"/>
                </a:solidFill>
                <a:latin typeface="Oswald"/>
                <a:ea typeface="Oswald"/>
                <a:cs typeface="Oswald"/>
                <a:sym typeface="Oswald"/>
              </a:rPr>
              <a:t>Name: Vaibhavi Deo</a:t>
            </a:r>
          </a:p>
          <a:p>
            <a:pPr algn="l">
              <a:lnSpc>
                <a:spcPts val="5051"/>
              </a:lnSpc>
              <a:spcBef>
                <a:spcPct val="0"/>
              </a:spcBef>
            </a:pPr>
            <a:r>
              <a:rPr lang="en-US" sz="3608" dirty="0">
                <a:solidFill>
                  <a:srgbClr val="0C2E2F"/>
                </a:solidFill>
                <a:latin typeface="Oswald"/>
                <a:ea typeface="Oswald"/>
                <a:cs typeface="Oswald"/>
                <a:sym typeface="Oswald"/>
              </a:rPr>
              <a:t>      Roll No: A011</a:t>
            </a:r>
          </a:p>
        </p:txBody>
      </p:sp>
    </p:spTree>
    <p:extLst>
      <p:ext uri="{BB962C8B-B14F-4D97-AF65-F5344CB8AC3E}">
        <p14:creationId xmlns:p14="http://schemas.microsoft.com/office/powerpoint/2010/main" val="29116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ChangeAspect="1"/>
          </p:cNvSpPr>
          <p:nvPr/>
        </p:nvSpPr>
        <p:spPr>
          <a:xfrm flipH="1">
            <a:off x="-1" y="3848100"/>
            <a:ext cx="2173187" cy="6435213"/>
          </a:xfrm>
          <a:custGeom>
            <a:avLst/>
            <a:gdLst/>
            <a:ahLst/>
            <a:cxnLst/>
            <a:rect l="l" t="t" r="r" b="b"/>
            <a:pathLst>
              <a:path w="4323686" h="8861526">
                <a:moveTo>
                  <a:pt x="4323686" y="0"/>
                </a:moveTo>
                <a:lnTo>
                  <a:pt x="0" y="0"/>
                </a:lnTo>
                <a:lnTo>
                  <a:pt x="0" y="8861526"/>
                </a:lnTo>
                <a:lnTo>
                  <a:pt x="4323686" y="8861526"/>
                </a:lnTo>
                <a:lnTo>
                  <a:pt x="432368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>
            <a:spLocks noChangeAspect="1"/>
          </p:cNvSpPr>
          <p:nvPr/>
        </p:nvSpPr>
        <p:spPr>
          <a:xfrm rot="5400000">
            <a:off x="14921804" y="-1355307"/>
            <a:ext cx="2048989" cy="4683404"/>
          </a:xfrm>
          <a:custGeom>
            <a:avLst/>
            <a:gdLst/>
            <a:ahLst/>
            <a:cxnLst/>
            <a:rect l="l" t="t" r="r" b="b"/>
            <a:pathLst>
              <a:path w="2048989" h="4683404">
                <a:moveTo>
                  <a:pt x="0" y="0"/>
                </a:moveTo>
                <a:lnTo>
                  <a:pt x="2048989" y="0"/>
                </a:lnTo>
                <a:lnTo>
                  <a:pt x="2048989" y="4683404"/>
                </a:lnTo>
                <a:lnTo>
                  <a:pt x="0" y="4683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88568">
            <a:off x="16036323" y="8043724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0" y="0"/>
                </a:lnTo>
                <a:lnTo>
                  <a:pt x="2443010" y="620126"/>
                </a:lnTo>
                <a:lnTo>
                  <a:pt x="0" y="6201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64217" y="2644403"/>
            <a:ext cx="12759565" cy="660437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781050" lvl="1" indent="-457200" algn="l">
              <a:lnSpc>
                <a:spcPts val="5220"/>
              </a:lnSpc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Visualize</a:t>
            </a:r>
            <a:r>
              <a:rPr lang="en-US" sz="3200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Probability</a:t>
            </a:r>
            <a:r>
              <a:rPr lang="en-US" sz="3200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Distributions</a:t>
            </a:r>
            <a:r>
              <a:rPr lang="en-US" sz="3200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</a:t>
            </a:r>
            <a:r>
              <a:rPr lang="en-US" sz="3200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Explore various distributions like Normal, Uniform, Exponential, Gamma, Beta, Student's t, and Chi-Squared.</a:t>
            </a:r>
          </a:p>
          <a:p>
            <a:pPr marL="781050" lvl="1" indent="-457200" algn="l">
              <a:lnSpc>
                <a:spcPts val="5220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C2E2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81050" lvl="1" indent="-457200" algn="l">
              <a:lnSpc>
                <a:spcPts val="5220"/>
              </a:lnSpc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Interactive</a:t>
            </a:r>
            <a:r>
              <a:rPr lang="en-US" sz="3200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20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Parameters</a:t>
            </a:r>
            <a:r>
              <a:rPr lang="en-US" sz="3200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Adjust distribution parameters to observe changes in shape and behavior.</a:t>
            </a:r>
          </a:p>
          <a:p>
            <a:pPr marL="781050" lvl="1" indent="-457200" algn="l">
              <a:lnSpc>
                <a:spcPts val="5220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C2E2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81050" lvl="1" indent="-457200" algn="l">
              <a:lnSpc>
                <a:spcPts val="5220"/>
              </a:lnSpc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Calculate Probabilities</a:t>
            </a:r>
            <a:r>
              <a:rPr lang="en-US" sz="3200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Compute probabilities for specific intervals or tail regions.</a:t>
            </a:r>
          </a:p>
          <a:p>
            <a:pPr marL="457200" indent="-457200" algn="l">
              <a:lnSpc>
                <a:spcPts val="5220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0C2E2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3DD8480-136F-9FD8-59C2-AFA4DF0CB68D}"/>
              </a:ext>
            </a:extLst>
          </p:cNvPr>
          <p:cNvSpPr txBox="1"/>
          <p:nvPr/>
        </p:nvSpPr>
        <p:spPr>
          <a:xfrm>
            <a:off x="5021448" y="1047750"/>
            <a:ext cx="8549904" cy="155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733"/>
              </a:lnSpc>
              <a:spcBef>
                <a:spcPct val="0"/>
              </a:spcBef>
            </a:pPr>
            <a:r>
              <a:rPr lang="en-US" sz="9095" u="none" strike="noStrike" dirty="0">
                <a:solidFill>
                  <a:srgbClr val="0C2E2F"/>
                </a:solidFill>
                <a:effectLst>
                  <a:outerShdw blurRad="50800" dist="50800" dir="3000000" algn="ctr" rotWithShape="0">
                    <a:srgbClr val="FFBF90"/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KEY FEATURES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ChangeAspect="1"/>
          </p:cNvSpPr>
          <p:nvPr/>
        </p:nvSpPr>
        <p:spPr>
          <a:xfrm rot="-5400000" flipH="1">
            <a:off x="14263038" y="6272866"/>
            <a:ext cx="2639726" cy="5410198"/>
          </a:xfrm>
          <a:custGeom>
            <a:avLst/>
            <a:gdLst/>
            <a:ahLst/>
            <a:cxnLst/>
            <a:rect l="l" t="t" r="r" b="b"/>
            <a:pathLst>
              <a:path w="4323686" h="8861526">
                <a:moveTo>
                  <a:pt x="4323687" y="0"/>
                </a:moveTo>
                <a:lnTo>
                  <a:pt x="0" y="0"/>
                </a:lnTo>
                <a:lnTo>
                  <a:pt x="0" y="8861527"/>
                </a:lnTo>
                <a:lnTo>
                  <a:pt x="4323687" y="8861527"/>
                </a:lnTo>
                <a:lnTo>
                  <a:pt x="43236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>
            <a:spLocks noChangeAspect="1"/>
          </p:cNvSpPr>
          <p:nvPr/>
        </p:nvSpPr>
        <p:spPr>
          <a:xfrm rot="5400000">
            <a:off x="1284552" y="-1355307"/>
            <a:ext cx="2048989" cy="4683404"/>
          </a:xfrm>
          <a:custGeom>
            <a:avLst/>
            <a:gdLst/>
            <a:ahLst/>
            <a:cxnLst/>
            <a:rect l="l" t="t" r="r" b="b"/>
            <a:pathLst>
              <a:path w="2048989" h="4683404">
                <a:moveTo>
                  <a:pt x="0" y="0"/>
                </a:moveTo>
                <a:lnTo>
                  <a:pt x="2048990" y="0"/>
                </a:lnTo>
                <a:lnTo>
                  <a:pt x="2048990" y="4683404"/>
                </a:lnTo>
                <a:lnTo>
                  <a:pt x="0" y="4683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63800" y="408573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0" y="0"/>
                </a:lnTo>
                <a:lnTo>
                  <a:pt x="2443010" y="620126"/>
                </a:lnTo>
                <a:lnTo>
                  <a:pt x="0" y="620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7245" y="9247773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0" y="0"/>
                </a:lnTo>
                <a:lnTo>
                  <a:pt x="2443010" y="620126"/>
                </a:lnTo>
                <a:lnTo>
                  <a:pt x="0" y="620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0B56136B-B0C3-7504-5ACB-A59206F296EE}"/>
              </a:ext>
            </a:extLst>
          </p:cNvPr>
          <p:cNvSpPr txBox="1"/>
          <p:nvPr/>
        </p:nvSpPr>
        <p:spPr>
          <a:xfrm>
            <a:off x="5021448" y="1047750"/>
            <a:ext cx="8549904" cy="155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733"/>
              </a:lnSpc>
              <a:spcBef>
                <a:spcPct val="0"/>
              </a:spcBef>
            </a:pPr>
            <a:r>
              <a:rPr lang="en-US" sz="9095" u="none" strike="noStrike" dirty="0">
                <a:solidFill>
                  <a:srgbClr val="0C2E2F"/>
                </a:solidFill>
                <a:effectLst>
                  <a:outerShdw blurRad="50800" dist="50800" dir="3000000" algn="ctr" rotWithShape="0">
                    <a:srgbClr val="FFBF90"/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FUNCTIONS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677025-6404-0404-90FA-93AE0ACC2E51}"/>
              </a:ext>
            </a:extLst>
          </p:cNvPr>
          <p:cNvGrpSpPr/>
          <p:nvPr/>
        </p:nvGrpSpPr>
        <p:grpSpPr>
          <a:xfrm>
            <a:off x="2851997" y="2728309"/>
            <a:ext cx="12584007" cy="5920391"/>
            <a:chOff x="2851997" y="2728309"/>
            <a:chExt cx="12584007" cy="5920391"/>
          </a:xfrm>
        </p:grpSpPr>
        <p:sp>
          <p:nvSpPr>
            <p:cNvPr id="6" name="TextBox 6"/>
            <p:cNvSpPr txBox="1"/>
            <p:nvPr/>
          </p:nvSpPr>
          <p:spPr>
            <a:xfrm>
              <a:off x="4056102" y="2728309"/>
              <a:ext cx="10175796" cy="516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47"/>
                </a:lnSpc>
              </a:pPr>
              <a:r>
                <a:rPr lang="en-US" sz="2700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For this web-based </a:t>
              </a:r>
              <a:r>
                <a:rPr lang="en-US" sz="2700" dirty="0" err="1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application,the</a:t>
              </a:r>
              <a:r>
                <a:rPr lang="en-US" sz="2700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python library - </a:t>
              </a:r>
              <a:r>
                <a:rPr lang="en-US" sz="2700" b="1" dirty="0" err="1">
                  <a:solidFill>
                    <a:srgbClr val="0C2E2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streamlit</a:t>
              </a:r>
              <a:r>
                <a:rPr lang="en-US" sz="2700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is used.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75D7E6-31A9-1A88-49B0-D598DF2ED902}"/>
                </a:ext>
              </a:extLst>
            </p:cNvPr>
            <p:cNvGrpSpPr/>
            <p:nvPr/>
          </p:nvGrpSpPr>
          <p:grpSpPr>
            <a:xfrm>
              <a:off x="3786222" y="3722444"/>
              <a:ext cx="10715556" cy="3836247"/>
              <a:chOff x="4323686" y="4322556"/>
              <a:chExt cx="10715556" cy="3836247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4323686" y="4322556"/>
                <a:ext cx="2739492" cy="828497"/>
              </a:xfrm>
              <a:prstGeom prst="rect">
                <a:avLst/>
              </a:prstGeom>
            </p:spPr>
            <p:txBody>
              <a:bodyPr lIns="0" tIns="0" rIns="0" bIns="0" rtlCol="0" anchor="ctr">
                <a:spAutoFit/>
              </a:bodyPr>
              <a:lstStyle/>
              <a:p>
                <a:pPr marL="594109" lvl="1" indent="-342900" algn="l">
                  <a:lnSpc>
                    <a:spcPts val="3257"/>
                  </a:lnSpc>
                  <a:buFont typeface="Courier New" panose="02070309020205020404" pitchFamily="49" charset="0"/>
                  <a:buChar char="o"/>
                </a:pPr>
                <a:r>
                  <a:rPr lang="en-US" sz="2327" b="1">
                    <a:solidFill>
                      <a:srgbClr val="0C2E2F"/>
                    </a:solidFill>
                    <a:latin typeface="Fira Code Bold"/>
                    <a:ea typeface="Fira Code Bold"/>
                    <a:cs typeface="Fira Code Bold"/>
                    <a:sym typeface="Fira Code Bold"/>
                  </a:rPr>
                  <a:t>st.title()</a:t>
                </a:r>
                <a:r>
                  <a:rPr lang="en-US" sz="2327">
                    <a:solidFill>
                      <a:srgbClr val="0C2E2F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-</a:t>
                </a:r>
              </a:p>
              <a:p>
                <a:pPr algn="l">
                  <a:lnSpc>
                    <a:spcPts val="3257"/>
                  </a:lnSpc>
                </a:pPr>
                <a:endParaRPr lang="en-US" sz="2327" dirty="0">
                  <a:solidFill>
                    <a:srgbClr val="0C2E2F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145108" y="4330261"/>
                <a:ext cx="3744704" cy="428451"/>
              </a:xfrm>
              <a:prstGeom prst="rect">
                <a:avLst/>
              </a:prstGeom>
            </p:spPr>
            <p:txBody>
              <a:bodyPr lIns="0" tIns="0" rIns="0" bIns="0" rtlCol="0" anchor="ctr">
                <a:spAutoFit/>
              </a:bodyPr>
              <a:lstStyle/>
              <a:p>
                <a:pPr algn="ctr">
                  <a:lnSpc>
                    <a:spcPts val="3589"/>
                  </a:lnSpc>
                  <a:spcBef>
                    <a:spcPct val="0"/>
                  </a:spcBef>
                </a:pPr>
                <a:r>
                  <a:rPr lang="en-US" sz="2563" dirty="0">
                    <a:solidFill>
                      <a:srgbClr val="0C2E2F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Sets the title of the app.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4324075" y="4924106"/>
                <a:ext cx="3478349" cy="828497"/>
              </a:xfrm>
              <a:prstGeom prst="rect">
                <a:avLst/>
              </a:prstGeom>
            </p:spPr>
            <p:txBody>
              <a:bodyPr lIns="0" tIns="0" rIns="0" bIns="0" rtlCol="0" anchor="ctr">
                <a:spAutoFit/>
              </a:bodyPr>
              <a:lstStyle/>
              <a:p>
                <a:pPr marL="594109" lvl="1" indent="-342900" algn="l">
                  <a:lnSpc>
                    <a:spcPts val="3257"/>
                  </a:lnSpc>
                  <a:buFont typeface="Courier New" panose="02070309020205020404" pitchFamily="49" charset="0"/>
                  <a:buChar char="o"/>
                </a:pPr>
                <a:r>
                  <a:rPr lang="en-US" sz="2327" b="1" dirty="0" err="1">
                    <a:solidFill>
                      <a:srgbClr val="0C2E2F"/>
                    </a:solidFill>
                    <a:latin typeface="Fira Code Bold"/>
                    <a:ea typeface="Fira Code Bold"/>
                    <a:cs typeface="Fira Code Bold"/>
                    <a:sym typeface="Fira Code Bold"/>
                  </a:rPr>
                  <a:t>st.selectbox</a:t>
                </a:r>
                <a:r>
                  <a:rPr lang="en-US" sz="2327" b="1" dirty="0">
                    <a:solidFill>
                      <a:srgbClr val="0C2E2F"/>
                    </a:solidFill>
                    <a:latin typeface="Fira Code Bold"/>
                    <a:ea typeface="Fira Code Bold"/>
                    <a:cs typeface="Fira Code Bold"/>
                    <a:sym typeface="Fira Code Bold"/>
                  </a:rPr>
                  <a:t>()</a:t>
                </a:r>
                <a:r>
                  <a:rPr lang="en-US" sz="2327" dirty="0">
                    <a:solidFill>
                      <a:srgbClr val="0C2E2F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-</a:t>
                </a:r>
              </a:p>
              <a:p>
                <a:pPr algn="l">
                  <a:lnSpc>
                    <a:spcPts val="3257"/>
                  </a:lnSpc>
                </a:pPr>
                <a:endParaRPr lang="en-US" sz="2327" dirty="0">
                  <a:solidFill>
                    <a:srgbClr val="0C2E2F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802424" y="4927443"/>
                <a:ext cx="7236818" cy="428451"/>
              </a:xfrm>
              <a:prstGeom prst="rect">
                <a:avLst/>
              </a:prstGeom>
            </p:spPr>
            <p:txBody>
              <a:bodyPr lIns="0" tIns="0" rIns="0" bIns="0" rtlCol="0" anchor="ctr">
                <a:spAutoFit/>
              </a:bodyPr>
              <a:lstStyle/>
              <a:p>
                <a:pPr algn="ctr">
                  <a:lnSpc>
                    <a:spcPts val="3589"/>
                  </a:lnSpc>
                  <a:spcBef>
                    <a:spcPct val="0"/>
                  </a:spcBef>
                </a:pPr>
                <a:r>
                  <a:rPr lang="en-US" sz="2563" dirty="0">
                    <a:solidFill>
                      <a:srgbClr val="0C2E2F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Creates a dropdown menu for selecting options.</a:t>
                </a: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4324075" y="5525656"/>
                <a:ext cx="4079055" cy="828497"/>
              </a:xfrm>
              <a:prstGeom prst="rect">
                <a:avLst/>
              </a:prstGeom>
            </p:spPr>
            <p:txBody>
              <a:bodyPr lIns="0" tIns="0" rIns="0" bIns="0" rtlCol="0" anchor="ctr">
                <a:spAutoFit/>
              </a:bodyPr>
              <a:lstStyle/>
              <a:p>
                <a:pPr marL="594109" lvl="1" indent="-342900" algn="l">
                  <a:lnSpc>
                    <a:spcPts val="3257"/>
                  </a:lnSpc>
                  <a:buFont typeface="Courier New" panose="02070309020205020404" pitchFamily="49" charset="0"/>
                  <a:buChar char="o"/>
                </a:pPr>
                <a:r>
                  <a:rPr lang="en-US" sz="2327" b="1" dirty="0" err="1">
                    <a:solidFill>
                      <a:srgbClr val="0C2E2F"/>
                    </a:solidFill>
                    <a:latin typeface="Fira Code Bold"/>
                    <a:ea typeface="Fira Code Bold"/>
                    <a:cs typeface="Fira Code Bold"/>
                    <a:sym typeface="Fira Code Bold"/>
                  </a:rPr>
                  <a:t>st.number_input</a:t>
                </a:r>
                <a:r>
                  <a:rPr lang="en-US" sz="2327" b="1" dirty="0">
                    <a:solidFill>
                      <a:srgbClr val="0C2E2F"/>
                    </a:solidFill>
                    <a:latin typeface="Fira Code Bold"/>
                    <a:ea typeface="Fira Code Bold"/>
                    <a:cs typeface="Fira Code Bold"/>
                    <a:sym typeface="Fira Code Bold"/>
                  </a:rPr>
                  <a:t>()</a:t>
                </a:r>
                <a:r>
                  <a:rPr lang="en-US" sz="2327" dirty="0">
                    <a:solidFill>
                      <a:srgbClr val="0C2E2F"/>
                    </a:solidFill>
                    <a:latin typeface="Fira Code"/>
                    <a:ea typeface="Fira Code"/>
                    <a:cs typeface="Fira Code"/>
                    <a:sym typeface="Fira Code"/>
                  </a:rPr>
                  <a:t> -</a:t>
                </a:r>
              </a:p>
              <a:p>
                <a:pPr algn="l">
                  <a:lnSpc>
                    <a:spcPts val="3257"/>
                  </a:lnSpc>
                </a:pPr>
                <a:endParaRPr lang="en-US" sz="2327" dirty="0">
                  <a:solidFill>
                    <a:srgbClr val="0C2E2F"/>
                  </a:solidFill>
                  <a:latin typeface="Fira Code"/>
                  <a:ea typeface="Fira Code"/>
                  <a:cs typeface="Fira Code"/>
                  <a:sym typeface="Fira Code"/>
                </a:endParaRPr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8402742" y="5533361"/>
                <a:ext cx="6186905" cy="428451"/>
              </a:xfrm>
              <a:prstGeom prst="rect">
                <a:avLst/>
              </a:prstGeom>
            </p:spPr>
            <p:txBody>
              <a:bodyPr lIns="0" tIns="0" rIns="0" bIns="0" rtlCol="0" anchor="ctr">
                <a:spAutoFit/>
              </a:bodyPr>
              <a:lstStyle/>
              <a:p>
                <a:pPr algn="ctr">
                  <a:lnSpc>
                    <a:spcPts val="3589"/>
                  </a:lnSpc>
                  <a:spcBef>
                    <a:spcPct val="0"/>
                  </a:spcBef>
                </a:pPr>
                <a:r>
                  <a:rPr lang="en-US" sz="2563" dirty="0">
                    <a:solidFill>
                      <a:srgbClr val="0C2E2F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Creates input fields for numerical values.</a:t>
                </a:r>
              </a:p>
            </p:txBody>
          </p:sp>
          <p:grpSp>
            <p:nvGrpSpPr>
              <p:cNvPr id="17" name="Group 17"/>
              <p:cNvGrpSpPr/>
              <p:nvPr/>
            </p:nvGrpSpPr>
            <p:grpSpPr>
              <a:xfrm>
                <a:off x="4323686" y="6127206"/>
                <a:ext cx="10206054" cy="828497"/>
                <a:chOff x="0" y="-64159"/>
                <a:chExt cx="13608073" cy="1104662"/>
              </a:xfrm>
            </p:grpSpPr>
            <p:sp>
              <p:nvSpPr>
                <p:cNvPr id="18" name="TextBox 18"/>
                <p:cNvSpPr txBox="1"/>
                <p:nvPr/>
              </p:nvSpPr>
              <p:spPr>
                <a:xfrm>
                  <a:off x="0" y="-64159"/>
                  <a:ext cx="5438740" cy="1104662"/>
                </a:xfrm>
                <a:prstGeom prst="rect">
                  <a:avLst/>
                </a:prstGeom>
              </p:spPr>
              <p:txBody>
                <a:bodyPr lIns="0" tIns="0" rIns="0" bIns="0" rtlCol="0" anchor="ctr">
                  <a:spAutoFit/>
                </a:bodyPr>
                <a:lstStyle/>
                <a:p>
                  <a:pPr marL="594109" lvl="1" indent="-342900" algn="l">
                    <a:lnSpc>
                      <a:spcPts val="3257"/>
                    </a:lnSpc>
                    <a:buFont typeface="Courier New" panose="02070309020205020404" pitchFamily="49" charset="0"/>
                    <a:buChar char="o"/>
                  </a:pPr>
                  <a:r>
                    <a:rPr lang="en-US" sz="2327" b="1" dirty="0" err="1">
                      <a:solidFill>
                        <a:srgbClr val="0C2E2F"/>
                      </a:solidFill>
                      <a:latin typeface="Fira Code Bold"/>
                      <a:ea typeface="Fira Code Bold"/>
                      <a:cs typeface="Fira Code Bold"/>
                      <a:sym typeface="Fira Code Bold"/>
                    </a:rPr>
                    <a:t>st.button</a:t>
                  </a:r>
                  <a:r>
                    <a:rPr lang="en-US" sz="2327" b="1" dirty="0">
                      <a:solidFill>
                        <a:srgbClr val="0C2E2F"/>
                      </a:solidFill>
                      <a:latin typeface="Fira Code Bold"/>
                      <a:ea typeface="Fira Code Bold"/>
                      <a:cs typeface="Fira Code Bold"/>
                      <a:sym typeface="Fira Code Bold"/>
                    </a:rPr>
                    <a:t>()</a:t>
                  </a:r>
                  <a:r>
                    <a:rPr lang="en-US" sz="2327" dirty="0">
                      <a:solidFill>
                        <a:srgbClr val="0C2E2F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 -</a:t>
                  </a:r>
                </a:p>
                <a:p>
                  <a:pPr algn="l">
                    <a:lnSpc>
                      <a:spcPts val="3257"/>
                    </a:lnSpc>
                  </a:pPr>
                  <a:endParaRPr lang="en-US" sz="2327" dirty="0">
                    <a:solidFill>
                      <a:srgbClr val="0C2E2F"/>
                    </a:solidFill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  <p:sp>
              <p:nvSpPr>
                <p:cNvPr id="19" name="TextBox 19"/>
                <p:cNvSpPr txBox="1"/>
                <p:nvPr/>
              </p:nvSpPr>
              <p:spPr>
                <a:xfrm>
                  <a:off x="3901596" y="-54412"/>
                  <a:ext cx="9706477" cy="571268"/>
                </a:xfrm>
                <a:prstGeom prst="rect">
                  <a:avLst/>
                </a:prstGeom>
              </p:spPr>
              <p:txBody>
                <a:bodyPr lIns="0" tIns="0" rIns="0" bIns="0" rtlCol="0" anchor="ctr">
                  <a:spAutoFit/>
                </a:bodyPr>
                <a:lstStyle/>
                <a:p>
                  <a:pPr algn="ctr">
                    <a:lnSpc>
                      <a:spcPts val="3589"/>
                    </a:lnSpc>
                    <a:spcBef>
                      <a:spcPct val="0"/>
                    </a:spcBef>
                  </a:pPr>
                  <a:r>
                    <a:rPr lang="en-US" sz="2563" dirty="0">
                      <a:solidFill>
                        <a:srgbClr val="0C2E2F"/>
                      </a:solidFill>
                      <a:latin typeface="Glacial Indifference"/>
                      <a:ea typeface="Glacial Indifference"/>
                      <a:cs typeface="Glacial Indifference"/>
                      <a:sym typeface="Glacial Indifference"/>
                    </a:rPr>
                    <a:t>Creates a button to trigger actions when clicked</a:t>
                  </a:r>
                </a:p>
              </p:txBody>
            </p:sp>
          </p:grpSp>
          <p:grpSp>
            <p:nvGrpSpPr>
              <p:cNvPr id="20" name="Group 20"/>
              <p:cNvGrpSpPr/>
              <p:nvPr/>
            </p:nvGrpSpPr>
            <p:grpSpPr>
              <a:xfrm>
                <a:off x="4324075" y="6728756"/>
                <a:ext cx="9817210" cy="828497"/>
                <a:chOff x="0" y="-64687"/>
                <a:chExt cx="13089614" cy="1104662"/>
              </a:xfrm>
            </p:grpSpPr>
            <p:sp>
              <p:nvSpPr>
                <p:cNvPr id="21" name="TextBox 21"/>
                <p:cNvSpPr txBox="1"/>
                <p:nvPr/>
              </p:nvSpPr>
              <p:spPr>
                <a:xfrm>
                  <a:off x="0" y="-64687"/>
                  <a:ext cx="5438740" cy="1104662"/>
                </a:xfrm>
                <a:prstGeom prst="rect">
                  <a:avLst/>
                </a:prstGeom>
              </p:spPr>
              <p:txBody>
                <a:bodyPr lIns="0" tIns="0" rIns="0" bIns="0" rtlCol="0" anchor="ctr">
                  <a:spAutoFit/>
                </a:bodyPr>
                <a:lstStyle/>
                <a:p>
                  <a:pPr marL="594109" lvl="1" indent="-342900" algn="l">
                    <a:lnSpc>
                      <a:spcPts val="3257"/>
                    </a:lnSpc>
                    <a:buFont typeface="Courier New" panose="02070309020205020404" pitchFamily="49" charset="0"/>
                    <a:buChar char="o"/>
                  </a:pPr>
                  <a:r>
                    <a:rPr lang="en-US" sz="2327" b="1" dirty="0" err="1">
                      <a:solidFill>
                        <a:srgbClr val="0C2E2F"/>
                      </a:solidFill>
                      <a:latin typeface="Fira Code Bold"/>
                      <a:ea typeface="Fira Code Bold"/>
                      <a:cs typeface="Fira Code Bold"/>
                      <a:sym typeface="Fira Code Bold"/>
                    </a:rPr>
                    <a:t>st.pyplot</a:t>
                  </a:r>
                  <a:r>
                    <a:rPr lang="en-US" sz="2327" b="1" dirty="0">
                      <a:solidFill>
                        <a:srgbClr val="0C2E2F"/>
                      </a:solidFill>
                      <a:latin typeface="Fira Code Bold"/>
                      <a:ea typeface="Fira Code Bold"/>
                      <a:cs typeface="Fira Code Bold"/>
                      <a:sym typeface="Fira Code Bold"/>
                    </a:rPr>
                    <a:t>()</a:t>
                  </a:r>
                  <a:r>
                    <a:rPr lang="en-US" sz="2327" dirty="0">
                      <a:solidFill>
                        <a:srgbClr val="0C2E2F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 -</a:t>
                  </a:r>
                </a:p>
                <a:p>
                  <a:pPr algn="l">
                    <a:lnSpc>
                      <a:spcPts val="3257"/>
                    </a:lnSpc>
                  </a:pPr>
                  <a:endParaRPr lang="en-US" sz="2327" dirty="0">
                    <a:solidFill>
                      <a:srgbClr val="0C2E2F"/>
                    </a:solidFill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  <p:sp>
              <p:nvSpPr>
                <p:cNvPr id="22" name="TextBox 22"/>
                <p:cNvSpPr txBox="1"/>
                <p:nvPr/>
              </p:nvSpPr>
              <p:spPr>
                <a:xfrm>
                  <a:off x="3997342" y="-51454"/>
                  <a:ext cx="9092272" cy="571268"/>
                </a:xfrm>
                <a:prstGeom prst="rect">
                  <a:avLst/>
                </a:prstGeom>
              </p:spPr>
              <p:txBody>
                <a:bodyPr lIns="0" tIns="0" rIns="0" bIns="0" rtlCol="0" anchor="ctr">
                  <a:spAutoFit/>
                </a:bodyPr>
                <a:lstStyle/>
                <a:p>
                  <a:pPr algn="ctr">
                    <a:lnSpc>
                      <a:spcPts val="3589"/>
                    </a:lnSpc>
                    <a:spcBef>
                      <a:spcPct val="0"/>
                    </a:spcBef>
                  </a:pPr>
                  <a:r>
                    <a:rPr lang="en-US" sz="2563">
                      <a:solidFill>
                        <a:srgbClr val="0C2E2F"/>
                      </a:solidFill>
                      <a:latin typeface="Glacial Indifference"/>
                      <a:ea typeface="Glacial Indifference"/>
                      <a:cs typeface="Glacial Indifference"/>
                      <a:sym typeface="Glacial Indifference"/>
                    </a:rPr>
                    <a:t>Displays a Matplotlib plot in the Streamlit app.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4324075" y="7330306"/>
                <a:ext cx="10265571" cy="828497"/>
                <a:chOff x="0" y="-64687"/>
                <a:chExt cx="13687428" cy="1104662"/>
              </a:xfrm>
            </p:grpSpPr>
            <p:sp>
              <p:nvSpPr>
                <p:cNvPr id="24" name="TextBox 24"/>
                <p:cNvSpPr txBox="1"/>
                <p:nvPr/>
              </p:nvSpPr>
              <p:spPr>
                <a:xfrm>
                  <a:off x="0" y="-64687"/>
                  <a:ext cx="5438740" cy="1104662"/>
                </a:xfrm>
                <a:prstGeom prst="rect">
                  <a:avLst/>
                </a:prstGeom>
              </p:spPr>
              <p:txBody>
                <a:bodyPr lIns="0" tIns="0" rIns="0" bIns="0" rtlCol="0" anchor="ctr">
                  <a:spAutoFit/>
                </a:bodyPr>
                <a:lstStyle/>
                <a:p>
                  <a:pPr marL="594109" lvl="1" indent="-342900" algn="l">
                    <a:lnSpc>
                      <a:spcPts val="3257"/>
                    </a:lnSpc>
                    <a:buFont typeface="Courier New" panose="02070309020205020404" pitchFamily="49" charset="0"/>
                    <a:buChar char="o"/>
                  </a:pPr>
                  <a:r>
                    <a:rPr lang="en-US" sz="2327" b="1" dirty="0" err="1">
                      <a:solidFill>
                        <a:srgbClr val="0C2E2F"/>
                      </a:solidFill>
                      <a:latin typeface="Fira Code Bold"/>
                      <a:ea typeface="Fira Code Bold"/>
                      <a:cs typeface="Fira Code Bold"/>
                      <a:sym typeface="Fira Code Bold"/>
                    </a:rPr>
                    <a:t>st.write</a:t>
                  </a:r>
                  <a:r>
                    <a:rPr lang="en-US" sz="2327" b="1" dirty="0">
                      <a:solidFill>
                        <a:srgbClr val="0C2E2F"/>
                      </a:solidFill>
                      <a:latin typeface="Fira Code Bold"/>
                      <a:ea typeface="Fira Code Bold"/>
                      <a:cs typeface="Fira Code Bold"/>
                      <a:sym typeface="Fira Code Bold"/>
                    </a:rPr>
                    <a:t>()</a:t>
                  </a:r>
                  <a:r>
                    <a:rPr lang="en-US" sz="2327" dirty="0">
                      <a:solidFill>
                        <a:srgbClr val="0C2E2F"/>
                      </a:solidFill>
                      <a:latin typeface="Fira Code"/>
                      <a:ea typeface="Fira Code"/>
                      <a:cs typeface="Fira Code"/>
                      <a:sym typeface="Fira Code"/>
                    </a:rPr>
                    <a:t> -</a:t>
                  </a:r>
                </a:p>
                <a:p>
                  <a:pPr algn="l">
                    <a:lnSpc>
                      <a:spcPts val="3257"/>
                    </a:lnSpc>
                  </a:pPr>
                  <a:endParaRPr lang="en-US" sz="2327" dirty="0">
                    <a:solidFill>
                      <a:srgbClr val="0C2E2F"/>
                    </a:solidFill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  <p:sp>
              <p:nvSpPr>
                <p:cNvPr id="25" name="TextBox 25"/>
                <p:cNvSpPr txBox="1"/>
                <p:nvPr/>
              </p:nvSpPr>
              <p:spPr>
                <a:xfrm>
                  <a:off x="3474339" y="-54412"/>
                  <a:ext cx="10213089" cy="571268"/>
                </a:xfrm>
                <a:prstGeom prst="rect">
                  <a:avLst/>
                </a:prstGeom>
              </p:spPr>
              <p:txBody>
                <a:bodyPr lIns="0" tIns="0" rIns="0" bIns="0" rtlCol="0" anchor="ctr">
                  <a:spAutoFit/>
                </a:bodyPr>
                <a:lstStyle/>
                <a:p>
                  <a:pPr algn="ctr">
                    <a:lnSpc>
                      <a:spcPts val="3589"/>
                    </a:lnSpc>
                    <a:spcBef>
                      <a:spcPct val="0"/>
                    </a:spcBef>
                  </a:pPr>
                  <a:r>
                    <a:rPr lang="en-US" sz="2563" dirty="0">
                      <a:solidFill>
                        <a:srgbClr val="0C2E2F"/>
                      </a:solidFill>
                      <a:latin typeface="Glacial Indifference"/>
                      <a:ea typeface="Glacial Indifference"/>
                      <a:cs typeface="Glacial Indifference"/>
                      <a:sym typeface="Glacial Indifference"/>
                    </a:rPr>
                    <a:t>Displays text or other objects in the </a:t>
                  </a:r>
                  <a:r>
                    <a:rPr lang="en-US" sz="2563" dirty="0" err="1">
                      <a:solidFill>
                        <a:srgbClr val="0C2E2F"/>
                      </a:solidFill>
                      <a:latin typeface="Glacial Indifference"/>
                      <a:ea typeface="Glacial Indifference"/>
                      <a:cs typeface="Glacial Indifference"/>
                      <a:sym typeface="Glacial Indifference"/>
                    </a:rPr>
                    <a:t>Streamlit</a:t>
                  </a:r>
                  <a:r>
                    <a:rPr lang="en-US" sz="2563" dirty="0">
                      <a:solidFill>
                        <a:srgbClr val="0C2E2F"/>
                      </a:solidFill>
                      <a:latin typeface="Glacial Indifference"/>
                      <a:ea typeface="Glacial Indifference"/>
                      <a:cs typeface="Glacial Indifference"/>
                      <a:sym typeface="Glacial Indifference"/>
                    </a:rPr>
                    <a:t> app.</a:t>
                  </a: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C4213-3522-E85F-CE78-EFE298C6AFAB}"/>
                </a:ext>
              </a:extLst>
            </p:cNvPr>
            <p:cNvSpPr txBox="1"/>
            <p:nvPr/>
          </p:nvSpPr>
          <p:spPr>
            <a:xfrm>
              <a:off x="2851997" y="7597130"/>
              <a:ext cx="12584007" cy="10515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347"/>
                </a:lnSpc>
              </a:pPr>
              <a:r>
                <a:rPr lang="en-US" sz="2700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Along with these, the </a:t>
              </a:r>
              <a:r>
                <a:rPr lang="en-US" sz="2700" b="1" dirty="0" err="1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numpy</a:t>
              </a:r>
              <a:r>
                <a:rPr lang="en-US" sz="2700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, </a:t>
              </a:r>
              <a:r>
                <a:rPr lang="en-US" sz="2700" b="1" dirty="0" err="1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scipy</a:t>
              </a:r>
              <a:r>
                <a:rPr lang="en-US" sz="2700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, and </a:t>
              </a:r>
              <a:r>
                <a:rPr lang="en-US" sz="2700" b="1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matplotlib</a:t>
              </a:r>
              <a:r>
                <a:rPr lang="en-US" sz="2700" dirty="0">
                  <a:solidFill>
                    <a:srgbClr val="0C2E2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libraries are used to perform numerical calculations, statistical analysis, and create visualizations, respectively.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DDBA7-9C95-56A0-9237-1F80F9C9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EA944C9-BEE8-F92E-668B-8C26FBDF9FDC}"/>
              </a:ext>
            </a:extLst>
          </p:cNvPr>
          <p:cNvSpPr>
            <a:spLocks noChangeAspect="1"/>
          </p:cNvSpPr>
          <p:nvPr/>
        </p:nvSpPr>
        <p:spPr>
          <a:xfrm>
            <a:off x="-76200" y="-571500"/>
            <a:ext cx="1774110" cy="4055110"/>
          </a:xfrm>
          <a:custGeom>
            <a:avLst/>
            <a:gdLst/>
            <a:ahLst/>
            <a:cxnLst/>
            <a:rect l="l" t="t" r="r" b="b"/>
            <a:pathLst>
              <a:path w="2048989" h="4683404">
                <a:moveTo>
                  <a:pt x="0" y="0"/>
                </a:moveTo>
                <a:lnTo>
                  <a:pt x="2048990" y="0"/>
                </a:lnTo>
                <a:lnTo>
                  <a:pt x="2048990" y="4683404"/>
                </a:lnTo>
                <a:lnTo>
                  <a:pt x="0" y="4683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DA462D5-7795-262A-7A89-9081F2EFC357}"/>
              </a:ext>
            </a:extLst>
          </p:cNvPr>
          <p:cNvSpPr/>
          <p:nvPr/>
        </p:nvSpPr>
        <p:spPr>
          <a:xfrm>
            <a:off x="15163800" y="408573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0" y="0"/>
                </a:lnTo>
                <a:lnTo>
                  <a:pt x="2443010" y="620126"/>
                </a:lnTo>
                <a:lnTo>
                  <a:pt x="0" y="62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6B932AE-90D9-222C-0F09-3BA38D073438}"/>
              </a:ext>
            </a:extLst>
          </p:cNvPr>
          <p:cNvSpPr/>
          <p:nvPr/>
        </p:nvSpPr>
        <p:spPr>
          <a:xfrm>
            <a:off x="1207245" y="9247773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0" y="0"/>
                </a:lnTo>
                <a:lnTo>
                  <a:pt x="2443010" y="620126"/>
                </a:lnTo>
                <a:lnTo>
                  <a:pt x="0" y="62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47C4FF6D-CDE0-67A0-E804-AFD18B6447B2}"/>
              </a:ext>
            </a:extLst>
          </p:cNvPr>
          <p:cNvSpPr txBox="1"/>
          <p:nvPr/>
        </p:nvSpPr>
        <p:spPr>
          <a:xfrm>
            <a:off x="5021448" y="1047750"/>
            <a:ext cx="8549904" cy="155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733"/>
              </a:lnSpc>
              <a:spcBef>
                <a:spcPct val="0"/>
              </a:spcBef>
            </a:pPr>
            <a:r>
              <a:rPr lang="en-US" sz="9095" u="none" strike="noStrike" dirty="0">
                <a:solidFill>
                  <a:srgbClr val="0C2E2F"/>
                </a:solidFill>
                <a:effectLst>
                  <a:outerShdw blurRad="50800" dist="50800" dir="3000000" algn="ctr" rotWithShape="0">
                    <a:srgbClr val="FFBF90"/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UI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50CCD5-EE71-40A2-1B70-25D40711BB7B}"/>
              </a:ext>
            </a:extLst>
          </p:cNvPr>
          <p:cNvGrpSpPr/>
          <p:nvPr/>
        </p:nvGrpSpPr>
        <p:grpSpPr>
          <a:xfrm>
            <a:off x="597036" y="2857500"/>
            <a:ext cx="17093928" cy="5888200"/>
            <a:chOff x="869078" y="2647462"/>
            <a:chExt cx="17093928" cy="58882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44DAF74-1F00-ECA4-A125-16EACF83B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980"/>
            <a:stretch/>
          </p:blipFill>
          <p:spPr>
            <a:xfrm>
              <a:off x="9143999" y="2647462"/>
              <a:ext cx="8819007" cy="588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8EB6C8-108C-B355-6F27-3B5927C0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835"/>
            <a:stretch/>
          </p:blipFill>
          <p:spPr>
            <a:xfrm>
              <a:off x="869078" y="2647462"/>
              <a:ext cx="7949927" cy="588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1962856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ChangeAspect="1"/>
          </p:cNvSpPr>
          <p:nvPr/>
        </p:nvSpPr>
        <p:spPr>
          <a:xfrm flipV="1">
            <a:off x="0" y="0"/>
            <a:ext cx="4182430" cy="4175459"/>
          </a:xfrm>
          <a:custGeom>
            <a:avLst/>
            <a:gdLst/>
            <a:ahLst/>
            <a:cxnLst/>
            <a:rect l="l" t="t" r="r" b="b"/>
            <a:pathLst>
              <a:path w="5511294" h="5502108">
                <a:moveTo>
                  <a:pt x="0" y="5502108"/>
                </a:moveTo>
                <a:lnTo>
                  <a:pt x="5511294" y="5502108"/>
                </a:lnTo>
                <a:lnTo>
                  <a:pt x="5511294" y="0"/>
                </a:lnTo>
                <a:lnTo>
                  <a:pt x="0" y="0"/>
                </a:lnTo>
                <a:lnTo>
                  <a:pt x="0" y="55021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>
            <a:spLocks noChangeAspect="1"/>
          </p:cNvSpPr>
          <p:nvPr/>
        </p:nvSpPr>
        <p:spPr>
          <a:xfrm rot="-5400000" flipH="1">
            <a:off x="1910673" y="5568273"/>
            <a:ext cx="2808055" cy="6629399"/>
          </a:xfrm>
          <a:custGeom>
            <a:avLst/>
            <a:gdLst/>
            <a:ahLst/>
            <a:cxnLst/>
            <a:rect l="l" t="t" r="r" b="b"/>
            <a:pathLst>
              <a:path w="4323686" h="8861526">
                <a:moveTo>
                  <a:pt x="4323686" y="0"/>
                </a:moveTo>
                <a:lnTo>
                  <a:pt x="0" y="0"/>
                </a:lnTo>
                <a:lnTo>
                  <a:pt x="0" y="8861526"/>
                </a:lnTo>
                <a:lnTo>
                  <a:pt x="4323686" y="8861526"/>
                </a:lnTo>
                <a:lnTo>
                  <a:pt x="432368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47800" y="3231182"/>
            <a:ext cx="15392400" cy="3824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1050" lvl="1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56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Educational</a:t>
            </a:r>
            <a:r>
              <a:rPr lang="en-US" sz="2560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A valuable tool for learning about probability distributions and their behavior.</a:t>
            </a:r>
          </a:p>
          <a:p>
            <a:pPr marL="781050" lvl="1" indent="-4572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56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Research</a:t>
            </a:r>
            <a:r>
              <a:rPr lang="en-US" sz="2560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Useful for data analysis, modeling, and hypothesis testing.</a:t>
            </a:r>
          </a:p>
          <a:p>
            <a:pPr marL="781050" lvl="1" indent="-4572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56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Decision</a:t>
            </a:r>
            <a:r>
              <a:rPr lang="en-US" sz="2560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56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Making</a:t>
            </a:r>
            <a:r>
              <a:rPr lang="en-US" sz="2560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Aids in decision-making by providing insights into likelihoods.</a:t>
            </a:r>
          </a:p>
          <a:p>
            <a:pPr marL="781050" lvl="1" indent="-4572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56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Interactive</a:t>
            </a:r>
            <a:r>
              <a:rPr lang="en-US" sz="2560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560" b="1" u="sng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Exploration</a:t>
            </a:r>
            <a:r>
              <a:rPr lang="en-US" sz="2560" dirty="0">
                <a:solidFill>
                  <a:srgbClr val="0C2E2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Allows for easy experimentation and understanding of distribution properties.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560" dirty="0">
              <a:solidFill>
                <a:srgbClr val="0C2E2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F06BF55-E0C7-F3CE-1DDF-629AE23A1F6E}"/>
              </a:ext>
            </a:extLst>
          </p:cNvPr>
          <p:cNvSpPr txBox="1"/>
          <p:nvPr/>
        </p:nvSpPr>
        <p:spPr>
          <a:xfrm>
            <a:off x="5021448" y="1047750"/>
            <a:ext cx="8549904" cy="155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733"/>
              </a:lnSpc>
              <a:spcBef>
                <a:spcPct val="0"/>
              </a:spcBef>
            </a:pPr>
            <a:r>
              <a:rPr lang="en-US" sz="9095" u="none" strike="noStrike" dirty="0">
                <a:solidFill>
                  <a:srgbClr val="0C2E2F"/>
                </a:solidFill>
                <a:effectLst>
                  <a:outerShdw blurRad="50800" dist="50800" dir="3000000" algn="ctr" rotWithShape="0">
                    <a:srgbClr val="FFBF90"/>
                  </a:outerShdw>
                </a:effectLst>
                <a:latin typeface="Oswald"/>
                <a:ea typeface="Oswald"/>
                <a:cs typeface="Oswald"/>
                <a:sym typeface="Oswald"/>
              </a:rPr>
              <a:t>BENEFITS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99707" y="4218817"/>
            <a:ext cx="9688587" cy="184936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13934"/>
              </a:lnSpc>
            </a:pPr>
            <a:r>
              <a:rPr lang="en-US" sz="13934" b="1" dirty="0">
                <a:solidFill>
                  <a:srgbClr val="103D3E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4" name="Freeform 4"/>
          <p:cNvSpPr>
            <a:spLocks noChangeAspect="1"/>
          </p:cNvSpPr>
          <p:nvPr/>
        </p:nvSpPr>
        <p:spPr>
          <a:xfrm rot="-5400000" flipH="1">
            <a:off x="12332566" y="4327879"/>
            <a:ext cx="3905804" cy="8005064"/>
          </a:xfrm>
          <a:custGeom>
            <a:avLst/>
            <a:gdLst/>
            <a:ahLst/>
            <a:cxnLst/>
            <a:rect l="l" t="t" r="r" b="b"/>
            <a:pathLst>
              <a:path w="4323686" h="8861526">
                <a:moveTo>
                  <a:pt x="4323687" y="0"/>
                </a:moveTo>
                <a:lnTo>
                  <a:pt x="0" y="0"/>
                </a:lnTo>
                <a:lnTo>
                  <a:pt x="0" y="8861527"/>
                </a:lnTo>
                <a:lnTo>
                  <a:pt x="4323687" y="8861527"/>
                </a:lnTo>
                <a:lnTo>
                  <a:pt x="43236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317209" y="-1360070"/>
            <a:ext cx="2048989" cy="4683404"/>
          </a:xfrm>
          <a:custGeom>
            <a:avLst/>
            <a:gdLst/>
            <a:ahLst/>
            <a:cxnLst/>
            <a:rect l="l" t="t" r="r" b="b"/>
            <a:pathLst>
              <a:path w="2048989" h="4683404">
                <a:moveTo>
                  <a:pt x="0" y="0"/>
                </a:moveTo>
                <a:lnTo>
                  <a:pt x="2048990" y="0"/>
                </a:lnTo>
                <a:lnTo>
                  <a:pt x="2048990" y="4683404"/>
                </a:lnTo>
                <a:lnTo>
                  <a:pt x="0" y="4683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94835" y="718637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0" y="0"/>
                </a:lnTo>
                <a:lnTo>
                  <a:pt x="2443010" y="620126"/>
                </a:lnTo>
                <a:lnTo>
                  <a:pt x="0" y="620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07245" y="8948237"/>
            <a:ext cx="2443010" cy="620127"/>
          </a:xfrm>
          <a:custGeom>
            <a:avLst/>
            <a:gdLst/>
            <a:ahLst/>
            <a:cxnLst/>
            <a:rect l="l" t="t" r="r" b="b"/>
            <a:pathLst>
              <a:path w="2443010" h="620127">
                <a:moveTo>
                  <a:pt x="0" y="0"/>
                </a:moveTo>
                <a:lnTo>
                  <a:pt x="2443010" y="0"/>
                </a:lnTo>
                <a:lnTo>
                  <a:pt x="2443010" y="620126"/>
                </a:lnTo>
                <a:lnTo>
                  <a:pt x="0" y="620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255</Words>
  <Application>Microsoft Office PowerPoint</Application>
  <PresentationFormat>Custom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Oswald Bold</vt:lpstr>
      <vt:lpstr>Courier New</vt:lpstr>
      <vt:lpstr>Arial</vt:lpstr>
      <vt:lpstr>Wingdings</vt:lpstr>
      <vt:lpstr>Fira Code Bold</vt:lpstr>
      <vt:lpstr>Glacial Indifference Italics</vt:lpstr>
      <vt:lpstr>Glacial Indifference</vt:lpstr>
      <vt:lpstr>Calibri</vt:lpstr>
      <vt:lpstr>Glacial Indifference Bold</vt:lpstr>
      <vt:lpstr>Oswald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PROB-PLOT</dc:title>
  <cp:lastModifiedBy>Anup Deo</cp:lastModifiedBy>
  <cp:revision>9</cp:revision>
  <dcterms:created xsi:type="dcterms:W3CDTF">2006-08-16T00:00:00Z</dcterms:created>
  <dcterms:modified xsi:type="dcterms:W3CDTF">2024-11-06T04:43:11Z</dcterms:modified>
  <dc:identifier>DAGUTDLXUIg</dc:identifier>
</cp:coreProperties>
</file>